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424" r:id="rId2"/>
    <p:sldId id="423" r:id="rId3"/>
    <p:sldId id="257" r:id="rId4"/>
    <p:sldId id="420" r:id="rId5"/>
    <p:sldId id="422" r:id="rId6"/>
    <p:sldId id="431" r:id="rId7"/>
    <p:sldId id="432" r:id="rId8"/>
    <p:sldId id="433" r:id="rId9"/>
    <p:sldId id="434" r:id="rId10"/>
    <p:sldId id="436" r:id="rId11"/>
    <p:sldId id="437" r:id="rId12"/>
    <p:sldId id="438" r:id="rId13"/>
    <p:sldId id="439" r:id="rId14"/>
    <p:sldId id="435" r:id="rId15"/>
    <p:sldId id="443" r:id="rId16"/>
    <p:sldId id="444" r:id="rId17"/>
    <p:sldId id="338" r:id="rId18"/>
    <p:sldId id="441" r:id="rId19"/>
    <p:sldId id="440" r:id="rId20"/>
    <p:sldId id="442" r:id="rId21"/>
    <p:sldId id="256" r:id="rId22"/>
  </p:sldIdLst>
  <p:sldSz cx="9144000" cy="5143500" type="screen16x9"/>
  <p:notesSz cx="6858000" cy="9144000"/>
  <p:embeddedFontLs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微软雅黑" pitchFamily="34" charset="-122"/>
      <p:regular r:id="rId28"/>
      <p:bold r:id="rId29"/>
    </p:embeddedFont>
    <p:embeddedFont>
      <p:font typeface="黑体" pitchFamily="49" charset="-122"/>
      <p:regular r:id="rId30"/>
    </p:embeddedFont>
    <p:embeddedFont>
      <p:font typeface="Impact" pitchFamily="34" charset="0"/>
      <p:regular r:id="rId31"/>
    </p:embeddedFont>
    <p:embeddedFont>
      <p:font typeface="Arial Black" pitchFamily="34" charset="0"/>
      <p:bold r:id="rId32"/>
    </p:embeddedFont>
    <p:embeddedFont>
      <p:font typeface="方正舒体" pitchFamily="2" charset="-122"/>
      <p:regular r:id="rId33"/>
    </p:embeddedFont>
    <p:embeddedFont>
      <p:font typeface="Wingdings 2" pitchFamily="18" charset="2"/>
      <p:regular r:id="rId34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不会申请" initials="wly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7DCA"/>
    <a:srgbClr val="ED7D31"/>
    <a:srgbClr val="4472C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-768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829087-9B48-4020-A53F-D99920FFD3D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 lIns="68580" tIns="34290" rIns="68580" bIns="34290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</p:spPr>
        <p:txBody>
          <a:bodyPr lIns="68580" tIns="34290" rIns="68580" bIns="3429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 lIns="68580" tIns="34290" rIns="68580" bIns="34290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 lIns="68580" tIns="34290" rIns="68580" bIns="3429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 lIns="68580" tIns="34290" rIns="68580" bIns="3429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lIns="68580" tIns="34290" rIns="68580" bIns="34290"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 lIns="68580" tIns="34290" rIns="68580" bIns="3429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lIns="68580" tIns="34290" rIns="68580" bIns="34290"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 lIns="68580" tIns="34290" rIns="68580" bIns="3429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 lIns="68580" tIns="34290" rIns="68580" bIns="3429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 lIns="68580" tIns="34290" rIns="68580" bIns="34290"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lIns="68580" tIns="34290" rIns="68580" bIns="34290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 lIns="68580" tIns="34290" rIns="68580" bIns="34290"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</p:spPr>
        <p:txBody>
          <a:bodyPr vert="eaVert" lIns="68580" tIns="34290" rIns="68580" bIns="3429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 lIns="68580" tIns="34290" rIns="68580" bIns="3429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2021/5/25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1456997" y="200621"/>
            <a:ext cx="4422954" cy="247880"/>
          </a:xfrm>
        </p:spPr>
        <p:txBody>
          <a:bodyPr vert="horz" lIns="51435" tIns="25718" rIns="51435" bIns="25718" rtlCol="0" anchor="ctr">
            <a:noAutofit/>
          </a:bodyPr>
          <a:lstStyle>
            <a:lvl1pPr algn="l">
              <a:defRPr lang="zh-CN" altLang="en-US" sz="2200" b="0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 defTabSz="385763">
              <a:lnSpc>
                <a:spcPct val="90000"/>
              </a:lnSpc>
            </a:pPr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416719" y="490538"/>
            <a:ext cx="8281035" cy="0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 userDrawn="1"/>
        </p:nvGrpSpPr>
        <p:grpSpPr>
          <a:xfrm>
            <a:off x="425746" y="151091"/>
            <a:ext cx="297000" cy="297000"/>
            <a:chOff x="406574" y="236732"/>
            <a:chExt cx="612048" cy="593261"/>
          </a:xfrm>
        </p:grpSpPr>
        <p:sp>
          <p:nvSpPr>
            <p:cNvPr id="15" name="矩形 1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</p:grpSp>
      <p:sp>
        <p:nvSpPr>
          <p:cNvPr id="8" name="文本框 7"/>
          <p:cNvSpPr txBox="1"/>
          <p:nvPr userDrawn="1"/>
        </p:nvSpPr>
        <p:spPr>
          <a:xfrm>
            <a:off x="7734776" y="200502"/>
            <a:ext cx="1145858" cy="262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9992" tIns="0" rIns="89992" bIns="0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>
              <a:buClr>
                <a:srgbClr val="BF9000"/>
              </a:buClr>
              <a:buNone/>
            </a:pPr>
            <a:r>
              <a:rPr lang="en-US" altLang="zh-CN" sz="21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ea typeface="方正舒体" panose="02010601030101010101" charset="-122"/>
                <a:cs typeface="Arial Black" panose="020B0A04020102020204" charset="0"/>
                <a:sym typeface="Wingdings 2" panose="05020102010507070707" charset="0"/>
              </a:rPr>
              <a:t>HPMG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3276" y="436489"/>
            <a:ext cx="6703105" cy="4740825"/>
          </a:xfrm>
          <a:prstGeom prst="rect">
            <a:avLst/>
          </a:prstGeom>
        </p:spPr>
      </p:pic>
      <p:sp>
        <p:nvSpPr>
          <p:cNvPr id="15" name="菱形 14"/>
          <p:cNvSpPr/>
          <p:nvPr/>
        </p:nvSpPr>
        <p:spPr>
          <a:xfrm>
            <a:off x="-687242" y="-97768"/>
            <a:ext cx="2452849" cy="2452849"/>
          </a:xfrm>
          <a:prstGeom prst="diamond">
            <a:avLst/>
          </a:prstGeom>
          <a:blipFill>
            <a:blip r:embed="rId4" cstate="print"/>
            <a:srcRect/>
            <a:stretch>
              <a:fillRect l="-15239" r="-15239"/>
            </a:stretch>
          </a:blipFill>
          <a:effectLst>
            <a:outerShdw blurRad="50800" dist="38100" dir="2700000" sx="101000" sy="101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8580" tIns="34290" rIns="68580" bIns="34290"/>
          <a:lstStyle/>
          <a:p>
            <a:endParaRPr lang="zh-CN" altLang="en-US" dirty="0"/>
          </a:p>
        </p:txBody>
      </p:sp>
      <p:sp>
        <p:nvSpPr>
          <p:cNvPr id="23" name="菱形 22"/>
          <p:cNvSpPr/>
          <p:nvPr/>
        </p:nvSpPr>
        <p:spPr>
          <a:xfrm>
            <a:off x="11987" y="3198043"/>
            <a:ext cx="1668689" cy="1668689"/>
          </a:xfrm>
          <a:prstGeom prst="diamond">
            <a:avLst/>
          </a:prstGeom>
          <a:blipFill>
            <a:blip r:embed="rId5" cstate="print"/>
            <a:srcRect/>
            <a:stretch>
              <a:fillRect l="-12909" r="-12909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8580" tIns="34290" rIns="68580" bIns="34290"/>
          <a:lstStyle/>
          <a:p>
            <a:endParaRPr lang="zh-CN" altLang="en-US" dirty="0"/>
          </a:p>
        </p:txBody>
      </p:sp>
      <p:sp>
        <p:nvSpPr>
          <p:cNvPr id="27" name="菱形 26"/>
          <p:cNvSpPr/>
          <p:nvPr/>
        </p:nvSpPr>
        <p:spPr>
          <a:xfrm>
            <a:off x="503839" y="1141072"/>
            <a:ext cx="2872800" cy="2872800"/>
          </a:xfrm>
          <a:prstGeom prst="diamond">
            <a:avLst/>
          </a:prstGeom>
          <a:blipFill>
            <a:blip r:embed="rId6" cstate="print"/>
            <a:srcRect/>
            <a:stretch>
              <a:fillRect l="-38451" r="-38451"/>
            </a:stretch>
          </a:blipFill>
          <a:ln>
            <a:noFill/>
          </a:ln>
          <a:effectLst>
            <a:innerShdw blurRad="241300" dist="266700" dir="13500000">
              <a:prstClr val="black">
                <a:alpha val="34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8580" tIns="34290" rIns="68580" bIns="34290"/>
          <a:lstStyle/>
          <a:p>
            <a:endParaRPr lang="zh-CN" altLang="en-US" dirty="0"/>
          </a:p>
        </p:txBody>
      </p:sp>
      <p:sp>
        <p:nvSpPr>
          <p:cNvPr id="31" name="菱形 30"/>
          <p:cNvSpPr/>
          <p:nvPr/>
        </p:nvSpPr>
        <p:spPr>
          <a:xfrm>
            <a:off x="1940239" y="125474"/>
            <a:ext cx="1730912" cy="1732937"/>
          </a:xfrm>
          <a:prstGeom prst="diamond">
            <a:avLst/>
          </a:prstGeom>
          <a:gradFill>
            <a:gsLst>
              <a:gs pos="0">
                <a:srgbClr val="F8F8FA"/>
              </a:gs>
              <a:gs pos="0">
                <a:srgbClr val="2F5597"/>
              </a:gs>
              <a:gs pos="100000">
                <a:srgbClr val="00B0F0"/>
              </a:gs>
            </a:gsLst>
            <a:lin ang="0" scaled="1"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1629168" y="703401"/>
            <a:ext cx="2284810" cy="57626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lvl="0" algn="ctr"/>
            <a:r>
              <a:rPr lang="en-US" altLang="zh-CN" sz="3300" b="1" dirty="0">
                <a:solidFill>
                  <a:prstClr val="white"/>
                </a:solidFill>
              </a:rPr>
              <a:t>HPMG</a:t>
            </a:r>
          </a:p>
        </p:txBody>
      </p:sp>
      <p:sp>
        <p:nvSpPr>
          <p:cNvPr id="50" name="菱形 49"/>
          <p:cNvSpPr/>
          <p:nvPr/>
        </p:nvSpPr>
        <p:spPr>
          <a:xfrm>
            <a:off x="-935419" y="2283210"/>
            <a:ext cx="1730912" cy="1732937"/>
          </a:xfrm>
          <a:prstGeom prst="diamond">
            <a:avLst/>
          </a:prstGeom>
          <a:gradFill>
            <a:gsLst>
              <a:gs pos="0">
                <a:srgbClr val="F8F8FA"/>
              </a:gs>
              <a:gs pos="0">
                <a:srgbClr val="2F5597"/>
              </a:gs>
              <a:gs pos="100000">
                <a:srgbClr val="00B0F0"/>
              </a:gs>
            </a:gsLst>
            <a:lin ang="0" scaled="1"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51" name="菱形 50"/>
          <p:cNvSpPr/>
          <p:nvPr/>
        </p:nvSpPr>
        <p:spPr>
          <a:xfrm>
            <a:off x="874654" y="4090900"/>
            <a:ext cx="1730912" cy="1732937"/>
          </a:xfrm>
          <a:prstGeom prst="diamond">
            <a:avLst/>
          </a:prstGeom>
          <a:gradFill>
            <a:gsLst>
              <a:gs pos="0">
                <a:srgbClr val="F8F8FA"/>
              </a:gs>
              <a:gs pos="0">
                <a:srgbClr val="2F5597"/>
              </a:gs>
              <a:gs pos="100000">
                <a:srgbClr val="00B0F0"/>
              </a:gs>
            </a:gsLst>
            <a:lin ang="0" scaled="1"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TextBox 55"/>
          <p:cNvSpPr txBox="1"/>
          <p:nvPr/>
        </p:nvSpPr>
        <p:spPr>
          <a:xfrm>
            <a:off x="3533775" y="1279684"/>
            <a:ext cx="4979194" cy="973455"/>
          </a:xfrm>
          <a:prstGeom prst="rect">
            <a:avLst/>
          </a:prstGeom>
          <a:noFill/>
        </p:spPr>
        <p:txBody>
          <a:bodyPr wrap="square" lIns="51428" tIns="25714" rIns="51428" bIns="25714" rtlCol="0">
            <a:spAutoFit/>
          </a:bodyPr>
          <a:lstStyle/>
          <a:p>
            <a:pPr algn="ctr"/>
            <a:r>
              <a:rPr lang="zh-CN" altLang="en-US" sz="3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磁材用户在稀土材料价格波动风险下的生产策略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822859" y="2226469"/>
            <a:ext cx="4910640" cy="284693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Magnet user survival strategy on the choppy sea of material prices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913823" y="3449479"/>
            <a:ext cx="1664558" cy="715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杭州永磁集团</a:t>
            </a:r>
            <a:endParaRPr lang="en-US" altLang="zh-CN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副董事长</a:t>
            </a:r>
            <a:r>
              <a:rPr lang="en-US" altLang="zh-CN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营销总裁</a:t>
            </a:r>
            <a:endParaRPr lang="en-US" altLang="zh-CN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贾颖燕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9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31996" y="67152"/>
            <a:ext cx="6334125" cy="43767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/>
              <a:t>目录</a:t>
            </a: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5838" y="1190625"/>
            <a:ext cx="5489734" cy="3826193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964473" y="1896932"/>
            <a:ext cx="1336301" cy="1336301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000" dirty="0"/>
          </a:p>
        </p:txBody>
      </p:sp>
      <p:grpSp>
        <p:nvGrpSpPr>
          <p:cNvPr id="6" name="组合 5"/>
          <p:cNvGrpSpPr/>
          <p:nvPr/>
        </p:nvGrpSpPr>
        <p:grpSpPr>
          <a:xfrm>
            <a:off x="1319442" y="2058908"/>
            <a:ext cx="597258" cy="576813"/>
            <a:chOff x="5512720" y="2152017"/>
            <a:chExt cx="583915" cy="496874"/>
          </a:xfrm>
        </p:grpSpPr>
        <p:sp>
          <p:nvSpPr>
            <p:cNvPr id="33" name="Freeform 159"/>
            <p:cNvSpPr/>
            <p:nvPr/>
          </p:nvSpPr>
          <p:spPr bwMode="auto">
            <a:xfrm>
              <a:off x="5574376" y="2246314"/>
              <a:ext cx="460603" cy="402577"/>
            </a:xfrm>
            <a:custGeom>
              <a:avLst/>
              <a:gdLst>
                <a:gd name="T0" fmla="*/ 29 w 54"/>
                <a:gd name="T1" fmla="*/ 1 h 47"/>
                <a:gd name="T2" fmla="*/ 24 w 54"/>
                <a:gd name="T3" fmla="*/ 1 h 47"/>
                <a:gd name="T4" fmla="*/ 2 w 54"/>
                <a:gd name="T5" fmla="*/ 15 h 47"/>
                <a:gd name="T6" fmla="*/ 0 w 54"/>
                <a:gd name="T7" fmla="*/ 20 h 47"/>
                <a:gd name="T8" fmla="*/ 0 w 54"/>
                <a:gd name="T9" fmla="*/ 44 h 47"/>
                <a:gd name="T10" fmla="*/ 3 w 54"/>
                <a:gd name="T11" fmla="*/ 47 h 47"/>
                <a:gd name="T12" fmla="*/ 13 w 54"/>
                <a:gd name="T13" fmla="*/ 47 h 47"/>
                <a:gd name="T14" fmla="*/ 16 w 54"/>
                <a:gd name="T15" fmla="*/ 44 h 47"/>
                <a:gd name="T16" fmla="*/ 16 w 54"/>
                <a:gd name="T17" fmla="*/ 27 h 47"/>
                <a:gd name="T18" fmla="*/ 19 w 54"/>
                <a:gd name="T19" fmla="*/ 24 h 47"/>
                <a:gd name="T20" fmla="*/ 35 w 54"/>
                <a:gd name="T21" fmla="*/ 24 h 47"/>
                <a:gd name="T22" fmla="*/ 38 w 54"/>
                <a:gd name="T23" fmla="*/ 27 h 47"/>
                <a:gd name="T24" fmla="*/ 38 w 54"/>
                <a:gd name="T25" fmla="*/ 44 h 47"/>
                <a:gd name="T26" fmla="*/ 41 w 54"/>
                <a:gd name="T27" fmla="*/ 47 h 47"/>
                <a:gd name="T28" fmla="*/ 51 w 54"/>
                <a:gd name="T29" fmla="*/ 47 h 47"/>
                <a:gd name="T30" fmla="*/ 54 w 54"/>
                <a:gd name="T31" fmla="*/ 44 h 47"/>
                <a:gd name="T32" fmla="*/ 54 w 54"/>
                <a:gd name="T33" fmla="*/ 20 h 47"/>
                <a:gd name="T34" fmla="*/ 52 w 54"/>
                <a:gd name="T35" fmla="*/ 16 h 47"/>
                <a:gd name="T36" fmla="*/ 29 w 54"/>
                <a:gd name="T37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" h="47">
                  <a:moveTo>
                    <a:pt x="29" y="1"/>
                  </a:moveTo>
                  <a:cubicBezTo>
                    <a:pt x="28" y="0"/>
                    <a:pt x="25" y="0"/>
                    <a:pt x="24" y="1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0" y="18"/>
                    <a:pt x="0" y="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1" y="47"/>
                    <a:pt x="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4" y="47"/>
                    <a:pt x="16" y="46"/>
                    <a:pt x="16" y="44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6"/>
                    <a:pt x="17" y="24"/>
                    <a:pt x="1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7" y="24"/>
                    <a:pt x="38" y="26"/>
                    <a:pt x="38" y="27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6"/>
                    <a:pt x="39" y="47"/>
                    <a:pt x="4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3" y="47"/>
                    <a:pt x="54" y="46"/>
                    <a:pt x="54" y="44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3" y="17"/>
                    <a:pt x="52" y="16"/>
                  </a:cubicBezTo>
                  <a:lnTo>
                    <a:pt x="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34" name="Freeform 160"/>
            <p:cNvSpPr/>
            <p:nvPr/>
          </p:nvSpPr>
          <p:spPr bwMode="auto">
            <a:xfrm>
              <a:off x="5512720" y="2152017"/>
              <a:ext cx="583915" cy="224863"/>
            </a:xfrm>
            <a:custGeom>
              <a:avLst/>
              <a:gdLst>
                <a:gd name="T0" fmla="*/ 64 w 68"/>
                <a:gd name="T1" fmla="*/ 20 h 26"/>
                <a:gd name="T2" fmla="*/ 61 w 68"/>
                <a:gd name="T3" fmla="*/ 15 h 26"/>
                <a:gd name="T4" fmla="*/ 61 w 68"/>
                <a:gd name="T5" fmla="*/ 10 h 26"/>
                <a:gd name="T6" fmla="*/ 58 w 68"/>
                <a:gd name="T7" fmla="*/ 7 h 26"/>
                <a:gd name="T8" fmla="*/ 57 w 68"/>
                <a:gd name="T9" fmla="*/ 7 h 26"/>
                <a:gd name="T10" fmla="*/ 54 w 68"/>
                <a:gd name="T11" fmla="*/ 10 h 26"/>
                <a:gd name="T12" fmla="*/ 54 w 68"/>
                <a:gd name="T13" fmla="*/ 10 h 26"/>
                <a:gd name="T14" fmla="*/ 52 w 68"/>
                <a:gd name="T15" fmla="*/ 12 h 26"/>
                <a:gd name="T16" fmla="*/ 36 w 68"/>
                <a:gd name="T17" fmla="*/ 1 h 26"/>
                <a:gd name="T18" fmla="*/ 33 w 68"/>
                <a:gd name="T19" fmla="*/ 0 h 26"/>
                <a:gd name="T20" fmla="*/ 30 w 68"/>
                <a:gd name="T21" fmla="*/ 1 h 26"/>
                <a:gd name="T22" fmla="*/ 2 w 68"/>
                <a:gd name="T23" fmla="*/ 20 h 26"/>
                <a:gd name="T24" fmla="*/ 1 w 68"/>
                <a:gd name="T25" fmla="*/ 24 h 26"/>
                <a:gd name="T26" fmla="*/ 5 w 68"/>
                <a:gd name="T27" fmla="*/ 24 h 26"/>
                <a:gd name="T28" fmla="*/ 31 w 68"/>
                <a:gd name="T29" fmla="*/ 7 h 26"/>
                <a:gd name="T30" fmla="*/ 36 w 68"/>
                <a:gd name="T31" fmla="*/ 7 h 26"/>
                <a:gd name="T32" fmla="*/ 63 w 68"/>
                <a:gd name="T33" fmla="*/ 25 h 26"/>
                <a:gd name="T34" fmla="*/ 67 w 68"/>
                <a:gd name="T35" fmla="*/ 25 h 26"/>
                <a:gd name="T36" fmla="*/ 66 w 68"/>
                <a:gd name="T37" fmla="*/ 21 h 26"/>
                <a:gd name="T38" fmla="*/ 64 w 68"/>
                <a:gd name="T3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26">
                  <a:moveTo>
                    <a:pt x="64" y="20"/>
                  </a:moveTo>
                  <a:cubicBezTo>
                    <a:pt x="62" y="19"/>
                    <a:pt x="61" y="17"/>
                    <a:pt x="61" y="15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8"/>
                    <a:pt x="60" y="7"/>
                    <a:pt x="58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6" y="7"/>
                    <a:pt x="54" y="8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2"/>
                    <a:pt x="53" y="13"/>
                    <a:pt x="52" y="1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3" y="0"/>
                    <a:pt x="33" y="0"/>
                  </a:cubicBezTo>
                  <a:cubicBezTo>
                    <a:pt x="33" y="0"/>
                    <a:pt x="32" y="1"/>
                    <a:pt x="30" y="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2" y="25"/>
                    <a:pt x="3" y="25"/>
                    <a:pt x="5" y="2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4" y="6"/>
                    <a:pt x="36" y="7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4" y="26"/>
                    <a:pt x="66" y="26"/>
                    <a:pt x="67" y="25"/>
                  </a:cubicBezTo>
                  <a:cubicBezTo>
                    <a:pt x="68" y="24"/>
                    <a:pt x="67" y="22"/>
                    <a:pt x="66" y="21"/>
                  </a:cubicBezTo>
                  <a:lnTo>
                    <a:pt x="6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dirty="0"/>
            </a:p>
          </p:txBody>
        </p:sp>
      </p:grpSp>
      <p:sp>
        <p:nvSpPr>
          <p:cNvPr id="35" name="标题 4"/>
          <p:cNvSpPr txBox="1"/>
          <p:nvPr/>
        </p:nvSpPr>
        <p:spPr>
          <a:xfrm>
            <a:off x="1288426" y="2697254"/>
            <a:ext cx="728891" cy="451650"/>
          </a:xfrm>
          <a:prstGeom prst="rect">
            <a:avLst/>
          </a:prstGeom>
        </p:spPr>
        <p:txBody>
          <a:bodyPr vert="horz" lIns="51422" tIns="25711" rIns="51422" bIns="2571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   录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r>
              <a:rPr lang="en-US" altLang="zh-CN" sz="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CONTENTS</a:t>
            </a:r>
            <a:endParaRPr lang="zh-CN" altLang="en-US" sz="6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l"/>
            <a:endParaRPr lang="en-US" altLang="zh-CN" sz="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045461" y="1971066"/>
            <a:ext cx="1181180" cy="1181180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000" dirty="0"/>
          </a:p>
        </p:txBody>
      </p:sp>
      <p:grpSp>
        <p:nvGrpSpPr>
          <p:cNvPr id="68" name="组合 67"/>
          <p:cNvGrpSpPr/>
          <p:nvPr/>
        </p:nvGrpSpPr>
        <p:grpSpPr>
          <a:xfrm>
            <a:off x="2057137" y="1307176"/>
            <a:ext cx="670694" cy="415498"/>
            <a:chOff x="2215144" y="927951"/>
            <a:chExt cx="1244730" cy="1015680"/>
          </a:xfrm>
        </p:grpSpPr>
        <p:sp>
          <p:nvSpPr>
            <p:cNvPr id="69" name="平行四边形 68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latin typeface="Impact" panose="020B0806030902050204" pitchFamily="34" charset="0"/>
              </a:endParaRPr>
            </a:p>
          </p:txBody>
        </p:sp>
        <p:sp>
          <p:nvSpPr>
            <p:cNvPr id="70" name="文本框 9"/>
            <p:cNvSpPr txBox="1"/>
            <p:nvPr/>
          </p:nvSpPr>
          <p:spPr>
            <a:xfrm>
              <a:off x="2393075" y="927951"/>
              <a:ext cx="1066799" cy="1015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</a:t>
              </a:r>
              <a:endParaRPr lang="zh-CN" altLang="en-US" sz="2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569369" y="1338263"/>
            <a:ext cx="3067526" cy="338614"/>
            <a:chOff x="3314506" y="935559"/>
            <a:chExt cx="2617053" cy="451442"/>
          </a:xfrm>
        </p:grpSpPr>
        <p:sp>
          <p:nvSpPr>
            <p:cNvPr id="72" name="矩形 71"/>
            <p:cNvSpPr/>
            <p:nvPr/>
          </p:nvSpPr>
          <p:spPr>
            <a:xfrm>
              <a:off x="3392157" y="1004326"/>
              <a:ext cx="2432634" cy="338522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lvl="0" algn="ctr">
                <a:defRPr/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</a:rPr>
                <a:t>中国稀土永磁材料行业发展现状分析</a:t>
              </a:r>
              <a:endParaRPr lang="zh-CN" altLang="en-US" sz="1200" b="1" i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86" name="平行四边形 85"/>
            <p:cNvSpPr/>
            <p:nvPr/>
          </p:nvSpPr>
          <p:spPr>
            <a:xfrm>
              <a:off x="3314506" y="935559"/>
              <a:ext cx="2617053" cy="451442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2287023" y="1842806"/>
            <a:ext cx="670694" cy="415498"/>
            <a:chOff x="2215144" y="927951"/>
            <a:chExt cx="1244730" cy="1015680"/>
          </a:xfrm>
        </p:grpSpPr>
        <p:sp>
          <p:nvSpPr>
            <p:cNvPr id="92" name="平行四边形 91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latin typeface="Impact" panose="020B0806030902050204" pitchFamily="34" charset="0"/>
              </a:endParaRPr>
            </a:p>
          </p:txBody>
        </p:sp>
        <p:sp>
          <p:nvSpPr>
            <p:cNvPr id="93" name="文本框 9"/>
            <p:cNvSpPr txBox="1"/>
            <p:nvPr/>
          </p:nvSpPr>
          <p:spPr>
            <a:xfrm>
              <a:off x="2393075" y="927951"/>
              <a:ext cx="1066799" cy="1015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02</a:t>
              </a:r>
              <a:endParaRPr lang="zh-CN" altLang="en-US" sz="2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09399" y="1865219"/>
            <a:ext cx="3380899" cy="337914"/>
            <a:chOff x="3582593" y="1638656"/>
            <a:chExt cx="2521551" cy="450396"/>
          </a:xfrm>
        </p:grpSpPr>
        <p:sp>
          <p:nvSpPr>
            <p:cNvPr id="90" name="矩形 89"/>
            <p:cNvSpPr/>
            <p:nvPr/>
          </p:nvSpPr>
          <p:spPr>
            <a:xfrm>
              <a:off x="3686310" y="1711357"/>
              <a:ext cx="2229578" cy="338437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lvl="0" algn="ctr">
                <a:defRPr/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</a:rPr>
                <a:t>1-3月中国稀土及其制品出口数据统计分析</a:t>
              </a:r>
            </a:p>
          </p:txBody>
        </p:sp>
        <p:sp>
          <p:nvSpPr>
            <p:cNvPr id="91" name="平行四边形 90"/>
            <p:cNvSpPr/>
            <p:nvPr/>
          </p:nvSpPr>
          <p:spPr>
            <a:xfrm>
              <a:off x="3582593" y="1638656"/>
              <a:ext cx="2521551" cy="450396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2485231" y="2377409"/>
            <a:ext cx="670694" cy="415498"/>
            <a:chOff x="2215144" y="927951"/>
            <a:chExt cx="1244730" cy="1015680"/>
          </a:xfrm>
        </p:grpSpPr>
        <p:sp>
          <p:nvSpPr>
            <p:cNvPr id="99" name="平行四边形 98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latin typeface="Impact" panose="020B0806030902050204" pitchFamily="34" charset="0"/>
              </a:endParaRPr>
            </a:p>
          </p:txBody>
        </p:sp>
        <p:sp>
          <p:nvSpPr>
            <p:cNvPr id="100" name="文本框 9"/>
            <p:cNvSpPr txBox="1"/>
            <p:nvPr/>
          </p:nvSpPr>
          <p:spPr>
            <a:xfrm>
              <a:off x="2393075" y="927951"/>
              <a:ext cx="1066799" cy="1015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03</a:t>
              </a:r>
              <a:endParaRPr lang="zh-CN" altLang="en-US" sz="2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000852" y="2399752"/>
            <a:ext cx="2937034" cy="344767"/>
            <a:chOff x="3747336" y="2351458"/>
            <a:chExt cx="2626463" cy="459689"/>
          </a:xfrm>
        </p:grpSpPr>
        <p:sp>
          <p:nvSpPr>
            <p:cNvPr id="97" name="矩形 96"/>
            <p:cNvSpPr/>
            <p:nvPr/>
          </p:nvSpPr>
          <p:spPr>
            <a:xfrm>
              <a:off x="4015096" y="2420769"/>
              <a:ext cx="2090943" cy="3385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lvl="0" algn="ctr">
                <a:defRPr/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</a:rPr>
                <a:t>永磁材料原材料价格波动情况</a:t>
              </a:r>
              <a:endParaRPr lang="zh-CN" altLang="en-US" sz="1200" b="1" i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98" name="平行四边形 97"/>
            <p:cNvSpPr/>
            <p:nvPr/>
          </p:nvSpPr>
          <p:spPr>
            <a:xfrm>
              <a:off x="3747336" y="2351458"/>
              <a:ext cx="2626463" cy="459689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2287023" y="2903019"/>
            <a:ext cx="670694" cy="415498"/>
            <a:chOff x="2215144" y="927951"/>
            <a:chExt cx="1244730" cy="1015680"/>
          </a:xfrm>
        </p:grpSpPr>
        <p:sp>
          <p:nvSpPr>
            <p:cNvPr id="106" name="平行四边形 105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latin typeface="Impact" panose="020B0806030902050204" pitchFamily="34" charset="0"/>
              </a:endParaRPr>
            </a:p>
          </p:txBody>
        </p:sp>
        <p:sp>
          <p:nvSpPr>
            <p:cNvPr id="107" name="文本框 9"/>
            <p:cNvSpPr txBox="1"/>
            <p:nvPr/>
          </p:nvSpPr>
          <p:spPr>
            <a:xfrm>
              <a:off x="2393075" y="927951"/>
              <a:ext cx="1066799" cy="1015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04</a:t>
              </a:r>
              <a:endParaRPr lang="zh-CN" altLang="en-US" sz="2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805113" y="2935402"/>
            <a:ext cx="2969895" cy="671552"/>
            <a:chOff x="3576541" y="3065237"/>
            <a:chExt cx="2527603" cy="895402"/>
          </a:xfrm>
        </p:grpSpPr>
        <p:sp>
          <p:nvSpPr>
            <p:cNvPr id="104" name="矩形 103"/>
            <p:cNvSpPr/>
            <p:nvPr/>
          </p:nvSpPr>
          <p:spPr>
            <a:xfrm>
              <a:off x="3878907" y="3129642"/>
              <a:ext cx="1922871" cy="830997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lvl="0" algn="ctr">
                <a:defRPr/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</a:rPr>
                <a:t>永磁材料之间的可替代应用研究</a:t>
              </a:r>
              <a:endParaRPr lang="en-US" altLang="zh-CN" sz="1200" b="1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lvl="0" algn="ctr">
                <a:defRPr/>
              </a:pPr>
              <a:endParaRPr lang="en-US" altLang="zh-CN" sz="1200" b="1" i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105" name="平行四边形 104"/>
            <p:cNvSpPr/>
            <p:nvPr/>
          </p:nvSpPr>
          <p:spPr>
            <a:xfrm>
              <a:off x="3576541" y="3065237"/>
              <a:ext cx="2527603" cy="449874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057137" y="3436688"/>
            <a:ext cx="670694" cy="415498"/>
            <a:chOff x="2215144" y="927951"/>
            <a:chExt cx="1244730" cy="1015680"/>
          </a:xfrm>
        </p:grpSpPr>
        <p:sp>
          <p:nvSpPr>
            <p:cNvPr id="61" name="平行四边形 60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latin typeface="Impact" panose="020B0806030902050204" pitchFamily="34" charset="0"/>
              </a:endParaRPr>
            </a:p>
          </p:txBody>
        </p:sp>
        <p:sp>
          <p:nvSpPr>
            <p:cNvPr id="62" name="文本框 9"/>
            <p:cNvSpPr txBox="1"/>
            <p:nvPr/>
          </p:nvSpPr>
          <p:spPr>
            <a:xfrm>
              <a:off x="2393075" y="927951"/>
              <a:ext cx="1066799" cy="1015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05</a:t>
              </a:r>
              <a:endParaRPr lang="zh-CN" altLang="en-US" sz="2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569369" y="3452337"/>
            <a:ext cx="2370296" cy="339650"/>
            <a:chOff x="3314506" y="3766346"/>
            <a:chExt cx="2617053" cy="468718"/>
          </a:xfrm>
        </p:grpSpPr>
        <p:sp>
          <p:nvSpPr>
            <p:cNvPr id="59" name="矩形 58"/>
            <p:cNvSpPr/>
            <p:nvPr/>
          </p:nvSpPr>
          <p:spPr>
            <a:xfrm>
              <a:off x="3330487" y="3848303"/>
              <a:ext cx="2403208" cy="350405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lvl="0" algn="ctr">
                <a:defRPr/>
              </a:pPr>
              <a:r>
                <a:rPr lang="zh-CN" altLang="en-US" sz="1200" b="1" dirty="0">
                  <a:latin typeface="微软雅黑" panose="020B0503020204020204" charset="-122"/>
                  <a:ea typeface="微软雅黑" panose="020B0503020204020204" charset="-122"/>
                </a:rPr>
                <a:t>永磁材料的新型应用和仿真</a:t>
              </a:r>
              <a:endParaRPr lang="zh-CN" altLang="en-US" sz="1200" b="1" i="1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60" name="平行四边形 59"/>
            <p:cNvSpPr/>
            <p:nvPr/>
          </p:nvSpPr>
          <p:spPr>
            <a:xfrm>
              <a:off x="3314506" y="3766346"/>
              <a:ext cx="2617053" cy="468718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sz="1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矩形 1"/>
          <p:cNvSpPr/>
          <p:nvPr/>
        </p:nvSpPr>
        <p:spPr>
          <a:xfrm>
            <a:off x="160496" y="1979772"/>
            <a:ext cx="990600" cy="1178719"/>
          </a:xfrm>
          <a:custGeom>
            <a:avLst/>
            <a:gdLst>
              <a:gd name="connsiteX0" fmla="*/ 0 w 1705100"/>
              <a:gd name="connsiteY0" fmla="*/ 0 h 2088232"/>
              <a:gd name="connsiteX1" fmla="*/ 1705100 w 1705100"/>
              <a:gd name="connsiteY1" fmla="*/ 0 h 2088232"/>
              <a:gd name="connsiteX2" fmla="*/ 1705100 w 1705100"/>
              <a:gd name="connsiteY2" fmla="*/ 2088232 h 2088232"/>
              <a:gd name="connsiteX3" fmla="*/ 0 w 1705100"/>
              <a:gd name="connsiteY3" fmla="*/ 2088232 h 2088232"/>
              <a:gd name="connsiteX4" fmla="*/ 0 w 1705100"/>
              <a:gd name="connsiteY4" fmla="*/ 0 h 2088232"/>
              <a:gd name="connsiteX0-1" fmla="*/ 0 w 1705100"/>
              <a:gd name="connsiteY0-2" fmla="*/ 0 h 2088232"/>
              <a:gd name="connsiteX1-3" fmla="*/ 1705100 w 1705100"/>
              <a:gd name="connsiteY1-4" fmla="*/ 0 h 2088232"/>
              <a:gd name="connsiteX2-5" fmla="*/ 922602 w 1705100"/>
              <a:gd name="connsiteY2-6" fmla="*/ 1013988 h 2088232"/>
              <a:gd name="connsiteX3-7" fmla="*/ 1705100 w 1705100"/>
              <a:gd name="connsiteY3-8" fmla="*/ 2088232 h 2088232"/>
              <a:gd name="connsiteX4-9" fmla="*/ 0 w 1705100"/>
              <a:gd name="connsiteY4-10" fmla="*/ 2088232 h 2088232"/>
              <a:gd name="connsiteX5" fmla="*/ 0 w 1705100"/>
              <a:gd name="connsiteY5" fmla="*/ 0 h 2088232"/>
              <a:gd name="connsiteX0-11" fmla="*/ 0 w 1705100"/>
              <a:gd name="connsiteY0-12" fmla="*/ 0 h 2088232"/>
              <a:gd name="connsiteX1-13" fmla="*/ 1705100 w 1705100"/>
              <a:gd name="connsiteY1-14" fmla="*/ 0 h 2088232"/>
              <a:gd name="connsiteX2-15" fmla="*/ 1090721 w 1705100"/>
              <a:gd name="connsiteY2-16" fmla="*/ 1075495 h 2088232"/>
              <a:gd name="connsiteX3-17" fmla="*/ 1705100 w 1705100"/>
              <a:gd name="connsiteY3-18" fmla="*/ 2088232 h 2088232"/>
              <a:gd name="connsiteX4-19" fmla="*/ 0 w 1705100"/>
              <a:gd name="connsiteY4-20" fmla="*/ 2088232 h 2088232"/>
              <a:gd name="connsiteX5-21" fmla="*/ 0 w 1705100"/>
              <a:gd name="connsiteY5-22" fmla="*/ 0 h 2088232"/>
              <a:gd name="connsiteX0-23" fmla="*/ 0 w 1705100"/>
              <a:gd name="connsiteY0-24" fmla="*/ 0 h 2088232"/>
              <a:gd name="connsiteX1-25" fmla="*/ 1705100 w 1705100"/>
              <a:gd name="connsiteY1-26" fmla="*/ 0 h 2088232"/>
              <a:gd name="connsiteX2-27" fmla="*/ 1090721 w 1705100"/>
              <a:gd name="connsiteY2-28" fmla="*/ 1075495 h 2088232"/>
              <a:gd name="connsiteX3-29" fmla="*/ 1705100 w 1705100"/>
              <a:gd name="connsiteY3-30" fmla="*/ 2088232 h 2088232"/>
              <a:gd name="connsiteX4-31" fmla="*/ 0 w 1705100"/>
              <a:gd name="connsiteY4-32" fmla="*/ 2088232 h 2088232"/>
              <a:gd name="connsiteX5-33" fmla="*/ 0 w 1705100"/>
              <a:gd name="connsiteY5-34" fmla="*/ 0 h 2088232"/>
              <a:gd name="connsiteX0-35" fmla="*/ 0 w 1705100"/>
              <a:gd name="connsiteY0-36" fmla="*/ 0 h 2088232"/>
              <a:gd name="connsiteX1-37" fmla="*/ 1705100 w 1705100"/>
              <a:gd name="connsiteY1-38" fmla="*/ 0 h 2088232"/>
              <a:gd name="connsiteX2-39" fmla="*/ 1090721 w 1705100"/>
              <a:gd name="connsiteY2-40" fmla="*/ 1075495 h 2088232"/>
              <a:gd name="connsiteX3-41" fmla="*/ 1705100 w 1705100"/>
              <a:gd name="connsiteY3-42" fmla="*/ 2088232 h 2088232"/>
              <a:gd name="connsiteX4-43" fmla="*/ 0 w 1705100"/>
              <a:gd name="connsiteY4-44" fmla="*/ 2088232 h 2088232"/>
              <a:gd name="connsiteX5-45" fmla="*/ 0 w 1705100"/>
              <a:gd name="connsiteY5-46" fmla="*/ 0 h 2088232"/>
              <a:gd name="connsiteX0-47" fmla="*/ 0 w 1705100"/>
              <a:gd name="connsiteY0-48" fmla="*/ 0 h 2088232"/>
              <a:gd name="connsiteX1-49" fmla="*/ 1705100 w 1705100"/>
              <a:gd name="connsiteY1-50" fmla="*/ 0 h 2088232"/>
              <a:gd name="connsiteX2-51" fmla="*/ 1090721 w 1705100"/>
              <a:gd name="connsiteY2-52" fmla="*/ 1075495 h 2088232"/>
              <a:gd name="connsiteX3-53" fmla="*/ 1705100 w 1705100"/>
              <a:gd name="connsiteY3-54" fmla="*/ 2088232 h 2088232"/>
              <a:gd name="connsiteX4-55" fmla="*/ 0 w 1705100"/>
              <a:gd name="connsiteY4-56" fmla="*/ 2088232 h 2088232"/>
              <a:gd name="connsiteX5-57" fmla="*/ 0 w 1705100"/>
              <a:gd name="connsiteY5-58" fmla="*/ 0 h 2088232"/>
              <a:gd name="connsiteX0-59" fmla="*/ 0 w 1705100"/>
              <a:gd name="connsiteY0-60" fmla="*/ 0 h 2088232"/>
              <a:gd name="connsiteX1-61" fmla="*/ 1705100 w 1705100"/>
              <a:gd name="connsiteY1-62" fmla="*/ 0 h 2088232"/>
              <a:gd name="connsiteX2-63" fmla="*/ 1090721 w 1705100"/>
              <a:gd name="connsiteY2-64" fmla="*/ 1075495 h 2088232"/>
              <a:gd name="connsiteX3-65" fmla="*/ 1705100 w 1705100"/>
              <a:gd name="connsiteY3-66" fmla="*/ 2088232 h 2088232"/>
              <a:gd name="connsiteX4-67" fmla="*/ 0 w 1705100"/>
              <a:gd name="connsiteY4-68" fmla="*/ 2088232 h 2088232"/>
              <a:gd name="connsiteX5-69" fmla="*/ 0 w 1705100"/>
              <a:gd name="connsiteY5-70" fmla="*/ 0 h 2088232"/>
              <a:gd name="connsiteX0-71" fmla="*/ 0 w 1705100"/>
              <a:gd name="connsiteY0-72" fmla="*/ 0 h 2088232"/>
              <a:gd name="connsiteX1-73" fmla="*/ 1705100 w 1705100"/>
              <a:gd name="connsiteY1-74" fmla="*/ 0 h 2088232"/>
              <a:gd name="connsiteX2-75" fmla="*/ 1090721 w 1705100"/>
              <a:gd name="connsiteY2-76" fmla="*/ 1075495 h 2088232"/>
              <a:gd name="connsiteX3-77" fmla="*/ 1705100 w 1705100"/>
              <a:gd name="connsiteY3-78" fmla="*/ 2088232 h 2088232"/>
              <a:gd name="connsiteX4-79" fmla="*/ 0 w 1705100"/>
              <a:gd name="connsiteY4-80" fmla="*/ 2088232 h 2088232"/>
              <a:gd name="connsiteX5-81" fmla="*/ 0 w 1705100"/>
              <a:gd name="connsiteY5-82" fmla="*/ 0 h 2088232"/>
              <a:gd name="connsiteX0-83" fmla="*/ 0 w 1705100"/>
              <a:gd name="connsiteY0-84" fmla="*/ 0 h 2088232"/>
              <a:gd name="connsiteX1-85" fmla="*/ 1705100 w 1705100"/>
              <a:gd name="connsiteY1-86" fmla="*/ 0 h 2088232"/>
              <a:gd name="connsiteX2-87" fmla="*/ 1090721 w 1705100"/>
              <a:gd name="connsiteY2-88" fmla="*/ 1075495 h 2088232"/>
              <a:gd name="connsiteX3-89" fmla="*/ 1705100 w 1705100"/>
              <a:gd name="connsiteY3-90" fmla="*/ 2088232 h 2088232"/>
              <a:gd name="connsiteX4-91" fmla="*/ 0 w 1705100"/>
              <a:gd name="connsiteY4-92" fmla="*/ 2088232 h 2088232"/>
              <a:gd name="connsiteX5-93" fmla="*/ 0 w 1705100"/>
              <a:gd name="connsiteY5-94" fmla="*/ 0 h 2088232"/>
              <a:gd name="connsiteX0-95" fmla="*/ 0 w 1705100"/>
              <a:gd name="connsiteY0-96" fmla="*/ 0 h 2088232"/>
              <a:gd name="connsiteX1-97" fmla="*/ 1705100 w 1705100"/>
              <a:gd name="connsiteY1-98" fmla="*/ 0 h 2088232"/>
              <a:gd name="connsiteX2-99" fmla="*/ 1090721 w 1705100"/>
              <a:gd name="connsiteY2-100" fmla="*/ 1075495 h 2088232"/>
              <a:gd name="connsiteX3-101" fmla="*/ 1705100 w 1705100"/>
              <a:gd name="connsiteY3-102" fmla="*/ 2088232 h 2088232"/>
              <a:gd name="connsiteX4-103" fmla="*/ 0 w 1705100"/>
              <a:gd name="connsiteY4-104" fmla="*/ 2088232 h 2088232"/>
              <a:gd name="connsiteX5-105" fmla="*/ 0 w 1705100"/>
              <a:gd name="connsiteY5-106" fmla="*/ 0 h 2088232"/>
              <a:gd name="connsiteX0-107" fmla="*/ 0 w 1705100"/>
              <a:gd name="connsiteY0-108" fmla="*/ 0 h 2088232"/>
              <a:gd name="connsiteX1-109" fmla="*/ 1705100 w 1705100"/>
              <a:gd name="connsiteY1-110" fmla="*/ 0 h 2088232"/>
              <a:gd name="connsiteX2-111" fmla="*/ 1705100 w 1705100"/>
              <a:gd name="connsiteY2-112" fmla="*/ 2088232 h 2088232"/>
              <a:gd name="connsiteX3-113" fmla="*/ 0 w 1705100"/>
              <a:gd name="connsiteY3-114" fmla="*/ 2088232 h 2088232"/>
              <a:gd name="connsiteX4-115" fmla="*/ 0 w 1705100"/>
              <a:gd name="connsiteY4-116" fmla="*/ 0 h 2088232"/>
              <a:gd name="connsiteX0-117" fmla="*/ 0 w 1739059"/>
              <a:gd name="connsiteY0-118" fmla="*/ 0 h 2088232"/>
              <a:gd name="connsiteX1-119" fmla="*/ 1705100 w 1739059"/>
              <a:gd name="connsiteY1-120" fmla="*/ 0 h 2088232"/>
              <a:gd name="connsiteX2-121" fmla="*/ 1705100 w 1739059"/>
              <a:gd name="connsiteY2-122" fmla="*/ 2088232 h 2088232"/>
              <a:gd name="connsiteX3-123" fmla="*/ 0 w 1739059"/>
              <a:gd name="connsiteY3-124" fmla="*/ 2088232 h 2088232"/>
              <a:gd name="connsiteX4-125" fmla="*/ 0 w 1739059"/>
              <a:gd name="connsiteY4-126" fmla="*/ 0 h 2088232"/>
              <a:gd name="connsiteX0-127" fmla="*/ 0 w 1705100"/>
              <a:gd name="connsiteY0-128" fmla="*/ 0 h 2088232"/>
              <a:gd name="connsiteX1-129" fmla="*/ 1705100 w 1705100"/>
              <a:gd name="connsiteY1-130" fmla="*/ 0 h 2088232"/>
              <a:gd name="connsiteX2-131" fmla="*/ 1705100 w 1705100"/>
              <a:gd name="connsiteY2-132" fmla="*/ 2088232 h 2088232"/>
              <a:gd name="connsiteX3-133" fmla="*/ 0 w 1705100"/>
              <a:gd name="connsiteY3-134" fmla="*/ 2088232 h 2088232"/>
              <a:gd name="connsiteX4-135" fmla="*/ 0 w 1705100"/>
              <a:gd name="connsiteY4-136" fmla="*/ 0 h 2088232"/>
              <a:gd name="connsiteX0-137" fmla="*/ 0 w 1705100"/>
              <a:gd name="connsiteY0-138" fmla="*/ 0 h 2088232"/>
              <a:gd name="connsiteX1-139" fmla="*/ 1705100 w 1705100"/>
              <a:gd name="connsiteY1-140" fmla="*/ 0 h 2088232"/>
              <a:gd name="connsiteX2-141" fmla="*/ 1705100 w 1705100"/>
              <a:gd name="connsiteY2-142" fmla="*/ 2088232 h 2088232"/>
              <a:gd name="connsiteX3-143" fmla="*/ 0 w 1705100"/>
              <a:gd name="connsiteY3-144" fmla="*/ 2088232 h 2088232"/>
              <a:gd name="connsiteX4-145" fmla="*/ 0 w 1705100"/>
              <a:gd name="connsiteY4-146" fmla="*/ 0 h 2088232"/>
              <a:gd name="connsiteX0-147" fmla="*/ 0 w 1705100"/>
              <a:gd name="connsiteY0-148" fmla="*/ 0 h 2088232"/>
              <a:gd name="connsiteX1-149" fmla="*/ 1705100 w 1705100"/>
              <a:gd name="connsiteY1-150" fmla="*/ 0 h 2088232"/>
              <a:gd name="connsiteX2-151" fmla="*/ 1705100 w 1705100"/>
              <a:gd name="connsiteY2-152" fmla="*/ 2088232 h 2088232"/>
              <a:gd name="connsiteX3-153" fmla="*/ 0 w 1705100"/>
              <a:gd name="connsiteY3-154" fmla="*/ 2088232 h 2088232"/>
              <a:gd name="connsiteX4-155" fmla="*/ 0 w 1705100"/>
              <a:gd name="connsiteY4-156" fmla="*/ 0 h 2088232"/>
              <a:gd name="connsiteX0-157" fmla="*/ 0 w 1746105"/>
              <a:gd name="connsiteY0-158" fmla="*/ 0 h 2088232"/>
              <a:gd name="connsiteX1-159" fmla="*/ 1746105 w 1746105"/>
              <a:gd name="connsiteY1-160" fmla="*/ 0 h 2088232"/>
              <a:gd name="connsiteX2-161" fmla="*/ 1705100 w 1746105"/>
              <a:gd name="connsiteY2-162" fmla="*/ 2088232 h 2088232"/>
              <a:gd name="connsiteX3-163" fmla="*/ 0 w 1746105"/>
              <a:gd name="connsiteY3-164" fmla="*/ 2088232 h 2088232"/>
              <a:gd name="connsiteX4-165" fmla="*/ 0 w 1746105"/>
              <a:gd name="connsiteY4-166" fmla="*/ 0 h 2088232"/>
              <a:gd name="connsiteX0-167" fmla="*/ 0 w 1746105"/>
              <a:gd name="connsiteY0-168" fmla="*/ 0 h 2088232"/>
              <a:gd name="connsiteX1-169" fmla="*/ 1746105 w 1746105"/>
              <a:gd name="connsiteY1-170" fmla="*/ 0 h 2088232"/>
              <a:gd name="connsiteX2-171" fmla="*/ 1705100 w 1746105"/>
              <a:gd name="connsiteY2-172" fmla="*/ 2088232 h 2088232"/>
              <a:gd name="connsiteX3-173" fmla="*/ 0 w 1746105"/>
              <a:gd name="connsiteY3-174" fmla="*/ 2088232 h 2088232"/>
              <a:gd name="connsiteX4-175" fmla="*/ 0 w 1746105"/>
              <a:gd name="connsiteY4-176" fmla="*/ 0 h 2088232"/>
              <a:gd name="connsiteX0-177" fmla="*/ 0 w 1746105"/>
              <a:gd name="connsiteY0-178" fmla="*/ 0 h 2088232"/>
              <a:gd name="connsiteX1-179" fmla="*/ 1746105 w 1746105"/>
              <a:gd name="connsiteY1-180" fmla="*/ 0 h 2088232"/>
              <a:gd name="connsiteX2-181" fmla="*/ 1705100 w 1746105"/>
              <a:gd name="connsiteY2-182" fmla="*/ 2088232 h 2088232"/>
              <a:gd name="connsiteX3-183" fmla="*/ 0 w 1746105"/>
              <a:gd name="connsiteY3-184" fmla="*/ 2088232 h 2088232"/>
              <a:gd name="connsiteX4-185" fmla="*/ 0 w 1746105"/>
              <a:gd name="connsiteY4-186" fmla="*/ 0 h 2088232"/>
              <a:gd name="connsiteX0-187" fmla="*/ 0 w 1762506"/>
              <a:gd name="connsiteY0-188" fmla="*/ 0 h 2088232"/>
              <a:gd name="connsiteX1-189" fmla="*/ 1746105 w 1762506"/>
              <a:gd name="connsiteY1-190" fmla="*/ 0 h 2088232"/>
              <a:gd name="connsiteX2-191" fmla="*/ 1762506 w 1762506"/>
              <a:gd name="connsiteY2-192" fmla="*/ 2088232 h 2088232"/>
              <a:gd name="connsiteX3-193" fmla="*/ 0 w 1762506"/>
              <a:gd name="connsiteY3-194" fmla="*/ 2088232 h 2088232"/>
              <a:gd name="connsiteX4-195" fmla="*/ 0 w 1762506"/>
              <a:gd name="connsiteY4-196" fmla="*/ 0 h 2088232"/>
              <a:gd name="connsiteX0-197" fmla="*/ 0 w 1762506"/>
              <a:gd name="connsiteY0-198" fmla="*/ 0 h 2088232"/>
              <a:gd name="connsiteX1-199" fmla="*/ 1746105 w 1762506"/>
              <a:gd name="connsiteY1-200" fmla="*/ 0 h 2088232"/>
              <a:gd name="connsiteX2-201" fmla="*/ 1762506 w 1762506"/>
              <a:gd name="connsiteY2-202" fmla="*/ 2088232 h 2088232"/>
              <a:gd name="connsiteX3-203" fmla="*/ 0 w 1762506"/>
              <a:gd name="connsiteY3-204" fmla="*/ 2088232 h 2088232"/>
              <a:gd name="connsiteX4-205" fmla="*/ 0 w 1762506"/>
              <a:gd name="connsiteY4-206" fmla="*/ 0 h 2088232"/>
              <a:gd name="connsiteX0-207" fmla="*/ 0 w 1762506"/>
              <a:gd name="connsiteY0-208" fmla="*/ 0 h 2088232"/>
              <a:gd name="connsiteX1-209" fmla="*/ 1746105 w 1762506"/>
              <a:gd name="connsiteY1-210" fmla="*/ 0 h 2088232"/>
              <a:gd name="connsiteX2-211" fmla="*/ 1762506 w 1762506"/>
              <a:gd name="connsiteY2-212" fmla="*/ 2088232 h 2088232"/>
              <a:gd name="connsiteX3-213" fmla="*/ 0 w 1762506"/>
              <a:gd name="connsiteY3-214" fmla="*/ 2088232 h 2088232"/>
              <a:gd name="connsiteX4-215" fmla="*/ 0 w 1762506"/>
              <a:gd name="connsiteY4-216" fmla="*/ 0 h 2088232"/>
              <a:gd name="connsiteX0-217" fmla="*/ 0 w 1762506"/>
              <a:gd name="connsiteY0-218" fmla="*/ 0 h 2088232"/>
              <a:gd name="connsiteX1-219" fmla="*/ 1746105 w 1762506"/>
              <a:gd name="connsiteY1-220" fmla="*/ 0 h 2088232"/>
              <a:gd name="connsiteX2-221" fmla="*/ 1762506 w 1762506"/>
              <a:gd name="connsiteY2-222" fmla="*/ 2088232 h 2088232"/>
              <a:gd name="connsiteX3-223" fmla="*/ 0 w 1762506"/>
              <a:gd name="connsiteY3-224" fmla="*/ 2088232 h 2088232"/>
              <a:gd name="connsiteX4-225" fmla="*/ 0 w 1762506"/>
              <a:gd name="connsiteY4-226" fmla="*/ 0 h 2088232"/>
              <a:gd name="connsiteX0-227" fmla="*/ 0 w 1762506"/>
              <a:gd name="connsiteY0-228" fmla="*/ 0 h 2088232"/>
              <a:gd name="connsiteX1-229" fmla="*/ 1746105 w 1762506"/>
              <a:gd name="connsiteY1-230" fmla="*/ 0 h 2088232"/>
              <a:gd name="connsiteX2-231" fmla="*/ 1762506 w 1762506"/>
              <a:gd name="connsiteY2-232" fmla="*/ 2088232 h 2088232"/>
              <a:gd name="connsiteX3-233" fmla="*/ 0 w 1762506"/>
              <a:gd name="connsiteY3-234" fmla="*/ 2088232 h 2088232"/>
              <a:gd name="connsiteX4-235" fmla="*/ 0 w 1762506"/>
              <a:gd name="connsiteY4-236" fmla="*/ 0 h 2088232"/>
              <a:gd name="connsiteX0-237" fmla="*/ 0 w 1762506"/>
              <a:gd name="connsiteY0-238" fmla="*/ 0 h 2088232"/>
              <a:gd name="connsiteX1-239" fmla="*/ 1746105 w 1762506"/>
              <a:gd name="connsiteY1-240" fmla="*/ 0 h 2088232"/>
              <a:gd name="connsiteX2-241" fmla="*/ 1762506 w 1762506"/>
              <a:gd name="connsiteY2-242" fmla="*/ 2088232 h 2088232"/>
              <a:gd name="connsiteX3-243" fmla="*/ 0 w 1762506"/>
              <a:gd name="connsiteY3-244" fmla="*/ 2088232 h 2088232"/>
              <a:gd name="connsiteX4-245" fmla="*/ 0 w 1762506"/>
              <a:gd name="connsiteY4-246" fmla="*/ 0 h 2088232"/>
              <a:gd name="connsiteX0-247" fmla="*/ 0 w 1762506"/>
              <a:gd name="connsiteY0-248" fmla="*/ 0 h 2088232"/>
              <a:gd name="connsiteX1-249" fmla="*/ 1746105 w 1762506"/>
              <a:gd name="connsiteY1-250" fmla="*/ 0 h 2088232"/>
              <a:gd name="connsiteX2-251" fmla="*/ 1762506 w 1762506"/>
              <a:gd name="connsiteY2-252" fmla="*/ 2088232 h 2088232"/>
              <a:gd name="connsiteX3-253" fmla="*/ 0 w 1762506"/>
              <a:gd name="connsiteY3-254" fmla="*/ 2088232 h 2088232"/>
              <a:gd name="connsiteX4-255" fmla="*/ 0 w 1762506"/>
              <a:gd name="connsiteY4-256" fmla="*/ 0 h 2088232"/>
              <a:gd name="connsiteX0-257" fmla="*/ 0 w 1762506"/>
              <a:gd name="connsiteY0-258" fmla="*/ 0 h 2088232"/>
              <a:gd name="connsiteX1-259" fmla="*/ 1746105 w 1762506"/>
              <a:gd name="connsiteY1-260" fmla="*/ 0 h 2088232"/>
              <a:gd name="connsiteX2-261" fmla="*/ 1762506 w 1762506"/>
              <a:gd name="connsiteY2-262" fmla="*/ 2088232 h 2088232"/>
              <a:gd name="connsiteX3-263" fmla="*/ 0 w 1762506"/>
              <a:gd name="connsiteY3-264" fmla="*/ 2088232 h 2088232"/>
              <a:gd name="connsiteX4-265" fmla="*/ 0 w 1762506"/>
              <a:gd name="connsiteY4-266" fmla="*/ 0 h 2088232"/>
              <a:gd name="connsiteX0-267" fmla="*/ 0 w 1762506"/>
              <a:gd name="connsiteY0-268" fmla="*/ 0 h 2088237"/>
              <a:gd name="connsiteX1-269" fmla="*/ 1746105 w 1762506"/>
              <a:gd name="connsiteY1-270" fmla="*/ 0 h 2088237"/>
              <a:gd name="connsiteX2-271" fmla="*/ 1762506 w 1762506"/>
              <a:gd name="connsiteY2-272" fmla="*/ 2088232 h 2088237"/>
              <a:gd name="connsiteX3-273" fmla="*/ 0 w 1762506"/>
              <a:gd name="connsiteY3-274" fmla="*/ 2088232 h 2088237"/>
              <a:gd name="connsiteX4-275" fmla="*/ 0 w 1762506"/>
              <a:gd name="connsiteY4-276" fmla="*/ 0 h 2088237"/>
              <a:gd name="connsiteX0-277" fmla="*/ 0 w 1762506"/>
              <a:gd name="connsiteY0-278" fmla="*/ 0 h 2088236"/>
              <a:gd name="connsiteX1-279" fmla="*/ 1746105 w 1762506"/>
              <a:gd name="connsiteY1-280" fmla="*/ 0 h 2088236"/>
              <a:gd name="connsiteX2-281" fmla="*/ 1762506 w 1762506"/>
              <a:gd name="connsiteY2-282" fmla="*/ 2088232 h 2088236"/>
              <a:gd name="connsiteX3-283" fmla="*/ 0 w 1762506"/>
              <a:gd name="connsiteY3-284" fmla="*/ 2088232 h 2088236"/>
              <a:gd name="connsiteX4-285" fmla="*/ 0 w 1762506"/>
              <a:gd name="connsiteY4-286" fmla="*/ 0 h 2088236"/>
              <a:gd name="connsiteX0-287" fmla="*/ 0 w 1762506"/>
              <a:gd name="connsiteY0-288" fmla="*/ 0 h 2088237"/>
              <a:gd name="connsiteX1-289" fmla="*/ 1746105 w 1762506"/>
              <a:gd name="connsiteY1-290" fmla="*/ 0 h 2088237"/>
              <a:gd name="connsiteX2-291" fmla="*/ 1762506 w 1762506"/>
              <a:gd name="connsiteY2-292" fmla="*/ 2088232 h 2088237"/>
              <a:gd name="connsiteX3-293" fmla="*/ 0 w 1762506"/>
              <a:gd name="connsiteY3-294" fmla="*/ 2088232 h 2088237"/>
              <a:gd name="connsiteX4-295" fmla="*/ 0 w 1762506"/>
              <a:gd name="connsiteY4-296" fmla="*/ 0 h 2088237"/>
              <a:gd name="connsiteX0-297" fmla="*/ 0 w 1762506"/>
              <a:gd name="connsiteY0-298" fmla="*/ 0 h 2088685"/>
              <a:gd name="connsiteX1-299" fmla="*/ 1746105 w 1762506"/>
              <a:gd name="connsiteY1-300" fmla="*/ 0 h 2088685"/>
              <a:gd name="connsiteX2-301" fmla="*/ 1762506 w 1762506"/>
              <a:gd name="connsiteY2-302" fmla="*/ 2088232 h 2088685"/>
              <a:gd name="connsiteX3-303" fmla="*/ 0 w 1762506"/>
              <a:gd name="connsiteY3-304" fmla="*/ 2088232 h 2088685"/>
              <a:gd name="connsiteX4-305" fmla="*/ 0 w 1762506"/>
              <a:gd name="connsiteY4-306" fmla="*/ 0 h 2088685"/>
              <a:gd name="connsiteX0-307" fmla="*/ 0 w 1762506"/>
              <a:gd name="connsiteY0-308" fmla="*/ 0 h 2088685"/>
              <a:gd name="connsiteX1-309" fmla="*/ 1690839 w 1762506"/>
              <a:gd name="connsiteY1-310" fmla="*/ 0 h 2088685"/>
              <a:gd name="connsiteX2-311" fmla="*/ 1762506 w 1762506"/>
              <a:gd name="connsiteY2-312" fmla="*/ 2088232 h 2088685"/>
              <a:gd name="connsiteX3-313" fmla="*/ 0 w 1762506"/>
              <a:gd name="connsiteY3-314" fmla="*/ 2088232 h 2088685"/>
              <a:gd name="connsiteX4-315" fmla="*/ 0 w 1762506"/>
              <a:gd name="connsiteY4-316" fmla="*/ 0 h 2088685"/>
              <a:gd name="connsiteX0-317" fmla="*/ 0 w 1762506"/>
              <a:gd name="connsiteY0-318" fmla="*/ 0 h 2088676"/>
              <a:gd name="connsiteX1-319" fmla="*/ 1690839 w 1762506"/>
              <a:gd name="connsiteY1-320" fmla="*/ 0 h 2088676"/>
              <a:gd name="connsiteX2-321" fmla="*/ 1762506 w 1762506"/>
              <a:gd name="connsiteY2-322" fmla="*/ 2088232 h 2088676"/>
              <a:gd name="connsiteX3-323" fmla="*/ 0 w 1762506"/>
              <a:gd name="connsiteY3-324" fmla="*/ 2088232 h 2088676"/>
              <a:gd name="connsiteX4-325" fmla="*/ 0 w 1762506"/>
              <a:gd name="connsiteY4-326" fmla="*/ 0 h 2088676"/>
              <a:gd name="connsiteX0-327" fmla="*/ 0 w 1762506"/>
              <a:gd name="connsiteY0-328" fmla="*/ 0 h 2088845"/>
              <a:gd name="connsiteX1-329" fmla="*/ 1690839 w 1762506"/>
              <a:gd name="connsiteY1-330" fmla="*/ 0 h 2088845"/>
              <a:gd name="connsiteX2-331" fmla="*/ 1762506 w 1762506"/>
              <a:gd name="connsiteY2-332" fmla="*/ 2088232 h 2088845"/>
              <a:gd name="connsiteX3-333" fmla="*/ 0 w 1762506"/>
              <a:gd name="connsiteY3-334" fmla="*/ 2088232 h 2088845"/>
              <a:gd name="connsiteX4-335" fmla="*/ 0 w 1762506"/>
              <a:gd name="connsiteY4-336" fmla="*/ 0 h 2088845"/>
              <a:gd name="connsiteX0-337" fmla="*/ 0 w 1717289"/>
              <a:gd name="connsiteY0-338" fmla="*/ 0 h 2098890"/>
              <a:gd name="connsiteX1-339" fmla="*/ 1690839 w 1717289"/>
              <a:gd name="connsiteY1-340" fmla="*/ 0 h 2098890"/>
              <a:gd name="connsiteX2-341" fmla="*/ 1717289 w 1717289"/>
              <a:gd name="connsiteY2-342" fmla="*/ 2098281 h 2098890"/>
              <a:gd name="connsiteX3-343" fmla="*/ 0 w 1717289"/>
              <a:gd name="connsiteY3-344" fmla="*/ 2088232 h 2098890"/>
              <a:gd name="connsiteX4-345" fmla="*/ 0 w 1717289"/>
              <a:gd name="connsiteY4-346" fmla="*/ 0 h 2098890"/>
              <a:gd name="connsiteX0-347" fmla="*/ 0 w 1717289"/>
              <a:gd name="connsiteY0-348" fmla="*/ 0 h 2098281"/>
              <a:gd name="connsiteX1-349" fmla="*/ 1690839 w 1717289"/>
              <a:gd name="connsiteY1-350" fmla="*/ 0 h 2098281"/>
              <a:gd name="connsiteX2-351" fmla="*/ 1717289 w 1717289"/>
              <a:gd name="connsiteY2-352" fmla="*/ 2098281 h 2098281"/>
              <a:gd name="connsiteX3-353" fmla="*/ 0 w 1717289"/>
              <a:gd name="connsiteY3-354" fmla="*/ 2088232 h 2098281"/>
              <a:gd name="connsiteX4-355" fmla="*/ 0 w 1717289"/>
              <a:gd name="connsiteY4-356" fmla="*/ 0 h 2098281"/>
              <a:gd name="connsiteX0-357" fmla="*/ 0 w 1717289"/>
              <a:gd name="connsiteY0-358" fmla="*/ 0 h 2098281"/>
              <a:gd name="connsiteX1-359" fmla="*/ 1690839 w 1717289"/>
              <a:gd name="connsiteY1-360" fmla="*/ 0 h 2098281"/>
              <a:gd name="connsiteX2-361" fmla="*/ 1717289 w 1717289"/>
              <a:gd name="connsiteY2-362" fmla="*/ 2098281 h 2098281"/>
              <a:gd name="connsiteX3-363" fmla="*/ 0 w 1717289"/>
              <a:gd name="connsiteY3-364" fmla="*/ 2088232 h 2098281"/>
              <a:gd name="connsiteX4-365" fmla="*/ 0 w 1717289"/>
              <a:gd name="connsiteY4-366" fmla="*/ 0 h 2098281"/>
              <a:gd name="connsiteX0-367" fmla="*/ 0 w 1717289"/>
              <a:gd name="connsiteY0-368" fmla="*/ 0 h 2098281"/>
              <a:gd name="connsiteX1-369" fmla="*/ 1690839 w 1717289"/>
              <a:gd name="connsiteY1-370" fmla="*/ 0 h 2098281"/>
              <a:gd name="connsiteX2-371" fmla="*/ 1717289 w 1717289"/>
              <a:gd name="connsiteY2-372" fmla="*/ 2098281 h 2098281"/>
              <a:gd name="connsiteX3-373" fmla="*/ 0 w 1717289"/>
              <a:gd name="connsiteY3-374" fmla="*/ 2088232 h 2098281"/>
              <a:gd name="connsiteX4-375" fmla="*/ 0 w 1717289"/>
              <a:gd name="connsiteY4-376" fmla="*/ 0 h 2098281"/>
              <a:gd name="connsiteX0-377" fmla="*/ 0 w 1717289"/>
              <a:gd name="connsiteY0-378" fmla="*/ 0 h 2098281"/>
              <a:gd name="connsiteX1-379" fmla="*/ 1690839 w 1717289"/>
              <a:gd name="connsiteY1-380" fmla="*/ 0 h 2098281"/>
              <a:gd name="connsiteX2-381" fmla="*/ 1717289 w 1717289"/>
              <a:gd name="connsiteY2-382" fmla="*/ 2098281 h 2098281"/>
              <a:gd name="connsiteX3-383" fmla="*/ 0 w 1717289"/>
              <a:gd name="connsiteY3-384" fmla="*/ 2088232 h 2098281"/>
              <a:gd name="connsiteX4-385" fmla="*/ 0 w 1717289"/>
              <a:gd name="connsiteY4-386" fmla="*/ 0 h 2098281"/>
              <a:gd name="connsiteX0-387" fmla="*/ 0 w 1717289"/>
              <a:gd name="connsiteY0-388" fmla="*/ 0 h 2098281"/>
              <a:gd name="connsiteX1-389" fmla="*/ 1690839 w 1717289"/>
              <a:gd name="connsiteY1-390" fmla="*/ 0 h 2098281"/>
              <a:gd name="connsiteX2-391" fmla="*/ 1717289 w 1717289"/>
              <a:gd name="connsiteY2-392" fmla="*/ 2098281 h 2098281"/>
              <a:gd name="connsiteX3-393" fmla="*/ 0 w 1717289"/>
              <a:gd name="connsiteY3-394" fmla="*/ 2088232 h 2098281"/>
              <a:gd name="connsiteX4-395" fmla="*/ 0 w 1717289"/>
              <a:gd name="connsiteY4-396" fmla="*/ 0 h 2098281"/>
              <a:gd name="connsiteX0-397" fmla="*/ 0 w 1717289"/>
              <a:gd name="connsiteY0-398" fmla="*/ 0 h 2098281"/>
              <a:gd name="connsiteX1-399" fmla="*/ 1690839 w 1717289"/>
              <a:gd name="connsiteY1-400" fmla="*/ 0 h 2098281"/>
              <a:gd name="connsiteX2-401" fmla="*/ 1717289 w 1717289"/>
              <a:gd name="connsiteY2-402" fmla="*/ 2098281 h 2098281"/>
              <a:gd name="connsiteX3-403" fmla="*/ 0 w 1717289"/>
              <a:gd name="connsiteY3-404" fmla="*/ 2088232 h 2098281"/>
              <a:gd name="connsiteX4-405" fmla="*/ 0 w 1717289"/>
              <a:gd name="connsiteY4-406" fmla="*/ 0 h 2098281"/>
              <a:gd name="connsiteX0-407" fmla="*/ 0 w 1717289"/>
              <a:gd name="connsiteY0-408" fmla="*/ 0 h 2098281"/>
              <a:gd name="connsiteX1-409" fmla="*/ 1674437 w 1717289"/>
              <a:gd name="connsiteY1-410" fmla="*/ 4101 h 2098281"/>
              <a:gd name="connsiteX2-411" fmla="*/ 1717289 w 1717289"/>
              <a:gd name="connsiteY2-412" fmla="*/ 2098281 h 2098281"/>
              <a:gd name="connsiteX3-413" fmla="*/ 0 w 1717289"/>
              <a:gd name="connsiteY3-414" fmla="*/ 2088232 h 2098281"/>
              <a:gd name="connsiteX4-415" fmla="*/ 0 w 1717289"/>
              <a:gd name="connsiteY4-416" fmla="*/ 0 h 2098281"/>
              <a:gd name="connsiteX0-417" fmla="*/ 0 w 1717289"/>
              <a:gd name="connsiteY0-418" fmla="*/ 0 h 2098281"/>
              <a:gd name="connsiteX1-419" fmla="*/ 1674437 w 1717289"/>
              <a:gd name="connsiteY1-420" fmla="*/ 4101 h 2098281"/>
              <a:gd name="connsiteX2-421" fmla="*/ 1717289 w 1717289"/>
              <a:gd name="connsiteY2-422" fmla="*/ 2098281 h 2098281"/>
              <a:gd name="connsiteX3-423" fmla="*/ 0 w 1717289"/>
              <a:gd name="connsiteY3-424" fmla="*/ 2088232 h 2098281"/>
              <a:gd name="connsiteX4-425" fmla="*/ 0 w 1717289"/>
              <a:gd name="connsiteY4-426" fmla="*/ 0 h 20982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717289" h="2098281">
                <a:moveTo>
                  <a:pt x="0" y="0"/>
                </a:moveTo>
                <a:lnTo>
                  <a:pt x="1674437" y="4101"/>
                </a:lnTo>
                <a:cubicBezTo>
                  <a:pt x="536394" y="826531"/>
                  <a:pt x="1385887" y="2096234"/>
                  <a:pt x="1717289" y="2098281"/>
                </a:cubicBezTo>
                <a:lnTo>
                  <a:pt x="0" y="2088232"/>
                </a:lnTo>
                <a:lnTo>
                  <a:pt x="0" y="0"/>
                </a:lnTo>
                <a:close/>
              </a:path>
            </a:pathLst>
          </a:custGeom>
          <a:solidFill>
            <a:srgbClr val="1C7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000" dirty="0"/>
          </a:p>
        </p:txBody>
      </p:sp>
      <p:sp>
        <p:nvSpPr>
          <p:cNvPr id="85" name="矩形 84"/>
          <p:cNvSpPr/>
          <p:nvPr/>
        </p:nvSpPr>
        <p:spPr>
          <a:xfrm>
            <a:off x="6851333" y="1979772"/>
            <a:ext cx="2292191" cy="1171099"/>
          </a:xfrm>
          <a:prstGeom prst="rect">
            <a:avLst/>
          </a:prstGeom>
          <a:solidFill>
            <a:srgbClr val="1C7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31996" y="67152"/>
            <a:ext cx="6334125" cy="43767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/>
              <a:t>1.中国稀土永磁材料行业发展现状分析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57764" y="825818"/>
            <a:ext cx="6640830" cy="5001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en-US" altLang="zh-CN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中国拥有丰富的稀土资源，目前已经成为全球最大的稀土永磁材料生产基地和出口基地，稀土永磁产业在全球具有较强的竞争力。</a:t>
            </a:r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22973" y="1907858"/>
            <a:ext cx="3370153" cy="284693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/>
          <a:p>
            <a:pPr algn="l"/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稀土永磁材料已步入</a:t>
            </a:r>
            <a:r>
              <a:rPr lang="en-US" altLang="zh-CN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第四代研发阶段</a:t>
            </a:r>
            <a:r>
              <a:rPr lang="en-US" altLang="zh-CN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3" y="2277428"/>
            <a:ext cx="4140041" cy="168973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914" y="2277427"/>
            <a:ext cx="3162300" cy="2157413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5620703" y="1907858"/>
            <a:ext cx="1933863" cy="284693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/>
          <a:p>
            <a:pPr algn="l"/>
            <a:r>
              <a:rPr lang="zh-CN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烧结钕铁硼占比超九成</a:t>
            </a:r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592229" y="1455420"/>
            <a:ext cx="456248" cy="39147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1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研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206491" y="1455420"/>
            <a:ext cx="371951" cy="39147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产</a:t>
            </a:r>
          </a:p>
        </p:txBody>
      </p:sp>
      <p:sp>
        <p:nvSpPr>
          <p:cNvPr id="32" name="左右箭头 31"/>
          <p:cNvSpPr/>
          <p:nvPr/>
        </p:nvSpPr>
        <p:spPr>
          <a:xfrm>
            <a:off x="3540919" y="1581150"/>
            <a:ext cx="1981676" cy="140494"/>
          </a:xfrm>
          <a:prstGeom prst="leftRightArrow">
            <a:avLst/>
          </a:prstGeom>
          <a:gradFill>
            <a:gsLst>
              <a:gs pos="1000">
                <a:srgbClr val="ED7D31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91000">
                <a:srgbClr val="C2DAEF">
                  <a:alpha val="100000"/>
                </a:srgbClr>
              </a:gs>
              <a:gs pos="100000">
                <a:srgbClr val="4472C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31996" y="67152"/>
            <a:ext cx="6334125" cy="43767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/>
              <a:t>1.中国稀土永磁材料行业发展现状分析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r="10617" b="10683"/>
          <a:stretch>
            <a:fillRect/>
          </a:stretch>
        </p:blipFill>
        <p:spPr>
          <a:xfrm>
            <a:off x="-9525" y="1723073"/>
            <a:ext cx="2981801" cy="15297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14554" r="19661" b="9645"/>
          <a:stretch>
            <a:fillRect/>
          </a:stretch>
        </p:blipFill>
        <p:spPr>
          <a:xfrm>
            <a:off x="3058478" y="1563053"/>
            <a:ext cx="2085975" cy="18497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95288" y="846297"/>
            <a:ext cx="4787208" cy="3462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zh-CN" altLang="en-US" sz="1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中国已成为全球第一大钕铁硼永磁材料生产国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059" y="1494949"/>
            <a:ext cx="2699385" cy="21536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089910" y="4270058"/>
            <a:ext cx="4709160" cy="34528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lIns="68580" tIns="34290" rIns="68580" bIns="34290" rtlCol="0" anchor="t">
            <a:spAutoFit/>
          </a:bodyPr>
          <a:lstStyle/>
          <a:p>
            <a:pPr algn="l"/>
            <a:r>
              <a:rPr lang="zh-CN" altLang="en-US" sz="180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德国成为中国稀土永磁材料产品主要出口地区</a:t>
            </a:r>
            <a:endParaRPr lang="zh-CN" altLang="en-US" sz="1800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" name="上箭头 9"/>
          <p:cNvSpPr/>
          <p:nvPr/>
        </p:nvSpPr>
        <p:spPr>
          <a:xfrm>
            <a:off x="7270909" y="3792379"/>
            <a:ext cx="201930" cy="36718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685247" y="1723073"/>
            <a:ext cx="1031373" cy="238527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1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德国：</a:t>
            </a:r>
            <a:r>
              <a:rPr lang="en-US" altLang="zh-CN" sz="11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17.60 %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31996" y="67152"/>
            <a:ext cx="7081838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/>
              <a:t>2. </a:t>
            </a:r>
            <a:r>
              <a:rPr lang="zh-CN" altLang="en-US" sz="2400" b="1" dirty="0"/>
              <a:t>2021年1-</a:t>
            </a:r>
            <a:r>
              <a:rPr lang="en-US" altLang="zh-CN" sz="2400" b="1" dirty="0"/>
              <a:t>3</a:t>
            </a:r>
            <a:r>
              <a:rPr lang="zh-CN" altLang="en-US" sz="2400" b="1" dirty="0"/>
              <a:t>月中国稀土及其制品出口数据统计分析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10711" r="10632" b="14044"/>
          <a:stretch>
            <a:fillRect/>
          </a:stretch>
        </p:blipFill>
        <p:spPr>
          <a:xfrm>
            <a:off x="1083945" y="891063"/>
            <a:ext cx="3387090" cy="198977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l="9974" r="9884" b="16020"/>
          <a:stretch>
            <a:fillRect/>
          </a:stretch>
        </p:blipFill>
        <p:spPr>
          <a:xfrm>
            <a:off x="1039178" y="3165157"/>
            <a:ext cx="3461861" cy="188690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rcRect l="4447" t="3221" r="5540" b="15119"/>
          <a:stretch>
            <a:fillRect/>
          </a:stretch>
        </p:blipFill>
        <p:spPr>
          <a:xfrm>
            <a:off x="5063967" y="1822133"/>
            <a:ext cx="3841909" cy="22669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43401" y="678180"/>
            <a:ext cx="4511491" cy="253916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/>
          <a:p>
            <a:r>
              <a:rPr sz="1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2021年1-3月中国稀土及其制品出口量24782吨，同比增长23.3%</a:t>
            </a:r>
            <a:r>
              <a:rPr lang="zh-CN" altLang="en-US" sz="1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67201" y="2948940"/>
            <a:ext cx="4665380" cy="253916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/>
          <a:p>
            <a:r>
              <a:rPr sz="1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2021年1-3月稀土及其制品出口金额738百万美元，同比增长51.2%</a:t>
            </a:r>
            <a:r>
              <a:rPr lang="zh-CN" altLang="en-US" sz="1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5577840" y="1292067"/>
            <a:ext cx="3005614" cy="530066"/>
          </a:xfrm>
          <a:prstGeom prst="rect">
            <a:avLst/>
          </a:prstGeom>
        </p:spPr>
        <p:txBody>
          <a:bodyPr vert="horz" lIns="67628" tIns="35243" rIns="67628" bIns="35243" rtlCol="0" anchor="ctr" anchorCtr="0">
            <a:noAutofit/>
          </a:bodyPr>
          <a:lstStyle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ctr"/>
            <a:r>
              <a:rPr sz="1200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2020年-2021年3月中国稀土及其制品出口量及金额增长情况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7" y="2815590"/>
            <a:ext cx="2526983" cy="168306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7043" y="732473"/>
            <a:ext cx="2522220" cy="169497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767" y="732473"/>
            <a:ext cx="2498408" cy="165877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0818" y="2815590"/>
            <a:ext cx="2514600" cy="1687354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416719" y="490538"/>
            <a:ext cx="8281035" cy="0"/>
          </a:xfrm>
          <a:prstGeom prst="line">
            <a:avLst/>
          </a:prstGeom>
          <a:ln w="15875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25746" y="151091"/>
            <a:ext cx="297000" cy="297000"/>
            <a:chOff x="406574" y="236732"/>
            <a:chExt cx="612048" cy="593261"/>
          </a:xfrm>
        </p:grpSpPr>
        <p:sp>
          <p:nvSpPr>
            <p:cNvPr id="15" name="矩形 14"/>
            <p:cNvSpPr/>
            <p:nvPr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734776" y="200502"/>
            <a:ext cx="1145858" cy="262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9992" tIns="0" rIns="89992" bIns="0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>
              <a:buClr>
                <a:srgbClr val="BF9000"/>
              </a:buClr>
            </a:pPr>
            <a:r>
              <a:rPr lang="en-US" altLang="zh-CN" sz="21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ea typeface="方正舒体" panose="02010601030101010101" charset="-122"/>
                <a:cs typeface="Arial Black" panose="020B0A04020102020204" charset="0"/>
                <a:sym typeface="Wingdings 2" panose="05020102010507070707" charset="0"/>
              </a:rPr>
              <a:t>HPMG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2131" y="732473"/>
            <a:ext cx="2457926" cy="165877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256598"/>
            <a:ext cx="3700463" cy="194262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31996" y="67152"/>
            <a:ext cx="633412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/>
              <a:t>3</a:t>
            </a:r>
            <a:r>
              <a:rPr lang="zh-CN" altLang="en-US" sz="2400" b="1" dirty="0"/>
              <a:t>.</a:t>
            </a:r>
            <a:r>
              <a:rPr lang="en-US" altLang="zh-CN" sz="2400" b="1" dirty="0" err="1"/>
              <a:t>NdFeB</a:t>
            </a:r>
            <a:r>
              <a:rPr lang="zh-CN" altLang="en-US" sz="2400" b="1" dirty="0"/>
              <a:t>永磁原材料价格波动情况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416719" y="490538"/>
            <a:ext cx="8281035" cy="0"/>
          </a:xfrm>
          <a:prstGeom prst="line">
            <a:avLst/>
          </a:prstGeom>
          <a:ln w="15875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25746" y="151091"/>
            <a:ext cx="297000" cy="297000"/>
            <a:chOff x="406574" y="236732"/>
            <a:chExt cx="612048" cy="593261"/>
          </a:xfrm>
        </p:grpSpPr>
        <p:sp>
          <p:nvSpPr>
            <p:cNvPr id="15" name="矩形 14"/>
            <p:cNvSpPr/>
            <p:nvPr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734776" y="200502"/>
            <a:ext cx="1145858" cy="262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9992" tIns="0" rIns="89992" bIns="0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>
              <a:buClr>
                <a:srgbClr val="BF9000"/>
              </a:buClr>
            </a:pPr>
            <a:r>
              <a:rPr lang="en-US" altLang="zh-CN" sz="21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ea typeface="方正舒体" panose="02010601030101010101" charset="-122"/>
                <a:cs typeface="Arial Black" panose="020B0A04020102020204" charset="0"/>
                <a:sym typeface="Wingdings 2" panose="05020102010507070707" charset="0"/>
              </a:rPr>
              <a:t>HPMG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2" y="2886552"/>
            <a:ext cx="3378518" cy="225409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3966" y="577691"/>
            <a:ext cx="3375660" cy="224885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515" y="1336358"/>
            <a:ext cx="3854768" cy="25641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31996" y="74295"/>
            <a:ext cx="633412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/>
              <a:t>3</a:t>
            </a:r>
            <a:r>
              <a:rPr lang="zh-CN" altLang="en-US" sz="2400" b="1" dirty="0"/>
              <a:t>.</a:t>
            </a:r>
            <a:r>
              <a:rPr lang="en-US" altLang="zh-CN" sz="2400" b="1" dirty="0"/>
              <a:t>La/</a:t>
            </a:r>
            <a:r>
              <a:rPr lang="en-US" altLang="zh-CN" sz="2400" b="1" dirty="0" err="1"/>
              <a:t>CeFeB</a:t>
            </a:r>
            <a:r>
              <a:rPr lang="zh-CN" altLang="en-US" sz="2400" b="1" dirty="0"/>
              <a:t>永磁</a:t>
            </a:r>
            <a:r>
              <a:rPr lang="zh-CN" altLang="en-US" sz="2400" b="1" dirty="0">
                <a:sym typeface="+mn-ea"/>
              </a:rPr>
              <a:t>原材料价格波动情况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" y="2408873"/>
            <a:ext cx="3543300" cy="2371725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416719" y="490538"/>
            <a:ext cx="8281035" cy="0"/>
          </a:xfrm>
          <a:prstGeom prst="line">
            <a:avLst/>
          </a:prstGeom>
          <a:ln w="15875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25746" y="151091"/>
            <a:ext cx="297000" cy="297000"/>
            <a:chOff x="406574" y="236732"/>
            <a:chExt cx="612048" cy="593261"/>
          </a:xfrm>
        </p:grpSpPr>
        <p:sp>
          <p:nvSpPr>
            <p:cNvPr id="15" name="矩形 14"/>
            <p:cNvSpPr/>
            <p:nvPr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734776" y="200502"/>
            <a:ext cx="1145858" cy="262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9992" tIns="0" rIns="89992" bIns="0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>
              <a:buClr>
                <a:srgbClr val="BF9000"/>
              </a:buClr>
            </a:pPr>
            <a:r>
              <a:rPr lang="en-US" altLang="zh-CN" sz="21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ea typeface="方正舒体" panose="02010601030101010101" charset="-122"/>
                <a:cs typeface="Arial Black" panose="020B0A04020102020204" charset="0"/>
                <a:sym typeface="Wingdings 2" panose="05020102010507070707" charset="0"/>
              </a:rPr>
              <a:t>HPMG</a:t>
            </a:r>
          </a:p>
        </p:txBody>
      </p:sp>
      <p:pic>
        <p:nvPicPr>
          <p:cNvPr id="3" name="图片 2" descr="IMG_78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962" y="2910840"/>
            <a:ext cx="3348038" cy="22326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5245" y="533400"/>
            <a:ext cx="3514725" cy="23717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31996" y="74295"/>
            <a:ext cx="633412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/>
              <a:t>3</a:t>
            </a:r>
            <a:r>
              <a:rPr lang="zh-CN" altLang="en-US" sz="2400" b="1" dirty="0"/>
              <a:t>.</a:t>
            </a:r>
            <a:r>
              <a:rPr lang="en-US" altLang="zh-CN" sz="2400" b="1" dirty="0" err="1"/>
              <a:t>SmCo</a:t>
            </a:r>
            <a:r>
              <a:rPr lang="zh-CN" altLang="en-US" sz="2400" b="1" dirty="0"/>
              <a:t>永磁</a:t>
            </a:r>
            <a:r>
              <a:rPr lang="zh-CN" altLang="en-US" sz="2400" b="1" dirty="0">
                <a:sym typeface="+mn-ea"/>
              </a:rPr>
              <a:t>原材料价格波动情况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8" y="501968"/>
            <a:ext cx="5349240" cy="290322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382577" y="2320290"/>
            <a:ext cx="3761423" cy="2823210"/>
            <a:chOff x="11302" y="4872"/>
            <a:chExt cx="7898" cy="592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02" y="4872"/>
              <a:ext cx="7898" cy="5928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12346" y="5000"/>
              <a:ext cx="2253" cy="1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/>
                <a:t>Performance</a:t>
              </a: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416719" y="490538"/>
            <a:ext cx="8281035" cy="0"/>
          </a:xfrm>
          <a:prstGeom prst="line">
            <a:avLst/>
          </a:prstGeom>
          <a:ln w="15875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25746" y="151091"/>
            <a:ext cx="297000" cy="297000"/>
            <a:chOff x="406574" y="236732"/>
            <a:chExt cx="612048" cy="593261"/>
          </a:xfrm>
        </p:grpSpPr>
        <p:sp>
          <p:nvSpPr>
            <p:cNvPr id="15" name="矩形 14"/>
            <p:cNvSpPr/>
            <p:nvPr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734776" y="200502"/>
            <a:ext cx="1145858" cy="262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9992" tIns="0" rIns="89992" bIns="0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>
              <a:buClr>
                <a:srgbClr val="BF9000"/>
              </a:buClr>
            </a:pPr>
            <a:r>
              <a:rPr lang="en-US" altLang="zh-CN" sz="21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ea typeface="方正舒体" panose="02010601030101010101" charset="-122"/>
                <a:cs typeface="Arial Black" panose="020B0A04020102020204" charset="0"/>
                <a:sym typeface="Wingdings 2" panose="05020102010507070707" charset="0"/>
              </a:rPr>
              <a:t>HPMG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31996" y="74295"/>
            <a:ext cx="633412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/>
              <a:t>4</a:t>
            </a:r>
            <a:r>
              <a:rPr lang="zh-CN" altLang="en-US" sz="2400" b="1" dirty="0"/>
              <a:t>.</a:t>
            </a:r>
            <a:r>
              <a:rPr lang="en-US" altLang="zh-CN" sz="2400" b="1" dirty="0" err="1"/>
              <a:t>SmCo&amp;NdFeB</a:t>
            </a:r>
            <a:r>
              <a:rPr lang="zh-CN" altLang="en-US" sz="2400" b="1" dirty="0"/>
              <a:t>永磁</a:t>
            </a:r>
            <a:r>
              <a:rPr lang="zh-CN" altLang="en-US" sz="2400" b="1" dirty="0">
                <a:sym typeface="+mn-ea"/>
              </a:rPr>
              <a:t>材料可替代性研究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416719" y="490538"/>
            <a:ext cx="8281035" cy="0"/>
          </a:xfrm>
          <a:prstGeom prst="line">
            <a:avLst/>
          </a:prstGeom>
          <a:ln w="15875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25746" y="151091"/>
            <a:ext cx="297000" cy="297000"/>
            <a:chOff x="406574" y="236732"/>
            <a:chExt cx="612048" cy="593261"/>
          </a:xfrm>
        </p:grpSpPr>
        <p:sp>
          <p:nvSpPr>
            <p:cNvPr id="15" name="矩形 14"/>
            <p:cNvSpPr/>
            <p:nvPr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734776" y="200502"/>
            <a:ext cx="1145858" cy="262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9992" tIns="0" rIns="89992" bIns="0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>
              <a:buClr>
                <a:srgbClr val="BF9000"/>
              </a:buClr>
            </a:pPr>
            <a:r>
              <a:rPr lang="en-US" altLang="zh-CN" sz="21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ea typeface="方正舒体" panose="02010601030101010101" charset="-122"/>
                <a:cs typeface="Arial Black" panose="020B0A04020102020204" charset="0"/>
                <a:sym typeface="Wingdings 2" panose="05020102010507070707" charset="0"/>
              </a:rPr>
              <a:t>HPMG</a:t>
            </a:r>
          </a:p>
        </p:txBody>
      </p:sp>
      <p:graphicFrame>
        <p:nvGraphicFramePr>
          <p:cNvPr id="7170" name="Group 2"/>
          <p:cNvGraphicFramePr>
            <a:graphicFrameLocks noGrp="1"/>
          </p:cNvGraphicFramePr>
          <p:nvPr/>
        </p:nvGraphicFramePr>
        <p:xfrm>
          <a:off x="1285875" y="3660934"/>
          <a:ext cx="6457952" cy="1314450"/>
        </p:xfrm>
        <a:graphic>
          <a:graphicData uri="http://schemas.openxmlformats.org/drawingml/2006/table">
            <a:tbl>
              <a:tblPr/>
              <a:tblGrid>
                <a:gridCol w="1614488"/>
                <a:gridCol w="1614488"/>
                <a:gridCol w="1614488"/>
                <a:gridCol w="1614488"/>
              </a:tblGrid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Material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Br kG at 20 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Br kG at 150 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Bd kG at 150 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N45SH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13.60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11.65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5.54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SmCo 32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11.60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11.07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5.33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96" name="Text Box 24"/>
          <p:cNvSpPr txBox="1"/>
          <p:nvPr/>
        </p:nvSpPr>
        <p:spPr>
          <a:xfrm>
            <a:off x="1141096" y="727710"/>
            <a:ext cx="630622" cy="284693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N45SH</a:t>
            </a:r>
          </a:p>
        </p:txBody>
      </p:sp>
      <p:pic>
        <p:nvPicPr>
          <p:cNvPr id="3097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5815" y="1002507"/>
            <a:ext cx="3429000" cy="258365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98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135" y="1002507"/>
            <a:ext cx="3429000" cy="258365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9" name="Text Box 29"/>
          <p:cNvSpPr txBox="1"/>
          <p:nvPr/>
        </p:nvSpPr>
        <p:spPr>
          <a:xfrm>
            <a:off x="4615815" y="728901"/>
            <a:ext cx="875881" cy="284693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SmCo2:17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31996" y="74295"/>
            <a:ext cx="633412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/>
              <a:t>4</a:t>
            </a:r>
            <a:r>
              <a:rPr lang="zh-CN" altLang="en-US" sz="2400" b="1" dirty="0"/>
              <a:t>.</a:t>
            </a:r>
            <a:r>
              <a:rPr lang="en-US" altLang="zh-CN" sz="2400" b="1" dirty="0" err="1"/>
              <a:t>SmCo&amp;NdFeB</a:t>
            </a:r>
            <a:r>
              <a:rPr lang="zh-CN" altLang="en-US" sz="2400" b="1" dirty="0"/>
              <a:t>永磁</a:t>
            </a:r>
            <a:r>
              <a:rPr lang="zh-CN" altLang="en-US" sz="2400" b="1" dirty="0">
                <a:sym typeface="+mn-ea"/>
              </a:rPr>
              <a:t>材料可替代性研究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416719" y="490538"/>
            <a:ext cx="8281035" cy="0"/>
          </a:xfrm>
          <a:prstGeom prst="line">
            <a:avLst/>
          </a:prstGeom>
          <a:ln w="15875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25746" y="151091"/>
            <a:ext cx="297000" cy="297000"/>
            <a:chOff x="406574" y="236732"/>
            <a:chExt cx="612048" cy="593261"/>
          </a:xfrm>
        </p:grpSpPr>
        <p:sp>
          <p:nvSpPr>
            <p:cNvPr id="15" name="矩形 14"/>
            <p:cNvSpPr/>
            <p:nvPr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734776" y="200502"/>
            <a:ext cx="1145858" cy="262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9992" tIns="0" rIns="89992" bIns="0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>
              <a:buClr>
                <a:srgbClr val="BF9000"/>
              </a:buClr>
            </a:pPr>
            <a:r>
              <a:rPr lang="en-US" altLang="zh-CN" sz="21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ea typeface="方正舒体" panose="02010601030101010101" charset="-122"/>
                <a:cs typeface="Arial Black" panose="020B0A04020102020204" charset="0"/>
                <a:sym typeface="Wingdings 2" panose="05020102010507070707" charset="0"/>
              </a:rPr>
              <a:t>HPMG</a:t>
            </a:r>
          </a:p>
        </p:txBody>
      </p:sp>
      <p:graphicFrame>
        <p:nvGraphicFramePr>
          <p:cNvPr id="3079" name="Group 7"/>
          <p:cNvGraphicFramePr>
            <a:graphicFrameLocks noGrp="1"/>
          </p:cNvGraphicFramePr>
          <p:nvPr/>
        </p:nvGraphicFramePr>
        <p:xfrm>
          <a:off x="1514475" y="3752850"/>
          <a:ext cx="6457952" cy="1314450"/>
        </p:xfrm>
        <a:graphic>
          <a:graphicData uri="http://schemas.openxmlformats.org/drawingml/2006/table">
            <a:tbl>
              <a:tblPr/>
              <a:tblGrid>
                <a:gridCol w="1614488"/>
                <a:gridCol w="1614488"/>
                <a:gridCol w="1614488"/>
                <a:gridCol w="1614488"/>
              </a:tblGrid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Material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Br kG at 20 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Br kG at 200 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Bd kG at 200 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N38EH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12.50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10.36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4.87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SmCo 28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10.95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10.26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4.95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12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355" y="1041559"/>
            <a:ext cx="3429000" cy="258365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21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355" y="1032034"/>
            <a:ext cx="3429000" cy="258365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22" name="Text Box 32"/>
          <p:cNvSpPr txBox="1"/>
          <p:nvPr/>
        </p:nvSpPr>
        <p:spPr>
          <a:xfrm>
            <a:off x="1316355" y="756761"/>
            <a:ext cx="521618" cy="284693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38EH</a:t>
            </a:r>
          </a:p>
        </p:txBody>
      </p:sp>
      <p:sp>
        <p:nvSpPr>
          <p:cNvPr id="4123" name="Text Box 33"/>
          <p:cNvSpPr txBox="1"/>
          <p:nvPr/>
        </p:nvSpPr>
        <p:spPr>
          <a:xfrm>
            <a:off x="4745355" y="756524"/>
            <a:ext cx="875881" cy="284693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SmCo2:17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31996" y="74295"/>
            <a:ext cx="633412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/>
              <a:t>4</a:t>
            </a:r>
            <a:r>
              <a:rPr lang="zh-CN" altLang="en-US" sz="2400" b="1" dirty="0"/>
              <a:t>.</a:t>
            </a:r>
            <a:r>
              <a:rPr lang="en-US" altLang="zh-CN" sz="2400" b="1" dirty="0" err="1"/>
              <a:t>SmCo&amp;NdFeB</a:t>
            </a:r>
            <a:r>
              <a:rPr lang="zh-CN" altLang="en-US" sz="2400" b="1" dirty="0"/>
              <a:t>永磁</a:t>
            </a:r>
            <a:r>
              <a:rPr lang="zh-CN" altLang="en-US" sz="2400" b="1" dirty="0">
                <a:sym typeface="+mn-ea"/>
              </a:rPr>
              <a:t>材料可替代性研究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416719" y="490538"/>
            <a:ext cx="8281035" cy="0"/>
          </a:xfrm>
          <a:prstGeom prst="line">
            <a:avLst/>
          </a:prstGeom>
          <a:ln w="15875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25746" y="151091"/>
            <a:ext cx="297000" cy="297000"/>
            <a:chOff x="406574" y="236732"/>
            <a:chExt cx="612048" cy="593261"/>
          </a:xfrm>
        </p:grpSpPr>
        <p:sp>
          <p:nvSpPr>
            <p:cNvPr id="15" name="矩形 14"/>
            <p:cNvSpPr/>
            <p:nvPr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734776" y="200502"/>
            <a:ext cx="1145858" cy="262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9992" tIns="0" rIns="89992" bIns="0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>
              <a:buClr>
                <a:srgbClr val="BF9000"/>
              </a:buClr>
            </a:pPr>
            <a:r>
              <a:rPr lang="en-US" altLang="zh-CN" sz="21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ea typeface="方正舒体" panose="02010601030101010101" charset="-122"/>
                <a:cs typeface="Arial Black" panose="020B0A04020102020204" charset="0"/>
                <a:sym typeface="Wingdings 2" panose="05020102010507070707" charset="0"/>
              </a:rPr>
              <a:t>HPMG</a:t>
            </a:r>
          </a:p>
        </p:txBody>
      </p:sp>
      <p:graphicFrame>
        <p:nvGraphicFramePr>
          <p:cNvPr id="4103" name="Group 7"/>
          <p:cNvGraphicFramePr>
            <a:graphicFrameLocks noGrp="1"/>
          </p:cNvGraphicFramePr>
          <p:nvPr/>
        </p:nvGraphicFramePr>
        <p:xfrm>
          <a:off x="1415415" y="3752850"/>
          <a:ext cx="6457952" cy="1314450"/>
        </p:xfrm>
        <a:graphic>
          <a:graphicData uri="http://schemas.openxmlformats.org/drawingml/2006/table">
            <a:tbl>
              <a:tblPr/>
              <a:tblGrid>
                <a:gridCol w="1614488"/>
                <a:gridCol w="1614488"/>
                <a:gridCol w="1614488"/>
                <a:gridCol w="1614488"/>
              </a:tblGrid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Material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Br kG at 20 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Br kG at 220 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Bd kG at 220 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N35VH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12.00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9.84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4.66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SmCo 28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10.95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10.18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4.90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144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815" y="1032034"/>
            <a:ext cx="3429000" cy="258365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45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815" y="1032034"/>
            <a:ext cx="3429000" cy="258365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46" name="Text Box 31"/>
          <p:cNvSpPr txBox="1"/>
          <p:nvPr/>
        </p:nvSpPr>
        <p:spPr>
          <a:xfrm>
            <a:off x="1186815" y="756761"/>
            <a:ext cx="536044" cy="284693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35VH</a:t>
            </a:r>
          </a:p>
        </p:txBody>
      </p:sp>
      <p:sp>
        <p:nvSpPr>
          <p:cNvPr id="5147" name="Text Box 32"/>
          <p:cNvSpPr txBox="1"/>
          <p:nvPr/>
        </p:nvSpPr>
        <p:spPr>
          <a:xfrm>
            <a:off x="4615815" y="756524"/>
            <a:ext cx="736420" cy="284693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SmCo28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31996" y="74295"/>
            <a:ext cx="633412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/>
              <a:t>4</a:t>
            </a:r>
            <a:r>
              <a:rPr lang="zh-CN" altLang="en-US" sz="2400" b="1" dirty="0"/>
              <a:t>.</a:t>
            </a:r>
            <a:r>
              <a:rPr lang="en-US" altLang="zh-CN" sz="2400" b="1" dirty="0" err="1"/>
              <a:t>SmCo&amp;NdFeB</a:t>
            </a:r>
            <a:r>
              <a:rPr lang="zh-CN" altLang="en-US" sz="2400" b="1" dirty="0"/>
              <a:t>永磁</a:t>
            </a:r>
            <a:r>
              <a:rPr lang="zh-CN" altLang="en-US" sz="2400" b="1" dirty="0">
                <a:sym typeface="+mn-ea"/>
              </a:rPr>
              <a:t>材料可替代性研究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416719" y="490538"/>
            <a:ext cx="8281035" cy="0"/>
          </a:xfrm>
          <a:prstGeom prst="line">
            <a:avLst/>
          </a:prstGeom>
          <a:ln w="15875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25746" y="151091"/>
            <a:ext cx="297000" cy="297000"/>
            <a:chOff x="406574" y="236732"/>
            <a:chExt cx="612048" cy="593261"/>
          </a:xfrm>
        </p:grpSpPr>
        <p:sp>
          <p:nvSpPr>
            <p:cNvPr id="15" name="矩形 14"/>
            <p:cNvSpPr/>
            <p:nvPr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734776" y="200502"/>
            <a:ext cx="1145858" cy="262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9992" tIns="0" rIns="89992" bIns="0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>
              <a:buClr>
                <a:srgbClr val="BF9000"/>
              </a:buClr>
            </a:pPr>
            <a:r>
              <a:rPr lang="en-US" altLang="zh-CN" sz="21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ea typeface="方正舒体" panose="02010601030101010101" charset="-122"/>
                <a:cs typeface="Arial Black" panose="020B0A04020102020204" charset="0"/>
                <a:sym typeface="Wingdings 2" panose="05020102010507070707" charset="0"/>
              </a:rPr>
              <a:t>HPMG</a:t>
            </a:r>
          </a:p>
        </p:txBody>
      </p:sp>
      <p:graphicFrame>
        <p:nvGraphicFramePr>
          <p:cNvPr id="5127" name="Group 7"/>
          <p:cNvGraphicFramePr>
            <a:graphicFrameLocks noGrp="1"/>
          </p:cNvGraphicFramePr>
          <p:nvPr/>
        </p:nvGraphicFramePr>
        <p:xfrm>
          <a:off x="1346835" y="3768090"/>
          <a:ext cx="6457952" cy="1314450"/>
        </p:xfrm>
        <a:graphic>
          <a:graphicData uri="http://schemas.openxmlformats.org/drawingml/2006/table">
            <a:tbl>
              <a:tblPr/>
              <a:tblGrid>
                <a:gridCol w="1614488"/>
                <a:gridCol w="1614488"/>
                <a:gridCol w="1614488"/>
                <a:gridCol w="1614488"/>
              </a:tblGrid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Material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Br kG at 20 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Br kG at 240 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Bd kG at 240 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N33AH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11.70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9.51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4.53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SmCo 28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10.95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10.10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4.86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168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379" y="1017271"/>
            <a:ext cx="3429000" cy="258365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9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235" y="1011079"/>
            <a:ext cx="3436144" cy="25896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70" name="Text Box 31"/>
          <p:cNvSpPr txBox="1"/>
          <p:nvPr/>
        </p:nvSpPr>
        <p:spPr>
          <a:xfrm>
            <a:off x="1118235" y="728663"/>
            <a:ext cx="537648" cy="284693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33AH</a:t>
            </a:r>
          </a:p>
        </p:txBody>
      </p:sp>
      <p:sp>
        <p:nvSpPr>
          <p:cNvPr id="6171" name="Text Box 32"/>
          <p:cNvSpPr txBox="1"/>
          <p:nvPr/>
        </p:nvSpPr>
        <p:spPr>
          <a:xfrm>
            <a:off x="4554379" y="728663"/>
            <a:ext cx="754181" cy="284693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CN" sz="1400" dirty="0">
                <a:ea typeface="宋体" panose="02010600030101010101" pitchFamily="2" charset="-122"/>
              </a:rPr>
              <a:t>Smco 28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31996" y="74295"/>
            <a:ext cx="633412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/>
              <a:t>4</a:t>
            </a:r>
            <a:r>
              <a:rPr lang="zh-CN" altLang="en-US" sz="2400" b="1" dirty="0"/>
              <a:t>.</a:t>
            </a:r>
            <a:r>
              <a:rPr lang="en-US" altLang="zh-CN" sz="2400" b="1" dirty="0" err="1"/>
              <a:t>SmCo&amp;NdFeB</a:t>
            </a:r>
            <a:r>
              <a:rPr lang="zh-CN" altLang="en-US" sz="2400" b="1" dirty="0"/>
              <a:t>永磁</a:t>
            </a:r>
            <a:r>
              <a:rPr lang="zh-CN" altLang="en-US" sz="2400" b="1" dirty="0">
                <a:sym typeface="+mn-ea"/>
              </a:rPr>
              <a:t>材料可替代性研究</a:t>
            </a:r>
            <a:endParaRPr lang="zh-CN" altLang="en-US" sz="2400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416719" y="490538"/>
            <a:ext cx="8281035" cy="0"/>
          </a:xfrm>
          <a:prstGeom prst="line">
            <a:avLst/>
          </a:prstGeom>
          <a:ln w="15875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25746" y="151091"/>
            <a:ext cx="297000" cy="297000"/>
            <a:chOff x="406574" y="236732"/>
            <a:chExt cx="612048" cy="593261"/>
          </a:xfrm>
        </p:grpSpPr>
        <p:sp>
          <p:nvSpPr>
            <p:cNvPr id="15" name="矩形 14"/>
            <p:cNvSpPr/>
            <p:nvPr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734776" y="200502"/>
            <a:ext cx="1145858" cy="262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9992" tIns="0" rIns="89992" bIns="0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>
              <a:buClr>
                <a:srgbClr val="BF9000"/>
              </a:buClr>
            </a:pPr>
            <a:r>
              <a:rPr lang="en-US" altLang="zh-CN" sz="21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ea typeface="方正舒体" panose="02010601030101010101" charset="-122"/>
                <a:cs typeface="Arial Black" panose="020B0A04020102020204" charset="0"/>
                <a:sym typeface="Wingdings 2" panose="05020102010507070707" charset="0"/>
              </a:rPr>
              <a:t>HPMG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22948" y="63818"/>
            <a:ext cx="431101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ym typeface="+mn-ea"/>
              </a:rPr>
              <a:t>5.La/</a:t>
            </a:r>
            <a:r>
              <a:rPr lang="en-US" altLang="zh-CN" sz="2400" b="1" dirty="0" err="1">
                <a:sym typeface="+mn-ea"/>
              </a:rPr>
              <a:t>Ce永磁材料的降本应用</a:t>
            </a:r>
            <a:endParaRPr lang="en-US" altLang="zh-CN" sz="2400" b="1" dirty="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70084" y="699611"/>
            <a:ext cx="8127206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/>
              <a:t>CeFeB</a:t>
            </a:r>
            <a:r>
              <a:rPr lang="zh-CN" altLang="en-US"/>
              <a:t>以低性能牌号为主，在低端应用市场广受欢迎</a:t>
            </a:r>
          </a:p>
          <a:p>
            <a:r>
              <a:rPr lang="zh-CN" altLang="en-US"/>
              <a:t>由于</a:t>
            </a:r>
            <a:r>
              <a:rPr lang="en-US" altLang="zh-CN"/>
              <a:t>CeFeB</a:t>
            </a:r>
            <a:r>
              <a:rPr lang="zh-CN" altLang="en-US"/>
              <a:t>的高性价比，近年来在传统电机、微电机、传感器甚至风电应用方向都有不少开发和应用案例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3567589"/>
            <a:ext cx="3330416" cy="15759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4982" y="3468529"/>
            <a:ext cx="3569018" cy="167497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21" y="1500664"/>
            <a:ext cx="4317683" cy="18602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1503" y="1420178"/>
            <a:ext cx="4160044" cy="1940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22948" y="63818"/>
            <a:ext cx="431101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ym typeface="+mn-ea"/>
              </a:rPr>
              <a:t>5.永磁材料的</a:t>
            </a:r>
            <a:r>
              <a:rPr lang="zh-CN" altLang="en-US" sz="2400" b="1" dirty="0">
                <a:sym typeface="+mn-ea"/>
              </a:rPr>
              <a:t>磁模拟应用案例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3955" y="1106725"/>
            <a:ext cx="2447516" cy="1954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组合 6"/>
          <p:cNvGrpSpPr/>
          <p:nvPr/>
        </p:nvGrpSpPr>
        <p:grpSpPr bwMode="auto">
          <a:xfrm>
            <a:off x="762599" y="3061335"/>
            <a:ext cx="2673668" cy="2082165"/>
            <a:chOff x="3007816" y="5036334"/>
            <a:chExt cx="3024337" cy="1705034"/>
          </a:xfrm>
        </p:grpSpPr>
        <p:pic>
          <p:nvPicPr>
            <p:cNvPr id="24" name="Picture 2" descr="C:\Users\Administrator\Desktop\小模型 翻滚 悬挂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07817" y="5036334"/>
              <a:ext cx="3024336" cy="1701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3007816" y="6417693"/>
              <a:ext cx="3024337" cy="3236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30000"/>
                </a:lnSpc>
                <a:defRPr/>
              </a:pPr>
              <a:endParaRPr lang="zh-CN" altLang="en-US" sz="18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445318" y="4140526"/>
            <a:ext cx="3615658" cy="4570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indent="0" eaLnBrk="0" hangingPunct="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/>
            </a:lvl9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高温超导磁悬浮磁轨开发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1920" y="1106805"/>
            <a:ext cx="4642485" cy="2664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22948" y="63818"/>
            <a:ext cx="431101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ym typeface="+mn-ea"/>
              </a:rPr>
              <a:t>5.永磁材料的</a:t>
            </a:r>
            <a:r>
              <a:rPr lang="zh-CN" altLang="en-US" sz="2400" b="1" dirty="0">
                <a:sym typeface="+mn-ea"/>
              </a:rPr>
              <a:t>磁模拟应用案例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rcRect l="951" t="269" r="516" b="-74"/>
          <a:stretch>
            <a:fillRect/>
          </a:stretch>
        </p:blipFill>
        <p:spPr>
          <a:xfrm>
            <a:off x="1463516" y="1409224"/>
            <a:ext cx="2667953" cy="2325053"/>
          </a:xfrm>
          <a:prstGeom prst="round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05951" y="562451"/>
            <a:ext cx="2754630" cy="213264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73566" y="2968943"/>
            <a:ext cx="2819400" cy="203073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89648" y="3920023"/>
            <a:ext cx="3615658" cy="4570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indent="0" eaLnBrk="0" hangingPunct="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/>
            </a:lvl9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大型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halbach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阵列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22948" y="63818"/>
            <a:ext cx="431101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ym typeface="+mn-ea"/>
              </a:rPr>
              <a:t>5.永磁材料的</a:t>
            </a:r>
            <a:r>
              <a:rPr lang="zh-CN" altLang="en-US" sz="2400" b="1" dirty="0">
                <a:sym typeface="+mn-ea"/>
              </a:rPr>
              <a:t>磁模拟分析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2529" y="882016"/>
            <a:ext cx="1851660" cy="139112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0429" y="614363"/>
            <a:ext cx="3088958" cy="192643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5475" y="3360420"/>
            <a:ext cx="3473768" cy="11406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99258" y="2880836"/>
            <a:ext cx="3127058" cy="1962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22948" y="63818"/>
            <a:ext cx="431101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ym typeface="+mn-ea"/>
              </a:rPr>
              <a:t>5.永磁材料的</a:t>
            </a:r>
            <a:r>
              <a:rPr lang="zh-CN" altLang="en-US" sz="2400" b="1" dirty="0">
                <a:sym typeface="+mn-ea"/>
              </a:rPr>
              <a:t>磁模拟分析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55" y="566738"/>
            <a:ext cx="3987165" cy="21636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205" y="2730342"/>
            <a:ext cx="4836795" cy="2413159"/>
          </a:xfrm>
          <a:prstGeom prst="rect">
            <a:avLst/>
          </a:prstGeom>
        </p:spPr>
      </p:pic>
      <p:pic>
        <p:nvPicPr>
          <p:cNvPr id="26628" name="Picture 6" descr="Kuvahaun tulos haulle sliced magnets eddy curre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25278" y="761287"/>
            <a:ext cx="2483644" cy="17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Kuva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0285" y="3268504"/>
            <a:ext cx="2230755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Kuva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" y="3268504"/>
            <a:ext cx="2215515" cy="1479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1566386" y="4770120"/>
            <a:ext cx="1513523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/>
              <a:t>lamination magnet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03" y="2160985"/>
            <a:ext cx="2497455" cy="133254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990" y="1280637"/>
            <a:ext cx="4750594" cy="3093244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304699" y="691039"/>
            <a:ext cx="2534603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/>
              <a:t>不同磁偏角对产品应用的影响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22948" y="63818"/>
            <a:ext cx="431101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ym typeface="+mn-ea"/>
              </a:rPr>
              <a:t>5.永磁材料的</a:t>
            </a:r>
            <a:r>
              <a:rPr lang="zh-CN" altLang="en-US" sz="2400" b="1" dirty="0">
                <a:sym typeface="+mn-ea"/>
              </a:rPr>
              <a:t>磁模拟分析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22948" y="63818"/>
            <a:ext cx="431101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ym typeface="+mn-ea"/>
              </a:rPr>
              <a:t>5.永磁材料的</a:t>
            </a:r>
            <a:r>
              <a:rPr lang="zh-CN" altLang="en-US" sz="2400" b="1" dirty="0">
                <a:sym typeface="+mn-ea"/>
              </a:rPr>
              <a:t>磁模拟分析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733345" y="774763"/>
            <a:ext cx="3544786" cy="4040283"/>
            <a:chOff x="5309842" y="443429"/>
            <a:chExt cx="3544786" cy="4040283"/>
          </a:xfrm>
        </p:grpSpPr>
        <p:pic>
          <p:nvPicPr>
            <p:cNvPr id="11" name="Grafik 7" descr="Ein Bild, das Karte enthält.&#10;&#10;Automatisch generierte Beschreibu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309842" y="2493892"/>
              <a:ext cx="3544786" cy="1989820"/>
            </a:xfrm>
            <a:prstGeom prst="rect">
              <a:avLst/>
            </a:prstGeom>
          </p:spPr>
        </p:pic>
        <p:pic>
          <p:nvPicPr>
            <p:cNvPr id="12" name="Grafik 3" descr="Ein Bild, das Essen, Computer enthält.&#10;&#10;Automatisch generierte Beschreibu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309842" y="443429"/>
              <a:ext cx="3479100" cy="2019540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9996" y="958146"/>
            <a:ext cx="2161877" cy="288250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108359" y="3929063"/>
            <a:ext cx="1764983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/>
              <a:t>磁组件轨道产品应用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" y="1203008"/>
            <a:ext cx="5143500" cy="26384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194" b="24470"/>
          <a:stretch>
            <a:fillRect/>
          </a:stretch>
        </p:blipFill>
        <p:spPr>
          <a:xfrm>
            <a:off x="6946991" y="15193"/>
            <a:ext cx="2171700" cy="53340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5444230" y="1231841"/>
            <a:ext cx="3886114" cy="992569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en-US" altLang="zh-CN" sz="6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</a:t>
            </a:r>
            <a:r>
              <a:rPr lang="zh-CN" altLang="en-US" sz="6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！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444230" y="2224411"/>
            <a:ext cx="3627452" cy="621506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36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杭 州 永 磁 集 团</a:t>
            </a:r>
          </a:p>
        </p:txBody>
      </p:sp>
      <p:sp>
        <p:nvSpPr>
          <p:cNvPr id="11" name="TextBox 57"/>
          <p:cNvSpPr txBox="1"/>
          <p:nvPr/>
        </p:nvSpPr>
        <p:spPr>
          <a:xfrm>
            <a:off x="5517628" y="2788536"/>
            <a:ext cx="3480656" cy="128803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b="1" dirty="0">
                <a:solidFill>
                  <a:schemeClr val="bg1">
                    <a:lumMod val="65000"/>
                  </a:schemeClr>
                </a:solidFill>
              </a:rPr>
              <a:t>地址：浙江省杭州市萧山区钱江二桥南岸永磁工业园区</a:t>
            </a:r>
            <a:endParaRPr lang="en-US" altLang="zh-CN" sz="1100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100" b="1" dirty="0">
                <a:solidFill>
                  <a:schemeClr val="bg1">
                    <a:lumMod val="65000"/>
                  </a:schemeClr>
                </a:solidFill>
              </a:rPr>
              <a:t>电话：</a:t>
            </a:r>
            <a:r>
              <a:rPr lang="en-US" altLang="zh-CN" sz="11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0086-571-82875116</a:t>
            </a:r>
          </a:p>
          <a:p>
            <a:pPr>
              <a:lnSpc>
                <a:spcPct val="120000"/>
              </a:lnSpc>
            </a:pPr>
            <a:r>
              <a:rPr lang="zh-CN" altLang="en-US" sz="1100" b="1" dirty="0">
                <a:solidFill>
                  <a:schemeClr val="bg1">
                    <a:lumMod val="65000"/>
                  </a:schemeClr>
                </a:solidFill>
              </a:rPr>
              <a:t>传真：</a:t>
            </a:r>
            <a:r>
              <a:rPr lang="en-US" altLang="zh-CN" sz="11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0086-571-82875216</a:t>
            </a:r>
          </a:p>
          <a:p>
            <a:pPr>
              <a:lnSpc>
                <a:spcPct val="120000"/>
              </a:lnSpc>
            </a:pPr>
            <a:r>
              <a:rPr lang="zh-CN" altLang="en-US" sz="1100" b="1" dirty="0">
                <a:solidFill>
                  <a:schemeClr val="bg1">
                    <a:lumMod val="65000"/>
                  </a:schemeClr>
                </a:solidFill>
              </a:rPr>
              <a:t>网址：</a:t>
            </a:r>
            <a:r>
              <a:rPr lang="en-US" altLang="zh-CN" sz="11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www.chinahpmg.com</a:t>
            </a:r>
          </a:p>
          <a:p>
            <a:pPr>
              <a:lnSpc>
                <a:spcPct val="120000"/>
              </a:lnSpc>
            </a:pPr>
            <a:r>
              <a:rPr lang="zh-CN" altLang="en-US" sz="1100" b="1" dirty="0">
                <a:solidFill>
                  <a:schemeClr val="bg1">
                    <a:lumMod val="65000"/>
                  </a:schemeClr>
                </a:solidFill>
              </a:rPr>
              <a:t>邮箱：</a:t>
            </a:r>
            <a:r>
              <a:rPr lang="en-US" altLang="zh-CN" sz="11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hpmg@china-hpmg.com</a:t>
            </a:r>
            <a:endParaRPr lang="zh-CN" altLang="en-US" sz="11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26"/>
  <p:tag name="KSO_WM_UNIT_TYPE" val="a"/>
  <p:tag name="KSO_WM_UNIT_INDEX" val="1"/>
  <p:tag name="KSO_WM_UNIT_BLOCK" val="0"/>
  <p:tag name="KSO_WM_TEMPLATE_CATEGORY" val="custom"/>
  <p:tag name="KSO_WM_TEMPLATE_INDEX" val="20204177"/>
  <p:tag name="KSO_WM_UNIT_ID" val="custom20204177_15*a*1"/>
  <p:tag name="KSO_WM_UNIT_PRESET_TEXT" val="单击此处添加大标题"/>
  <p:tag name="KSO_WM_UNIT_ISNUMDGMTITLE" val="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CCE8C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536</Words>
  <Application>WPS 演示</Application>
  <PresentationFormat>全屏显示(16:9)</PresentationFormat>
  <Paragraphs>129</Paragraphs>
  <Slides>21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Arial</vt:lpstr>
      <vt:lpstr>宋体</vt:lpstr>
      <vt:lpstr>Calibri</vt:lpstr>
      <vt:lpstr>微软雅黑</vt:lpstr>
      <vt:lpstr>黑体</vt:lpstr>
      <vt:lpstr>Times New Roman</vt:lpstr>
      <vt:lpstr>Impact</vt:lpstr>
      <vt:lpstr>Arial Black</vt:lpstr>
      <vt:lpstr>方正舒体</vt:lpstr>
      <vt:lpstr>Wingdings 2</vt:lpstr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hp</cp:lastModifiedBy>
  <cp:revision>84</cp:revision>
  <dcterms:created xsi:type="dcterms:W3CDTF">2019-08-06T00:17:00Z</dcterms:created>
  <dcterms:modified xsi:type="dcterms:W3CDTF">2021-05-25T05:48:57Z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2052-11.1.0.10495</vt:lpwstr>
  </property>
  <property fmtid="{D5CDD505-2E9C-101B-9397-08002B2CF9AE}" pid="3" name="ICV">
    <vt:lpwstr>D6DF233819E64220AFA174937E68440E</vt:lpwstr>
  </property>
  <property fmtid="{D5CDD505-2E9C-101B-9397-08002B2CF9AE}" pid="4" name="KSOSaveFontToCloudKey">
    <vt:lpwstr>488922968_btnclosed</vt:lpwstr>
  </property>
</Properties>
</file>