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 id="2147483684" r:id="rId2"/>
    <p:sldMasterId id="2147483696" r:id="rId3"/>
  </p:sldMasterIdLst>
  <p:notesMasterIdLst>
    <p:notesMasterId r:id="rId38"/>
  </p:notesMasterIdLst>
  <p:sldIdLst>
    <p:sldId id="256" r:id="rId4"/>
    <p:sldId id="257" r:id="rId5"/>
    <p:sldId id="258" r:id="rId6"/>
    <p:sldId id="260" r:id="rId7"/>
    <p:sldId id="285" r:id="rId8"/>
    <p:sldId id="261" r:id="rId9"/>
    <p:sldId id="286" r:id="rId10"/>
    <p:sldId id="259" r:id="rId11"/>
    <p:sldId id="266" r:id="rId12"/>
    <p:sldId id="272" r:id="rId13"/>
    <p:sldId id="271" r:id="rId14"/>
    <p:sldId id="268" r:id="rId15"/>
    <p:sldId id="287" r:id="rId16"/>
    <p:sldId id="264" r:id="rId17"/>
    <p:sldId id="270" r:id="rId18"/>
    <p:sldId id="292" r:id="rId19"/>
    <p:sldId id="269" r:id="rId20"/>
    <p:sldId id="275" r:id="rId21"/>
    <p:sldId id="280" r:id="rId22"/>
    <p:sldId id="262" r:id="rId23"/>
    <p:sldId id="291" r:id="rId24"/>
    <p:sldId id="279" r:id="rId25"/>
    <p:sldId id="281" r:id="rId26"/>
    <p:sldId id="276" r:id="rId27"/>
    <p:sldId id="284" r:id="rId28"/>
    <p:sldId id="293" r:id="rId29"/>
    <p:sldId id="288" r:id="rId30"/>
    <p:sldId id="289" r:id="rId31"/>
    <p:sldId id="290" r:id="rId32"/>
    <p:sldId id="294" r:id="rId33"/>
    <p:sldId id="265" r:id="rId34"/>
    <p:sldId id="273" r:id="rId35"/>
    <p:sldId id="274" r:id="rId36"/>
    <p:sldId id="263" r:id="rId37"/>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14" autoAdjust="0"/>
    <p:restoredTop sz="94660"/>
  </p:normalViewPr>
  <p:slideViewPr>
    <p:cSldViewPr snapToGrid="0">
      <p:cViewPr varScale="1">
        <p:scale>
          <a:sx n="94" d="100"/>
          <a:sy n="94" d="100"/>
        </p:scale>
        <p:origin x="-720" y="-96"/>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D:\Docu\CowinTJ\&#25216;&#26415;&#25991;&#20214;\&#39033;&#30446;\HEV%20&#29992;&#27169;&#22359;&#24635;&#20307;&#35268;&#21010;\&#35745;&#21010;&#31649;&#29702;\20190629%20H06MP20&#21487;&#34892;&#24615;&#20998;&#26512;&#34920;&#65288;V0.15&#65292;T&#65289;.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269458308051242"/>
          <c:y val="3.1881159687163395E-2"/>
          <c:w val="0.61531143975455715"/>
          <c:h val="0.82166312653331564"/>
        </c:manualLayout>
      </c:layout>
      <c:scatterChart>
        <c:scatterStyle val="lineMarker"/>
        <c:ser>
          <c:idx val="1"/>
          <c:order val="1"/>
          <c:tx>
            <c:strRef>
              <c:f>HEV!$G$5</c:f>
              <c:strCache>
                <c:ptCount val="1"/>
                <c:pt idx="0">
                  <c:v>累计-已售</c:v>
                </c:pt>
              </c:strCache>
            </c:strRef>
          </c:tx>
          <c:spPr>
            <a:ln>
              <a:solidFill>
                <a:srgbClr val="FF0000"/>
              </a:solidFill>
            </a:ln>
          </c:spPr>
          <c:marker>
            <c:spPr>
              <a:solidFill>
                <a:srgbClr val="FF0000"/>
              </a:solidFill>
              <a:ln>
                <a:solidFill>
                  <a:srgbClr val="FF0000"/>
                </a:solidFill>
              </a:ln>
            </c:spPr>
          </c:marker>
          <c:xVal>
            <c:numRef>
              <c:f>HEV!$C$8:$C$30</c:f>
              <c:numCache>
                <c:formatCode>General</c:formatCode>
                <c:ptCount val="2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numCache>
            </c:numRef>
          </c:xVal>
          <c:yVal>
            <c:numRef>
              <c:f>HEV!$G$8:$G$47</c:f>
              <c:numCache>
                <c:formatCode>General</c:formatCode>
                <c:ptCount val="40"/>
                <c:pt idx="0">
                  <c:v>1.0000000000000002E-2</c:v>
                </c:pt>
                <c:pt idx="1">
                  <c:v>0.05</c:v>
                </c:pt>
                <c:pt idx="2">
                  <c:v>1.82</c:v>
                </c:pt>
                <c:pt idx="3">
                  <c:v>3.32</c:v>
                </c:pt>
                <c:pt idx="4">
                  <c:v>5.24</c:v>
                </c:pt>
                <c:pt idx="5">
                  <c:v>8.9500000000000011</c:v>
                </c:pt>
                <c:pt idx="6">
                  <c:v>13.05</c:v>
                </c:pt>
                <c:pt idx="7">
                  <c:v>18.399999999999999</c:v>
                </c:pt>
                <c:pt idx="8">
                  <c:v>31.869999999999994</c:v>
                </c:pt>
                <c:pt idx="9">
                  <c:v>55.339999999999996</c:v>
                </c:pt>
                <c:pt idx="10">
                  <c:v>86.59</c:v>
                </c:pt>
                <c:pt idx="11">
                  <c:v>129.53</c:v>
                </c:pt>
                <c:pt idx="12">
                  <c:v>172.51</c:v>
                </c:pt>
                <c:pt idx="13">
                  <c:v>255.52</c:v>
                </c:pt>
                <c:pt idx="14">
                  <c:v>294.54000000000002</c:v>
                </c:pt>
                <c:pt idx="15" formatCode="0.00_ ">
                  <c:v>357.44</c:v>
                </c:pt>
                <c:pt idx="16" formatCode="0.00_ ">
                  <c:v>479.37</c:v>
                </c:pt>
                <c:pt idx="17" formatCode="0.00_ ">
                  <c:v>607.4</c:v>
                </c:pt>
                <c:pt idx="18" formatCode="0.00_ ">
                  <c:v>734.13</c:v>
                </c:pt>
                <c:pt idx="19" formatCode="0.00_ ">
                  <c:v>854.58</c:v>
                </c:pt>
                <c:pt idx="20" formatCode="0.00_ ">
                  <c:v>984.58</c:v>
                </c:pt>
                <c:pt idx="21" formatCode="0.00_ ">
                  <c:v>1119.58</c:v>
                </c:pt>
                <c:pt idx="22" formatCode="0.00_ ">
                  <c:v>1249.58</c:v>
                </c:pt>
                <c:pt idx="23" formatCode="0.00_ ">
                  <c:v>1389.58</c:v>
                </c:pt>
                <c:pt idx="24" formatCode="0.00_ ">
                  <c:v>1533.58</c:v>
                </c:pt>
                <c:pt idx="25" formatCode="0.00_ ">
                  <c:v>1680.58</c:v>
                </c:pt>
                <c:pt idx="26" formatCode="0.00_ ">
                  <c:v>1830.58</c:v>
                </c:pt>
                <c:pt idx="27" formatCode="0.00_ ">
                  <c:v>1984.58</c:v>
                </c:pt>
                <c:pt idx="28" formatCode="0.00_ ">
                  <c:v>2141.58</c:v>
                </c:pt>
                <c:pt idx="29" formatCode="0.00_ ">
                  <c:v>2301.58</c:v>
                </c:pt>
                <c:pt idx="30" formatCode="0.00_ ">
                  <c:v>2465.58</c:v>
                </c:pt>
                <c:pt idx="31" formatCode="0.00_ ">
                  <c:v>2632.58</c:v>
                </c:pt>
                <c:pt idx="32" formatCode="0.00_ ">
                  <c:v>2802.58</c:v>
                </c:pt>
                <c:pt idx="33" formatCode="0.00_ ">
                  <c:v>2976.58</c:v>
                </c:pt>
                <c:pt idx="34" formatCode="0.00_ ">
                  <c:v>3153.58</c:v>
                </c:pt>
                <c:pt idx="35" formatCode="0.00_ ">
                  <c:v>3333.58</c:v>
                </c:pt>
                <c:pt idx="36" formatCode="0.00_ ">
                  <c:v>3517.58</c:v>
                </c:pt>
                <c:pt idx="37" formatCode="0.00_ ">
                  <c:v>3704.58</c:v>
                </c:pt>
                <c:pt idx="38" formatCode="0.00_ ">
                  <c:v>3894.58</c:v>
                </c:pt>
                <c:pt idx="39" formatCode="0.00_ ">
                  <c:v>4088.58</c:v>
                </c:pt>
              </c:numCache>
            </c:numRef>
          </c:yVal>
          <c:extLst xmlns:c16r2="http://schemas.microsoft.com/office/drawing/2015/06/chart">
            <c:ext xmlns:c16="http://schemas.microsoft.com/office/drawing/2014/chart" uri="{C3380CC4-5D6E-409C-BE32-E72D297353CC}">
              <c16:uniqueId val="{00000000-8982-48B3-B2E6-61276C0BD997}"/>
            </c:ext>
          </c:extLst>
        </c:ser>
        <c:ser>
          <c:idx val="3"/>
          <c:order val="3"/>
          <c:tx>
            <c:strRef>
              <c:f>HEV!$G$6</c:f>
              <c:strCache>
                <c:ptCount val="1"/>
                <c:pt idx="0">
                  <c:v>累计-预期</c:v>
                </c:pt>
              </c:strCache>
            </c:strRef>
          </c:tx>
          <c:spPr>
            <a:ln>
              <a:solidFill>
                <a:srgbClr val="FF0000"/>
              </a:solidFill>
              <a:prstDash val="sysDash"/>
            </a:ln>
          </c:spPr>
          <c:marker>
            <c:symbol val="square"/>
            <c:size val="7"/>
            <c:spPr>
              <a:noFill/>
              <a:ln>
                <a:solidFill>
                  <a:srgbClr val="FF0000"/>
                </a:solidFill>
              </a:ln>
            </c:spPr>
          </c:marker>
          <c:xVal>
            <c:numRef>
              <c:f>HEV!$C$31:$C$100</c:f>
              <c:numCache>
                <c:formatCode>General</c:formatCode>
                <c:ptCount val="70"/>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numCache>
            </c:numRef>
          </c:xVal>
          <c:yVal>
            <c:numRef>
              <c:f>HEV!$G$31:$G$100</c:f>
              <c:numCache>
                <c:formatCode>0.00_ </c:formatCode>
                <c:ptCount val="70"/>
                <c:pt idx="0">
                  <c:v>1389.58</c:v>
                </c:pt>
                <c:pt idx="1">
                  <c:v>1533.58</c:v>
                </c:pt>
                <c:pt idx="2">
                  <c:v>1680.58</c:v>
                </c:pt>
                <c:pt idx="3">
                  <c:v>1830.58</c:v>
                </c:pt>
                <c:pt idx="4">
                  <c:v>1984.58</c:v>
                </c:pt>
                <c:pt idx="5">
                  <c:v>2141.58</c:v>
                </c:pt>
                <c:pt idx="6">
                  <c:v>2301.58</c:v>
                </c:pt>
                <c:pt idx="7">
                  <c:v>2465.58</c:v>
                </c:pt>
                <c:pt idx="8">
                  <c:v>2632.58</c:v>
                </c:pt>
                <c:pt idx="9">
                  <c:v>2802.58</c:v>
                </c:pt>
                <c:pt idx="10">
                  <c:v>2976.58</c:v>
                </c:pt>
                <c:pt idx="11">
                  <c:v>3153.58</c:v>
                </c:pt>
                <c:pt idx="12">
                  <c:v>3333.58</c:v>
                </c:pt>
                <c:pt idx="13">
                  <c:v>3517.58</c:v>
                </c:pt>
                <c:pt idx="14">
                  <c:v>3704.58</c:v>
                </c:pt>
                <c:pt idx="15">
                  <c:v>3894.58</c:v>
                </c:pt>
                <c:pt idx="16">
                  <c:v>4088.58</c:v>
                </c:pt>
                <c:pt idx="17">
                  <c:v>4285.58</c:v>
                </c:pt>
                <c:pt idx="18">
                  <c:v>4485.58</c:v>
                </c:pt>
              </c:numCache>
            </c:numRef>
          </c:yVal>
          <c:extLst xmlns:c16r2="http://schemas.microsoft.com/office/drawing/2015/06/chart">
            <c:ext xmlns:c16="http://schemas.microsoft.com/office/drawing/2014/chart" uri="{C3380CC4-5D6E-409C-BE32-E72D297353CC}">
              <c16:uniqueId val="{00000001-8982-48B3-B2E6-61276C0BD997}"/>
            </c:ext>
          </c:extLst>
        </c:ser>
        <c:dLbls/>
        <c:axId val="197076480"/>
        <c:axId val="197078400"/>
      </c:scatterChart>
      <c:scatterChart>
        <c:scatterStyle val="lineMarker"/>
        <c:ser>
          <c:idx val="0"/>
          <c:order val="0"/>
          <c:tx>
            <c:strRef>
              <c:f>HEV!$F$5</c:f>
              <c:strCache>
                <c:ptCount val="1"/>
                <c:pt idx="0">
                  <c:v>年度-已售</c:v>
                </c:pt>
              </c:strCache>
            </c:strRef>
          </c:tx>
          <c:spPr>
            <a:ln>
              <a:solidFill>
                <a:srgbClr val="0000FF"/>
              </a:solidFill>
            </a:ln>
          </c:spPr>
          <c:marker>
            <c:spPr>
              <a:solidFill>
                <a:srgbClr val="0000FF"/>
              </a:solidFill>
              <a:ln>
                <a:solidFill>
                  <a:srgbClr val="0000FF"/>
                </a:solidFill>
              </a:ln>
            </c:spPr>
          </c:marker>
          <c:xVal>
            <c:numRef>
              <c:f>HEV!$C$8:$C$30</c:f>
              <c:numCache>
                <c:formatCode>General</c:formatCode>
                <c:ptCount val="2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numCache>
            </c:numRef>
          </c:xVal>
          <c:yVal>
            <c:numRef>
              <c:f>HEV!$F$8:$F$47</c:f>
              <c:numCache>
                <c:formatCode>General</c:formatCode>
                <c:ptCount val="40"/>
                <c:pt idx="0">
                  <c:v>1.0000000000000002E-2</c:v>
                </c:pt>
                <c:pt idx="1">
                  <c:v>4.0000000000000008E-2</c:v>
                </c:pt>
                <c:pt idx="2">
                  <c:v>1.81</c:v>
                </c:pt>
                <c:pt idx="3">
                  <c:v>1.56</c:v>
                </c:pt>
                <c:pt idx="4">
                  <c:v>1.9200000000000002</c:v>
                </c:pt>
                <c:pt idx="5">
                  <c:v>3.71</c:v>
                </c:pt>
                <c:pt idx="6">
                  <c:v>4.17</c:v>
                </c:pt>
                <c:pt idx="7">
                  <c:v>5.35</c:v>
                </c:pt>
                <c:pt idx="8">
                  <c:v>13.47</c:v>
                </c:pt>
                <c:pt idx="9">
                  <c:v>23.49</c:v>
                </c:pt>
                <c:pt idx="10">
                  <c:v>31.25</c:v>
                </c:pt>
                <c:pt idx="11">
                  <c:v>42.94</c:v>
                </c:pt>
                <c:pt idx="12">
                  <c:v>42.97</c:v>
                </c:pt>
                <c:pt idx="13">
                  <c:v>53.01</c:v>
                </c:pt>
                <c:pt idx="14">
                  <c:v>69.02</c:v>
                </c:pt>
                <c:pt idx="15" formatCode="0.00_ ">
                  <c:v>62.9</c:v>
                </c:pt>
                <c:pt idx="16">
                  <c:v>121.93</c:v>
                </c:pt>
                <c:pt idx="17">
                  <c:v>128.03</c:v>
                </c:pt>
                <c:pt idx="18">
                  <c:v>126.73</c:v>
                </c:pt>
                <c:pt idx="19">
                  <c:v>120.45</c:v>
                </c:pt>
                <c:pt idx="20">
                  <c:v>130</c:v>
                </c:pt>
                <c:pt idx="21">
                  <c:v>135</c:v>
                </c:pt>
                <c:pt idx="22">
                  <c:v>130</c:v>
                </c:pt>
                <c:pt idx="23">
                  <c:v>140</c:v>
                </c:pt>
                <c:pt idx="24">
                  <c:v>144</c:v>
                </c:pt>
                <c:pt idx="25">
                  <c:v>147</c:v>
                </c:pt>
                <c:pt idx="26">
                  <c:v>150</c:v>
                </c:pt>
                <c:pt idx="27">
                  <c:v>154</c:v>
                </c:pt>
                <c:pt idx="28">
                  <c:v>157</c:v>
                </c:pt>
                <c:pt idx="29">
                  <c:v>160</c:v>
                </c:pt>
                <c:pt idx="30">
                  <c:v>164</c:v>
                </c:pt>
                <c:pt idx="31">
                  <c:v>167</c:v>
                </c:pt>
                <c:pt idx="32">
                  <c:v>170</c:v>
                </c:pt>
                <c:pt idx="33">
                  <c:v>174</c:v>
                </c:pt>
                <c:pt idx="34">
                  <c:v>177</c:v>
                </c:pt>
                <c:pt idx="35">
                  <c:v>180</c:v>
                </c:pt>
                <c:pt idx="36">
                  <c:v>184</c:v>
                </c:pt>
                <c:pt idx="37">
                  <c:v>187</c:v>
                </c:pt>
                <c:pt idx="38">
                  <c:v>190</c:v>
                </c:pt>
                <c:pt idx="39">
                  <c:v>194</c:v>
                </c:pt>
              </c:numCache>
            </c:numRef>
          </c:yVal>
          <c:extLst xmlns:c16r2="http://schemas.microsoft.com/office/drawing/2015/06/chart">
            <c:ext xmlns:c16="http://schemas.microsoft.com/office/drawing/2014/chart" uri="{C3380CC4-5D6E-409C-BE32-E72D297353CC}">
              <c16:uniqueId val="{00000002-8982-48B3-B2E6-61276C0BD997}"/>
            </c:ext>
          </c:extLst>
        </c:ser>
        <c:ser>
          <c:idx val="2"/>
          <c:order val="2"/>
          <c:tx>
            <c:strRef>
              <c:f>HEV!$F$6</c:f>
              <c:strCache>
                <c:ptCount val="1"/>
                <c:pt idx="0">
                  <c:v>年度-预期</c:v>
                </c:pt>
              </c:strCache>
            </c:strRef>
          </c:tx>
          <c:spPr>
            <a:ln>
              <a:solidFill>
                <a:srgbClr val="0000FF"/>
              </a:solidFill>
              <a:prstDash val="sysDash"/>
            </a:ln>
          </c:spPr>
          <c:marker>
            <c:symbol val="diamond"/>
            <c:size val="7"/>
            <c:spPr>
              <a:noFill/>
              <a:ln>
                <a:solidFill>
                  <a:srgbClr val="0000FF"/>
                </a:solidFill>
              </a:ln>
            </c:spPr>
          </c:marker>
          <c:xVal>
            <c:numRef>
              <c:f>HEV!$C$31:$C$100</c:f>
              <c:numCache>
                <c:formatCode>General</c:formatCode>
                <c:ptCount val="70"/>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numCache>
            </c:numRef>
          </c:xVal>
          <c:yVal>
            <c:numRef>
              <c:f>HEV!$F$31:$F$100</c:f>
              <c:numCache>
                <c:formatCode>General</c:formatCode>
                <c:ptCount val="70"/>
                <c:pt idx="0">
                  <c:v>140</c:v>
                </c:pt>
                <c:pt idx="1">
                  <c:v>144</c:v>
                </c:pt>
                <c:pt idx="2">
                  <c:v>147</c:v>
                </c:pt>
                <c:pt idx="3">
                  <c:v>150</c:v>
                </c:pt>
                <c:pt idx="4">
                  <c:v>154</c:v>
                </c:pt>
                <c:pt idx="5">
                  <c:v>157</c:v>
                </c:pt>
                <c:pt idx="6">
                  <c:v>160</c:v>
                </c:pt>
                <c:pt idx="7">
                  <c:v>164</c:v>
                </c:pt>
                <c:pt idx="8">
                  <c:v>167</c:v>
                </c:pt>
                <c:pt idx="9">
                  <c:v>170</c:v>
                </c:pt>
                <c:pt idx="10">
                  <c:v>174</c:v>
                </c:pt>
                <c:pt idx="11">
                  <c:v>177</c:v>
                </c:pt>
                <c:pt idx="12">
                  <c:v>180</c:v>
                </c:pt>
                <c:pt idx="13">
                  <c:v>184</c:v>
                </c:pt>
                <c:pt idx="14">
                  <c:v>187</c:v>
                </c:pt>
                <c:pt idx="15">
                  <c:v>190</c:v>
                </c:pt>
                <c:pt idx="16">
                  <c:v>194</c:v>
                </c:pt>
                <c:pt idx="17">
                  <c:v>197</c:v>
                </c:pt>
                <c:pt idx="18">
                  <c:v>200</c:v>
                </c:pt>
              </c:numCache>
            </c:numRef>
          </c:yVal>
          <c:extLst xmlns:c16r2="http://schemas.microsoft.com/office/drawing/2015/06/chart">
            <c:ext xmlns:c16="http://schemas.microsoft.com/office/drawing/2014/chart" uri="{C3380CC4-5D6E-409C-BE32-E72D297353CC}">
              <c16:uniqueId val="{00000003-8982-48B3-B2E6-61276C0BD997}"/>
            </c:ext>
          </c:extLst>
        </c:ser>
        <c:dLbls/>
        <c:axId val="197158400"/>
        <c:axId val="197159936"/>
      </c:scatterChart>
      <c:valAx>
        <c:axId val="197076480"/>
        <c:scaling>
          <c:orientation val="minMax"/>
          <c:max val="2037"/>
          <c:min val="1997"/>
        </c:scaling>
        <c:axPos val="b"/>
        <c:majorGridlines>
          <c:spPr>
            <a:ln>
              <a:solidFill>
                <a:schemeClr val="bg1">
                  <a:lumMod val="75000"/>
                </a:schemeClr>
              </a:solidFill>
            </a:ln>
          </c:spPr>
        </c:majorGridlines>
        <c:title>
          <c:tx>
            <c:rich>
              <a:bodyPr rot="0" spcFirstLastPara="0" vertOverflow="ellipsis" vert="horz" wrap="square" anchor="ctr" anchorCtr="1"/>
              <a:lstStyle/>
              <a:p>
                <a:pPr>
                  <a:defRPr lang="zh-CN" sz="1400" b="0" i="0" u="none" strike="noStrike" kern="1200" baseline="0">
                    <a:solidFill>
                      <a:schemeClr val="tx1"/>
                    </a:solidFill>
                    <a:latin typeface="+mn-lt"/>
                    <a:ea typeface="+mn-ea"/>
                    <a:cs typeface="+mn-cs"/>
                  </a:defRPr>
                </a:pPr>
                <a:r>
                  <a:rPr lang="zh-CN" altLang="en-US" sz="1400" b="0"/>
                  <a:t>年度</a:t>
                </a:r>
                <a:endParaRPr lang="zh-CN" altLang="en-US" sz="1400" b="0" dirty="0"/>
              </a:p>
            </c:rich>
          </c:tx>
          <c:layout>
            <c:manualLayout>
              <c:xMode val="edge"/>
              <c:yMode val="edge"/>
              <c:x val="0.4649115265852295"/>
              <c:y val="0.93709199268540688"/>
            </c:manualLayout>
          </c:layout>
        </c:title>
        <c:numFmt formatCode="General" sourceLinked="1"/>
        <c:majorTickMark val="in"/>
        <c:minorTickMark val="in"/>
        <c:tickLblPos val="nextTo"/>
        <c:txPr>
          <a:bodyPr rot="-60000000" spcFirstLastPara="0" vertOverflow="ellipsis" vert="horz" wrap="square" anchor="ctr" anchorCtr="1"/>
          <a:lstStyle/>
          <a:p>
            <a:pPr>
              <a:defRPr lang="zh-CN"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zh-CN"/>
          </a:p>
        </c:txPr>
        <c:crossAx val="197078400"/>
        <c:crosses val="autoZero"/>
        <c:crossBetween val="midCat"/>
        <c:majorUnit val="10"/>
        <c:minorUnit val="2"/>
      </c:valAx>
      <c:valAx>
        <c:axId val="197078400"/>
        <c:scaling>
          <c:orientation val="minMax"/>
          <c:max val="5000"/>
        </c:scaling>
        <c:axPos val="l"/>
        <c:majorGridlines>
          <c:spPr>
            <a:ln>
              <a:solidFill>
                <a:schemeClr val="bg1">
                  <a:lumMod val="75000"/>
                </a:schemeClr>
              </a:solidFill>
            </a:ln>
          </c:spPr>
        </c:majorGridlines>
        <c:title>
          <c:tx>
            <c:rich>
              <a:bodyPr rot="-5400000" spcFirstLastPara="0" vertOverflow="ellipsis" vert="horz" wrap="square" anchor="ctr" anchorCtr="1"/>
              <a:lstStyle/>
              <a:p>
                <a:pPr>
                  <a:defRPr lang="zh-CN" sz="1400" b="0" i="0" u="none" strike="noStrike" kern="1200" baseline="0">
                    <a:solidFill>
                      <a:schemeClr val="tx1"/>
                    </a:solidFill>
                    <a:latin typeface="+mn-ea"/>
                    <a:ea typeface="+mn-ea"/>
                    <a:cs typeface="+mn-cs"/>
                  </a:defRPr>
                </a:pPr>
                <a:r>
                  <a:rPr lang="zh-CN" altLang="en-US" sz="1400" b="0">
                    <a:latin typeface="+mn-ea"/>
                    <a:ea typeface="+mn-ea"/>
                  </a:rPr>
                  <a:t>累计销量</a:t>
                </a:r>
                <a:r>
                  <a:rPr lang="en-US" altLang="zh-CN" sz="1400" b="0">
                    <a:latin typeface="+mn-ea"/>
                    <a:ea typeface="+mn-ea"/>
                  </a:rPr>
                  <a:t>/</a:t>
                </a:r>
                <a:r>
                  <a:rPr lang="zh-CN" altLang="en-US" sz="1400" b="0">
                    <a:latin typeface="+mn-ea"/>
                    <a:ea typeface="+mn-ea"/>
                  </a:rPr>
                  <a:t>万辆</a:t>
                </a:r>
              </a:p>
            </c:rich>
          </c:tx>
          <c:layout>
            <c:manualLayout>
              <c:xMode val="edge"/>
              <c:yMode val="edge"/>
              <c:x val="1.1238213278895692E-2"/>
              <c:y val="0.34677271189589232"/>
            </c:manualLayout>
          </c:layout>
        </c:title>
        <c:numFmt formatCode="General" sourceLinked="1"/>
        <c:majorTickMark val="none"/>
        <c:tickLblPos val="nextTo"/>
        <c:txPr>
          <a:bodyPr rot="-60000000" spcFirstLastPara="0" vertOverflow="ellipsis" vert="horz" wrap="square" anchor="ctr" anchorCtr="1"/>
          <a:lstStyle/>
          <a:p>
            <a:pPr>
              <a:defRPr lang="zh-CN"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zh-CN"/>
          </a:p>
        </c:txPr>
        <c:crossAx val="197076480"/>
        <c:crosses val="autoZero"/>
        <c:crossBetween val="midCat"/>
      </c:valAx>
      <c:valAx>
        <c:axId val="197158400"/>
        <c:scaling>
          <c:orientation val="minMax"/>
        </c:scaling>
        <c:delete val="1"/>
        <c:axPos val="b"/>
        <c:numFmt formatCode="General" sourceLinked="1"/>
        <c:tickLblPos val="none"/>
        <c:crossAx val="197159936"/>
        <c:crosses val="autoZero"/>
        <c:crossBetween val="midCat"/>
      </c:valAx>
      <c:valAx>
        <c:axId val="197159936"/>
        <c:scaling>
          <c:orientation val="minMax"/>
          <c:max val="250"/>
        </c:scaling>
        <c:axPos val="r"/>
        <c:title>
          <c:tx>
            <c:rich>
              <a:bodyPr/>
              <a:lstStyle/>
              <a:p>
                <a:pPr>
                  <a:defRPr sz="1400" b="0">
                    <a:latin typeface="+mn-ea"/>
                    <a:ea typeface="+mn-ea"/>
                  </a:defRPr>
                </a:pPr>
                <a:r>
                  <a:rPr lang="zh-CN" altLang="en-US" sz="1400" b="0">
                    <a:latin typeface="+mn-ea"/>
                    <a:ea typeface="+mn-ea"/>
                  </a:rPr>
                  <a:t>年度</a:t>
                </a:r>
                <a:r>
                  <a:rPr lang="zh-CN" altLang="en-US" sz="1400" b="0" dirty="0">
                    <a:latin typeface="+mn-ea"/>
                    <a:ea typeface="+mn-ea"/>
                  </a:rPr>
                  <a:t>销量</a:t>
                </a:r>
                <a:r>
                  <a:rPr lang="en-US" altLang="zh-CN" sz="1400" b="0" dirty="0">
                    <a:latin typeface="+mn-ea"/>
                    <a:ea typeface="+mn-ea"/>
                  </a:rPr>
                  <a:t>/</a:t>
                </a:r>
                <a:r>
                  <a:rPr lang="zh-CN" altLang="en-US" sz="1400" b="0" dirty="0">
                    <a:latin typeface="+mn-ea"/>
                    <a:ea typeface="+mn-ea"/>
                  </a:rPr>
                  <a:t>万辆</a:t>
                </a:r>
              </a:p>
            </c:rich>
          </c:tx>
          <c:layout>
            <c:manualLayout>
              <c:xMode val="edge"/>
              <c:yMode val="edge"/>
              <c:x val="0.95203983182657737"/>
              <c:y val="0.34418302671392809"/>
            </c:manualLayout>
          </c:layout>
        </c:title>
        <c:numFmt formatCode="General" sourceLinked="1"/>
        <c:majorTickMark val="in"/>
        <c:tickLblPos val="nextTo"/>
        <c:txPr>
          <a:bodyPr rot="-60000000" spcFirstLastPara="0" vertOverflow="ellipsis" vert="horz" wrap="square" anchor="ctr" anchorCtr="1"/>
          <a:lstStyle/>
          <a:p>
            <a:pPr>
              <a:defRPr lang="zh-CN"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zh-CN"/>
          </a:p>
        </c:txPr>
        <c:crossAx val="197158400"/>
        <c:crosses val="max"/>
        <c:crossBetween val="midCat"/>
      </c:valAx>
      <c:spPr>
        <a:ln>
          <a:solidFill>
            <a:schemeClr val="tx1"/>
          </a:solidFill>
        </a:ln>
      </c:spPr>
    </c:plotArea>
    <c:legend>
      <c:legendPos val="r"/>
      <c:layout>
        <c:manualLayout>
          <c:xMode val="edge"/>
          <c:yMode val="edge"/>
          <c:x val="0.23004650587846728"/>
          <c:y val="4.954534128538067E-2"/>
          <c:w val="0.32653770307572666"/>
          <c:h val="0.21580274836967084"/>
        </c:manualLayout>
      </c:layout>
      <c:spPr>
        <a:solidFill>
          <a:schemeClr val="bg1"/>
        </a:solidFill>
      </c:spPr>
      <c:txPr>
        <a:bodyPr rot="0" spcFirstLastPara="0" vertOverflow="ellipsis" vert="horz" wrap="square" anchor="ctr" anchorCtr="1"/>
        <a:lstStyle/>
        <a:p>
          <a:pPr>
            <a:defRPr lang="zh-CN" sz="1200" b="0" i="0" u="none" strike="noStrike" kern="1200" baseline="0">
              <a:solidFill>
                <a:schemeClr val="tx1"/>
              </a:solidFill>
              <a:latin typeface="+mn-lt"/>
              <a:ea typeface="+mn-ea"/>
              <a:cs typeface="+mn-cs"/>
            </a:defRPr>
          </a:pPr>
          <a:endParaRPr lang="zh-CN"/>
        </a:p>
      </c:txPr>
    </c:legend>
    <c:plotVisOnly val="1"/>
    <c:dispBlanksAs val="gap"/>
  </c:chart>
  <c:txPr>
    <a:bodyPr/>
    <a:lstStyle/>
    <a:p>
      <a:pPr>
        <a:defRPr lang="zh-CN"/>
      </a:pPr>
      <a:endParaRPr lang="zh-CN"/>
    </a:p>
  </c:txPr>
  <c:externalData r:id="rId2"/>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drawing1.xml><?xml version="1.0" encoding="utf-8"?>
<c:userShapes xmlns:c="http://schemas.openxmlformats.org/drawingml/2006/chart">
  <cdr:relSizeAnchor xmlns:cdr="http://schemas.openxmlformats.org/drawingml/2006/chartDrawing">
    <cdr:from>
      <cdr:x>0.57692</cdr:x>
      <cdr:y>0.03226</cdr:y>
    </cdr:from>
    <cdr:to>
      <cdr:x>0.57692</cdr:x>
      <cdr:y>0.85133</cdr:y>
    </cdr:to>
    <cdr:cxnSp macro="">
      <cdr:nvCxnSpPr>
        <cdr:cNvPr id="3" name="直接连接符 2">
          <a:extLst xmlns:a="http://schemas.openxmlformats.org/drawingml/2006/main">
            <a:ext uri="{FF2B5EF4-FFF2-40B4-BE49-F238E27FC236}">
              <a16:creationId xmlns="" xmlns:a16="http://schemas.microsoft.com/office/drawing/2014/main" id="{79F21893-66C4-4251-B1D5-BE4CF6B1A11C}"/>
            </a:ext>
          </a:extLst>
        </cdr:cNvPr>
        <cdr:cNvCxnSpPr/>
      </cdr:nvCxnSpPr>
      <cdr:spPr>
        <a:xfrm xmlns:a="http://schemas.openxmlformats.org/drawingml/2006/main" flipV="1">
          <a:off x="2062891" y="150310"/>
          <a:ext cx="0" cy="3816424"/>
        </a:xfrm>
        <a:prstGeom xmlns:a="http://schemas.openxmlformats.org/drawingml/2006/main" prst="line">
          <a:avLst/>
        </a:prstGeom>
        <a:ln xmlns:a="http://schemas.openxmlformats.org/drawingml/2006/main" w="22225">
          <a:solidFill>
            <a:srgbClr val="00B050"/>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77DE78-4D5E-47E5-8EA4-482A352ACFE7}" type="datetimeFigureOut">
              <a:rPr lang="zh-CN" altLang="en-US" smtClean="0"/>
              <a:pPr/>
              <a:t>2021/5/25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0F2C1-4F1B-4792-A2FC-BD9BD45F4CEB}" type="slidenum">
              <a:rPr lang="zh-CN" altLang="en-US" smtClean="0"/>
              <a:pPr/>
              <a:t>‹#›</a:t>
            </a:fld>
            <a:endParaRPr lang="zh-CN" altLang="en-US"/>
          </a:p>
        </p:txBody>
      </p:sp>
    </p:spTree>
    <p:extLst>
      <p:ext uri="{BB962C8B-B14F-4D97-AF65-F5344CB8AC3E}">
        <p14:creationId xmlns:p14="http://schemas.microsoft.com/office/powerpoint/2010/main" xmlns="" val="148713834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itchFamily="34" charset="0"/>
              <a:buNone/>
              <a:tabLst/>
              <a:defRPr/>
            </a:pPr>
            <a:fld id="{2600D17F-9DF6-4C8D-A171-606C944A83D1}" type="slidenum">
              <a:rPr kumimoji="0" lang="zh-CN" altLang="en-US" sz="12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r" defTabSz="914400" rtl="0" eaLnBrk="0" fontAlgn="base" latinLnBrk="0" hangingPunct="0">
                <a:lnSpc>
                  <a:spcPct val="100000"/>
                </a:lnSpc>
                <a:spcBef>
                  <a:spcPct val="0"/>
                </a:spcBef>
                <a:spcAft>
                  <a:spcPct val="0"/>
                </a:spcAft>
                <a:buClrTx/>
                <a:buSzTx/>
                <a:buFont typeface="Arial" pitchFamily="34" charset="0"/>
                <a:buNone/>
                <a:tabLst/>
                <a:defRPr/>
              </a:pPr>
              <a:t>34</a:t>
            </a:fld>
            <a:endParaRPr kumimoji="0" lang="en-US" sz="1200" b="0" i="0" u="none" strike="noStrike" kern="1200" cap="none" spc="0" normalizeH="0" baseline="0" noProof="0" dirty="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xmlns="" val="41981071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3"/>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257210" indent="0" algn="ctr">
              <a:buNone/>
              <a:defRPr>
                <a:solidFill>
                  <a:schemeClr val="tx1">
                    <a:tint val="75000"/>
                  </a:schemeClr>
                </a:solidFill>
              </a:defRPr>
            </a:lvl2pPr>
            <a:lvl3pPr marL="514418" indent="0" algn="ctr">
              <a:buNone/>
              <a:defRPr>
                <a:solidFill>
                  <a:schemeClr val="tx1">
                    <a:tint val="75000"/>
                  </a:schemeClr>
                </a:solidFill>
              </a:defRPr>
            </a:lvl3pPr>
            <a:lvl4pPr marL="771628" indent="0" algn="ctr">
              <a:buNone/>
              <a:defRPr>
                <a:solidFill>
                  <a:schemeClr val="tx1">
                    <a:tint val="75000"/>
                  </a:schemeClr>
                </a:solidFill>
              </a:defRPr>
            </a:lvl4pPr>
            <a:lvl5pPr marL="1028837" indent="0" algn="ctr">
              <a:buNone/>
              <a:defRPr>
                <a:solidFill>
                  <a:schemeClr val="tx1">
                    <a:tint val="75000"/>
                  </a:schemeClr>
                </a:solidFill>
              </a:defRPr>
            </a:lvl5pPr>
            <a:lvl6pPr marL="1286047" indent="0" algn="ctr">
              <a:buNone/>
              <a:defRPr>
                <a:solidFill>
                  <a:schemeClr val="tx1">
                    <a:tint val="75000"/>
                  </a:schemeClr>
                </a:solidFill>
              </a:defRPr>
            </a:lvl6pPr>
            <a:lvl7pPr marL="1543256" indent="0" algn="ctr">
              <a:buNone/>
              <a:defRPr>
                <a:solidFill>
                  <a:schemeClr val="tx1">
                    <a:tint val="75000"/>
                  </a:schemeClr>
                </a:solidFill>
              </a:defRPr>
            </a:lvl7pPr>
            <a:lvl8pPr marL="1800465" indent="0" algn="ctr">
              <a:buNone/>
              <a:defRPr>
                <a:solidFill>
                  <a:schemeClr val="tx1">
                    <a:tint val="75000"/>
                  </a:schemeClr>
                </a:solidFill>
              </a:defRPr>
            </a:lvl8pPr>
            <a:lvl9pPr marL="2057675" indent="0" algn="ctr">
              <a:buNone/>
              <a:defRPr>
                <a:solidFill>
                  <a:schemeClr val="tx1">
                    <a:tint val="75000"/>
                  </a:schemeClr>
                </a:solidFill>
              </a:defRPr>
            </a:lvl9pPr>
          </a:lstStyle>
          <a:p>
            <a:r>
              <a:rPr lang="zh-CN" altLang="en-US" smtClean="0"/>
              <a:t>单击以编辑母版副标题样式</a:t>
            </a:r>
            <a:endParaRPr lang="zh-CN" altLang="en-US"/>
          </a:p>
        </p:txBody>
      </p:sp>
      <p:pic>
        <p:nvPicPr>
          <p:cNvPr id="11" name="Picture 7" descr="01封面logo">
            <a:extLst>
              <a:ext uri="{FF2B5EF4-FFF2-40B4-BE49-F238E27FC236}">
                <a16:creationId xmlns="" xmlns:a16="http://schemas.microsoft.com/office/drawing/2014/main" id="{5250B405-D0E1-405D-9413-14DEE1D7D01D}"/>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088" y="435769"/>
            <a:ext cx="2952750" cy="4619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2" name="日期占位符 11">
            <a:extLst>
              <a:ext uri="{FF2B5EF4-FFF2-40B4-BE49-F238E27FC236}">
                <a16:creationId xmlns="" xmlns:a16="http://schemas.microsoft.com/office/drawing/2014/main" id="{F5330A9B-B60B-4AF9-81EA-00F484D4285D}"/>
              </a:ext>
            </a:extLst>
          </p:cNvPr>
          <p:cNvSpPr>
            <a:spLocks noGrp="1"/>
          </p:cNvSpPr>
          <p:nvPr>
            <p:ph type="dt" sz="half" idx="10"/>
          </p:nvPr>
        </p:nvSpPr>
        <p:spPr>
          <a:xfrm>
            <a:off x="457200" y="4767267"/>
            <a:ext cx="2133600" cy="273844"/>
          </a:xfrm>
          <a:prstGeom prst="rect">
            <a:avLst/>
          </a:prstGeom>
        </p:spPr>
        <p:txBody>
          <a:bodyPr lIns="68580" tIns="34290" rIns="68580" bIns="34290"/>
          <a:lstStyle/>
          <a:p>
            <a:pPr>
              <a:defRPr/>
            </a:pPr>
            <a:fld id="{90535E2B-E5F0-4AD5-B025-80FF757B67BA}" type="datetime1">
              <a:rPr lang="zh-CN" altLang="en-US" smtClean="0"/>
              <a:pPr>
                <a:defRPr/>
              </a:pPr>
              <a:t>2021/5/25</a:t>
            </a:fld>
            <a:endParaRPr lang="zh-CN" altLang="en-US"/>
          </a:p>
        </p:txBody>
      </p:sp>
      <p:sp>
        <p:nvSpPr>
          <p:cNvPr id="13" name="页脚占位符 12">
            <a:extLst>
              <a:ext uri="{FF2B5EF4-FFF2-40B4-BE49-F238E27FC236}">
                <a16:creationId xmlns="" xmlns:a16="http://schemas.microsoft.com/office/drawing/2014/main" id="{579D3BBA-C4AC-4051-BC8A-27C56D817BDF}"/>
              </a:ext>
            </a:extLst>
          </p:cNvPr>
          <p:cNvSpPr>
            <a:spLocks noGrp="1"/>
          </p:cNvSpPr>
          <p:nvPr>
            <p:ph type="ftr" sz="quarter" idx="11"/>
          </p:nvPr>
        </p:nvSpPr>
        <p:spPr/>
        <p:txBody>
          <a:bodyPr/>
          <a:lstStyle/>
          <a:p>
            <a:endParaRPr lang="zh-CN" altLang="en-US"/>
          </a:p>
        </p:txBody>
      </p:sp>
      <p:sp>
        <p:nvSpPr>
          <p:cNvPr id="14" name="灯片编号占位符 13">
            <a:extLst>
              <a:ext uri="{FF2B5EF4-FFF2-40B4-BE49-F238E27FC236}">
                <a16:creationId xmlns="" xmlns:a16="http://schemas.microsoft.com/office/drawing/2014/main" id="{00EB2EB8-8BA8-49DF-83DA-6E303577B45B}"/>
              </a:ext>
            </a:extLst>
          </p:cNvPr>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xmlns="" val="256716520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33438566"/>
      </p:ext>
    </p:extLst>
  </p:cSld>
  <p:clrMapOvr>
    <a:masterClrMapping/>
  </p:clrMapOvr>
  <p:timing>
    <p:tnLst>
      <p:par>
        <p:cTn id="1" dur="indefinite" restart="never" nodeType="tmRoot"/>
      </p:par>
    </p:tnLst>
  </p:timing>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第一节">
    <p:spTree>
      <p:nvGrpSpPr>
        <p:cNvPr id="1" name=""/>
        <p:cNvGrpSpPr/>
        <p:nvPr/>
      </p:nvGrpSpPr>
      <p:grpSpPr>
        <a:xfrm>
          <a:off x="0" y="0"/>
          <a:ext cx="0" cy="0"/>
          <a:chOff x="0" y="0"/>
          <a:chExt cx="0" cy="0"/>
        </a:xfrm>
      </p:grpSpPr>
      <p:sp>
        <p:nvSpPr>
          <p:cNvPr id="58" name="矩形 57"/>
          <p:cNvSpPr/>
          <p:nvPr/>
        </p:nvSpPr>
        <p:spPr>
          <a:xfrm>
            <a:off x="1" y="899217"/>
            <a:ext cx="9143390" cy="116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3" rIns="68588" bIns="34293" anchor="ctr"/>
          <a:lstStyle/>
          <a:p>
            <a:pPr algn="ctr" fontAlgn="auto">
              <a:spcBef>
                <a:spcPts val="0"/>
              </a:spcBef>
              <a:spcAft>
                <a:spcPts val="0"/>
              </a:spcAft>
              <a:defRPr/>
            </a:pPr>
            <a:endParaRPr lang="zh-CN" altLang="en-US" sz="1400" dirty="0">
              <a:ea typeface="微软雅黑" pitchFamily="34" charset="-122"/>
            </a:endParaRPr>
          </a:p>
        </p:txBody>
      </p:sp>
      <p:grpSp>
        <p:nvGrpSpPr>
          <p:cNvPr id="78" name="组合 77"/>
          <p:cNvGrpSpPr/>
          <p:nvPr/>
        </p:nvGrpSpPr>
        <p:grpSpPr>
          <a:xfrm>
            <a:off x="5217942" y="214298"/>
            <a:ext cx="747283" cy="996320"/>
            <a:chOff x="6170529" y="285728"/>
            <a:chExt cx="996247" cy="1328427"/>
          </a:xfrm>
        </p:grpSpPr>
        <p:grpSp>
          <p:nvGrpSpPr>
            <p:cNvPr id="30" name="组合 31"/>
            <p:cNvGrpSpPr/>
            <p:nvPr/>
          </p:nvGrpSpPr>
          <p:grpSpPr>
            <a:xfrm>
              <a:off x="6369783" y="285728"/>
              <a:ext cx="597719" cy="597720"/>
              <a:chOff x="6501056" y="1873013"/>
              <a:chExt cx="696763" cy="696763"/>
            </a:xfrm>
          </p:grpSpPr>
          <p:sp>
            <p:nvSpPr>
              <p:cNvPr id="32" name="椭圆 31"/>
              <p:cNvSpPr/>
              <p:nvPr/>
            </p:nvSpPr>
            <p:spPr>
              <a:xfrm>
                <a:off x="6501056" y="1873013"/>
                <a:ext cx="696763" cy="696763"/>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33" name="组合 113"/>
              <p:cNvGrpSpPr>
                <a:grpSpLocks noChangeAspect="1"/>
              </p:cNvGrpSpPr>
              <p:nvPr/>
            </p:nvGrpSpPr>
            <p:grpSpPr>
              <a:xfrm>
                <a:off x="6616028" y="1996256"/>
                <a:ext cx="466830" cy="450242"/>
                <a:chOff x="7019925" y="5499100"/>
                <a:chExt cx="312738" cy="301626"/>
              </a:xfrm>
              <a:solidFill>
                <a:srgbClr val="BBBE2C"/>
              </a:solidFill>
            </p:grpSpPr>
            <p:sp>
              <p:nvSpPr>
                <p:cNvPr id="34"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35"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grpSp>
        <p:sp>
          <p:nvSpPr>
            <p:cNvPr id="31" name="矩形 30"/>
            <p:cNvSpPr/>
            <p:nvPr/>
          </p:nvSpPr>
          <p:spPr>
            <a:xfrm>
              <a:off x="6170529"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01</a:t>
              </a:r>
              <a:r>
                <a:rPr lang="zh-CN" altLang="en-US" sz="1400" dirty="0">
                  <a:solidFill>
                    <a:schemeClr val="tx1">
                      <a:lumMod val="75000"/>
                      <a:lumOff val="25000"/>
                    </a:schemeClr>
                  </a:solidFill>
                </a:rPr>
                <a:t> </a:t>
              </a:r>
              <a:endParaRPr lang="zh-CN" altLang="en-US" sz="1400" dirty="0"/>
            </a:p>
          </p:txBody>
        </p:sp>
      </p:grpSp>
      <p:grpSp>
        <p:nvGrpSpPr>
          <p:cNvPr id="79" name="组合 78"/>
          <p:cNvGrpSpPr/>
          <p:nvPr/>
        </p:nvGrpSpPr>
        <p:grpSpPr>
          <a:xfrm>
            <a:off x="5968138" y="214298"/>
            <a:ext cx="747283" cy="996320"/>
            <a:chOff x="7367116" y="285728"/>
            <a:chExt cx="996247" cy="1328427"/>
          </a:xfrm>
        </p:grpSpPr>
        <p:grpSp>
          <p:nvGrpSpPr>
            <p:cNvPr id="37" name="组合 36"/>
            <p:cNvGrpSpPr/>
            <p:nvPr/>
          </p:nvGrpSpPr>
          <p:grpSpPr>
            <a:xfrm>
              <a:off x="7566379" y="285728"/>
              <a:ext cx="597720" cy="597720"/>
              <a:chOff x="6501056" y="2921024"/>
              <a:chExt cx="696763" cy="696763"/>
            </a:xfrm>
          </p:grpSpPr>
          <p:sp>
            <p:nvSpPr>
              <p:cNvPr id="39" name="椭圆 38"/>
              <p:cNvSpPr/>
              <p:nvPr/>
            </p:nvSpPr>
            <p:spPr>
              <a:xfrm>
                <a:off x="6501056" y="292102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40" name="组合 118"/>
              <p:cNvGrpSpPr>
                <a:grpSpLocks noChangeAspect="1"/>
              </p:cNvGrpSpPr>
              <p:nvPr/>
            </p:nvGrpSpPr>
            <p:grpSpPr>
              <a:xfrm>
                <a:off x="6636672" y="3066937"/>
                <a:ext cx="455384" cy="390650"/>
                <a:chOff x="5084763" y="971550"/>
                <a:chExt cx="323850" cy="277813"/>
              </a:xfrm>
              <a:solidFill>
                <a:srgbClr val="4ABAB5"/>
              </a:solidFill>
            </p:grpSpPr>
            <p:sp>
              <p:nvSpPr>
                <p:cNvPr id="41"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sp>
              <p:nvSpPr>
                <p:cNvPr id="42"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sp>
              <p:nvSpPr>
                <p:cNvPr id="4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grpSp>
        </p:grpSp>
        <p:sp>
          <p:nvSpPr>
            <p:cNvPr id="38" name="矩形 37"/>
            <p:cNvSpPr/>
            <p:nvPr/>
          </p:nvSpPr>
          <p:spPr>
            <a:xfrm>
              <a:off x="7367116"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02</a:t>
              </a:r>
              <a:r>
                <a:rPr lang="zh-CN" altLang="en-US" sz="1400" dirty="0">
                  <a:solidFill>
                    <a:schemeClr val="tx1">
                      <a:lumMod val="75000"/>
                      <a:lumOff val="25000"/>
                    </a:schemeClr>
                  </a:solidFill>
                </a:rPr>
                <a:t> </a:t>
              </a:r>
              <a:endParaRPr lang="zh-CN" altLang="en-US" sz="1400" dirty="0"/>
            </a:p>
          </p:txBody>
        </p:sp>
      </p:grpSp>
      <p:grpSp>
        <p:nvGrpSpPr>
          <p:cNvPr id="80" name="组合 79"/>
          <p:cNvGrpSpPr/>
          <p:nvPr/>
        </p:nvGrpSpPr>
        <p:grpSpPr>
          <a:xfrm>
            <a:off x="6718335" y="214298"/>
            <a:ext cx="747283" cy="996320"/>
            <a:chOff x="8563703" y="285728"/>
            <a:chExt cx="996247" cy="1328427"/>
          </a:xfrm>
        </p:grpSpPr>
        <p:grpSp>
          <p:nvGrpSpPr>
            <p:cNvPr id="45" name="组合 55"/>
            <p:cNvGrpSpPr/>
            <p:nvPr/>
          </p:nvGrpSpPr>
          <p:grpSpPr>
            <a:xfrm>
              <a:off x="8762966" y="285728"/>
              <a:ext cx="597720" cy="597720"/>
              <a:chOff x="6494501" y="4230044"/>
              <a:chExt cx="696763" cy="696763"/>
            </a:xfrm>
          </p:grpSpPr>
          <p:sp>
            <p:nvSpPr>
              <p:cNvPr id="47" name="椭圆 46"/>
              <p:cNvSpPr/>
              <p:nvPr/>
            </p:nvSpPr>
            <p:spPr>
              <a:xfrm>
                <a:off x="6494501" y="423004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48" name="任意多边形 47"/>
              <p:cNvSpPr>
                <a:spLocks/>
              </p:cNvSpPr>
              <p:nvPr/>
            </p:nvSpPr>
            <p:spPr bwMode="auto">
              <a:xfrm>
                <a:off x="6609467" y="4389660"/>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prstTxWarp prst="textNoShape">
                  <a:avLst/>
                </a:prstTxWarp>
                <a:noAutofit/>
              </a:bodyPr>
              <a:lstStyle/>
              <a:p>
                <a:endParaRPr lang="zh-CN" altLang="en-US" sz="1400" dirty="0"/>
              </a:p>
            </p:txBody>
          </p:sp>
        </p:grpSp>
        <p:sp>
          <p:nvSpPr>
            <p:cNvPr id="46" name="矩形 45"/>
            <p:cNvSpPr/>
            <p:nvPr/>
          </p:nvSpPr>
          <p:spPr>
            <a:xfrm>
              <a:off x="8563703"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03</a:t>
              </a:r>
              <a:r>
                <a:rPr lang="zh-CN" altLang="en-US" sz="1400" dirty="0">
                  <a:solidFill>
                    <a:schemeClr val="tx1">
                      <a:lumMod val="75000"/>
                      <a:lumOff val="25000"/>
                    </a:schemeClr>
                  </a:solidFill>
                </a:rPr>
                <a:t> </a:t>
              </a:r>
              <a:endParaRPr lang="zh-CN" altLang="en-US" sz="1400" dirty="0"/>
            </a:p>
          </p:txBody>
        </p:sp>
      </p:grpSp>
      <p:grpSp>
        <p:nvGrpSpPr>
          <p:cNvPr id="81" name="组合 80"/>
          <p:cNvGrpSpPr/>
          <p:nvPr/>
        </p:nvGrpSpPr>
        <p:grpSpPr>
          <a:xfrm>
            <a:off x="7468532" y="214298"/>
            <a:ext cx="747283" cy="996320"/>
            <a:chOff x="9760290" y="285728"/>
            <a:chExt cx="996247" cy="1328427"/>
          </a:xfrm>
        </p:grpSpPr>
        <p:grpSp>
          <p:nvGrpSpPr>
            <p:cNvPr id="50" name="组合 43"/>
            <p:cNvGrpSpPr/>
            <p:nvPr/>
          </p:nvGrpSpPr>
          <p:grpSpPr>
            <a:xfrm>
              <a:off x="9959553" y="285728"/>
              <a:ext cx="597720" cy="597720"/>
              <a:chOff x="4840168" y="3971584"/>
              <a:chExt cx="522572" cy="522572"/>
            </a:xfrm>
          </p:grpSpPr>
          <p:sp>
            <p:nvSpPr>
              <p:cNvPr id="52" name="椭圆 51"/>
              <p:cNvSpPr/>
              <p:nvPr/>
            </p:nvSpPr>
            <p:spPr>
              <a:xfrm>
                <a:off x="4840168" y="3971584"/>
                <a:ext cx="522572" cy="52257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68" name="组合 137"/>
              <p:cNvGrpSpPr/>
              <p:nvPr/>
            </p:nvGrpSpPr>
            <p:grpSpPr>
              <a:xfrm>
                <a:off x="4981489" y="4078661"/>
                <a:ext cx="239931" cy="308418"/>
                <a:chOff x="731016" y="1671338"/>
                <a:chExt cx="366231" cy="470769"/>
              </a:xfrm>
              <a:solidFill>
                <a:srgbClr val="B91F38"/>
              </a:solidFill>
            </p:grpSpPr>
            <p:sp>
              <p:nvSpPr>
                <p:cNvPr id="69" name="Freeform 108"/>
                <p:cNvSpPr>
                  <a:spLocks/>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70"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71"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72"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grpSp>
        </p:grpSp>
        <p:sp>
          <p:nvSpPr>
            <p:cNvPr id="51" name="矩形 50"/>
            <p:cNvSpPr/>
            <p:nvPr/>
          </p:nvSpPr>
          <p:spPr>
            <a:xfrm>
              <a:off x="9760290"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04</a:t>
              </a:r>
              <a:r>
                <a:rPr lang="zh-CN" altLang="en-US" sz="1400" dirty="0">
                  <a:solidFill>
                    <a:schemeClr val="tx1">
                      <a:lumMod val="75000"/>
                      <a:lumOff val="25000"/>
                    </a:schemeClr>
                  </a:solidFill>
                </a:rPr>
                <a:t> </a:t>
              </a:r>
              <a:endParaRPr lang="zh-CN" altLang="en-US" sz="1400" dirty="0"/>
            </a:p>
          </p:txBody>
        </p:sp>
      </p:grpSp>
      <p:grpSp>
        <p:nvGrpSpPr>
          <p:cNvPr id="82" name="组合 81"/>
          <p:cNvGrpSpPr/>
          <p:nvPr/>
        </p:nvGrpSpPr>
        <p:grpSpPr>
          <a:xfrm>
            <a:off x="8218728" y="214298"/>
            <a:ext cx="747283" cy="996320"/>
            <a:chOff x="10956875" y="285728"/>
            <a:chExt cx="996247" cy="1328427"/>
          </a:xfrm>
        </p:grpSpPr>
        <p:grpSp>
          <p:nvGrpSpPr>
            <p:cNvPr id="74" name="组合 66"/>
            <p:cNvGrpSpPr/>
            <p:nvPr/>
          </p:nvGrpSpPr>
          <p:grpSpPr>
            <a:xfrm>
              <a:off x="11156138" y="285728"/>
              <a:ext cx="597720" cy="597720"/>
              <a:chOff x="9881420" y="2714620"/>
              <a:chExt cx="784512" cy="784512"/>
            </a:xfrm>
          </p:grpSpPr>
          <p:sp>
            <p:nvSpPr>
              <p:cNvPr id="76" name="椭圆 75"/>
              <p:cNvSpPr/>
              <p:nvPr/>
            </p:nvSpPr>
            <p:spPr>
              <a:xfrm>
                <a:off x="9881420" y="2714620"/>
                <a:ext cx="784512" cy="78451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77" name="Freeform 9"/>
              <p:cNvSpPr>
                <a:spLocks noEditPoints="1"/>
              </p:cNvSpPr>
              <p:nvPr/>
            </p:nvSpPr>
            <p:spPr bwMode="auto">
              <a:xfrm>
                <a:off x="10009309" y="2843474"/>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sz="1400" dirty="0"/>
              </a:p>
            </p:txBody>
          </p:sp>
        </p:grpSp>
        <p:sp>
          <p:nvSpPr>
            <p:cNvPr id="75" name="矩形 74"/>
            <p:cNvSpPr/>
            <p:nvPr/>
          </p:nvSpPr>
          <p:spPr>
            <a:xfrm>
              <a:off x="10956875"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05</a:t>
              </a:r>
              <a:r>
                <a:rPr lang="zh-CN" altLang="en-US" sz="1400" dirty="0">
                  <a:solidFill>
                    <a:schemeClr val="tx1">
                      <a:lumMod val="75000"/>
                      <a:lumOff val="25000"/>
                    </a:schemeClr>
                  </a:solidFill>
                </a:rPr>
                <a:t> </a:t>
              </a:r>
              <a:endParaRPr lang="zh-CN" altLang="en-US" sz="1400" dirty="0"/>
            </a:p>
          </p:txBody>
        </p:sp>
      </p:grpSp>
      <p:sp>
        <p:nvSpPr>
          <p:cNvPr id="83" name="TextBox 82"/>
          <p:cNvSpPr txBox="1"/>
          <p:nvPr/>
        </p:nvSpPr>
        <p:spPr>
          <a:xfrm>
            <a:off x="298930" y="357666"/>
            <a:ext cx="1369606" cy="315471"/>
          </a:xfrm>
          <a:prstGeom prst="rect">
            <a:avLst/>
          </a:prstGeom>
          <a:noFill/>
        </p:spPr>
        <p:txBody>
          <a:bodyPr wrap="none" lIns="68580" tIns="34290" rIns="68580" bIns="34290" rtlCol="0">
            <a:spAutoFit/>
          </a:bodyPr>
          <a:lstStyle/>
          <a:p>
            <a:r>
              <a:rPr lang="zh-CN" altLang="en-US" sz="1600" dirty="0">
                <a:solidFill>
                  <a:schemeClr val="tx1">
                    <a:lumMod val="65000"/>
                    <a:lumOff val="35000"/>
                  </a:schemeClr>
                </a:solidFill>
                <a:latin typeface="方正兰亭粗黑_GBK" pitchFamily="2" charset="-122"/>
                <a:ea typeface="方正兰亭粗黑_GBK" pitchFamily="2" charset="-122"/>
              </a:rPr>
              <a:t>年度工作概括</a:t>
            </a:r>
          </a:p>
        </p:txBody>
      </p:sp>
    </p:spTree>
    <p:extLst>
      <p:ext uri="{BB962C8B-B14F-4D97-AF65-F5344CB8AC3E}">
        <p14:creationId xmlns:p14="http://schemas.microsoft.com/office/powerpoint/2010/main" xmlns="" val="3675376861"/>
      </p:ext>
    </p:extLst>
  </p:cSld>
  <p:clrMapOvr>
    <a:masterClrMapping/>
  </p:clrMapOvr>
  <p:timing>
    <p:tnLst>
      <p:par>
        <p:cTn id="1" dur="indefinite" restart="never" nodeType="tmRoot"/>
      </p:par>
    </p:tnLst>
  </p:timing>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第二节">
    <p:spTree>
      <p:nvGrpSpPr>
        <p:cNvPr id="1" name=""/>
        <p:cNvGrpSpPr/>
        <p:nvPr/>
      </p:nvGrpSpPr>
      <p:grpSpPr>
        <a:xfrm>
          <a:off x="0" y="0"/>
          <a:ext cx="0" cy="0"/>
          <a:chOff x="0" y="0"/>
          <a:chExt cx="0" cy="0"/>
        </a:xfrm>
      </p:grpSpPr>
      <p:sp>
        <p:nvSpPr>
          <p:cNvPr id="29" name="矩形 28"/>
          <p:cNvSpPr/>
          <p:nvPr/>
        </p:nvSpPr>
        <p:spPr>
          <a:xfrm>
            <a:off x="1" y="899217"/>
            <a:ext cx="9143390" cy="116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3" rIns="68588" bIns="34293" anchor="ctr"/>
          <a:lstStyle/>
          <a:p>
            <a:pPr algn="ctr" fontAlgn="auto">
              <a:spcBef>
                <a:spcPts val="0"/>
              </a:spcBef>
              <a:spcAft>
                <a:spcPts val="0"/>
              </a:spcAft>
              <a:defRPr/>
            </a:pPr>
            <a:endParaRPr lang="zh-CN" altLang="en-US" sz="1400" dirty="0">
              <a:ea typeface="微软雅黑" pitchFamily="34" charset="-122"/>
            </a:endParaRPr>
          </a:p>
        </p:txBody>
      </p:sp>
      <p:grpSp>
        <p:nvGrpSpPr>
          <p:cNvPr id="30" name="组合 29"/>
          <p:cNvGrpSpPr/>
          <p:nvPr/>
        </p:nvGrpSpPr>
        <p:grpSpPr>
          <a:xfrm>
            <a:off x="5217942" y="214298"/>
            <a:ext cx="747283" cy="996320"/>
            <a:chOff x="6170529" y="285728"/>
            <a:chExt cx="996247" cy="1328427"/>
          </a:xfrm>
        </p:grpSpPr>
        <p:grpSp>
          <p:nvGrpSpPr>
            <p:cNvPr id="32" name="组合 31"/>
            <p:cNvGrpSpPr/>
            <p:nvPr/>
          </p:nvGrpSpPr>
          <p:grpSpPr>
            <a:xfrm>
              <a:off x="6369792" y="285728"/>
              <a:ext cx="597720" cy="597720"/>
              <a:chOff x="6501056" y="1873013"/>
              <a:chExt cx="696763" cy="696763"/>
            </a:xfrm>
          </p:grpSpPr>
          <p:sp>
            <p:nvSpPr>
              <p:cNvPr id="35" name="椭圆 34"/>
              <p:cNvSpPr/>
              <p:nvPr/>
            </p:nvSpPr>
            <p:spPr>
              <a:xfrm>
                <a:off x="6501056" y="1873013"/>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36" name="组合 113"/>
              <p:cNvGrpSpPr>
                <a:grpSpLocks noChangeAspect="1"/>
              </p:cNvGrpSpPr>
              <p:nvPr/>
            </p:nvGrpSpPr>
            <p:grpSpPr>
              <a:xfrm>
                <a:off x="6616022" y="1996255"/>
                <a:ext cx="466830" cy="450242"/>
                <a:chOff x="7019925" y="5499100"/>
                <a:chExt cx="312738" cy="301626"/>
              </a:xfrm>
              <a:solidFill>
                <a:srgbClr val="BBBE2C"/>
              </a:solidFill>
            </p:grpSpPr>
            <p:sp>
              <p:nvSpPr>
                <p:cNvPr id="37"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38"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grpSp>
        <p:sp>
          <p:nvSpPr>
            <p:cNvPr id="34" name="矩形 33"/>
            <p:cNvSpPr/>
            <p:nvPr/>
          </p:nvSpPr>
          <p:spPr>
            <a:xfrm>
              <a:off x="6170529"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01</a:t>
              </a:r>
              <a:r>
                <a:rPr lang="zh-CN" altLang="en-US" sz="1400" dirty="0">
                  <a:solidFill>
                    <a:schemeClr val="tx1">
                      <a:lumMod val="75000"/>
                      <a:lumOff val="25000"/>
                    </a:schemeClr>
                  </a:solidFill>
                </a:rPr>
                <a:t> </a:t>
              </a:r>
              <a:endParaRPr lang="zh-CN" altLang="en-US" sz="1400" dirty="0"/>
            </a:p>
          </p:txBody>
        </p:sp>
      </p:grpSp>
      <p:grpSp>
        <p:nvGrpSpPr>
          <p:cNvPr id="39" name="组合 38"/>
          <p:cNvGrpSpPr/>
          <p:nvPr/>
        </p:nvGrpSpPr>
        <p:grpSpPr>
          <a:xfrm>
            <a:off x="5968138" y="214298"/>
            <a:ext cx="747283" cy="996320"/>
            <a:chOff x="7367116" y="285728"/>
            <a:chExt cx="996247" cy="1328427"/>
          </a:xfrm>
        </p:grpSpPr>
        <p:grpSp>
          <p:nvGrpSpPr>
            <p:cNvPr id="40" name="组合 36"/>
            <p:cNvGrpSpPr/>
            <p:nvPr/>
          </p:nvGrpSpPr>
          <p:grpSpPr>
            <a:xfrm>
              <a:off x="7566370" y="285728"/>
              <a:ext cx="597719" cy="597720"/>
              <a:chOff x="6501056" y="2921024"/>
              <a:chExt cx="696763" cy="696763"/>
            </a:xfrm>
          </p:grpSpPr>
          <p:sp>
            <p:nvSpPr>
              <p:cNvPr id="42" name="椭圆 41"/>
              <p:cNvSpPr/>
              <p:nvPr/>
            </p:nvSpPr>
            <p:spPr>
              <a:xfrm>
                <a:off x="6501056" y="2921024"/>
                <a:ext cx="696763" cy="696763"/>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43" name="组合 118"/>
              <p:cNvGrpSpPr>
                <a:grpSpLocks noChangeAspect="1"/>
              </p:cNvGrpSpPr>
              <p:nvPr/>
            </p:nvGrpSpPr>
            <p:grpSpPr>
              <a:xfrm>
                <a:off x="6636679" y="3066938"/>
                <a:ext cx="455384" cy="390650"/>
                <a:chOff x="5084763" y="971550"/>
                <a:chExt cx="323850" cy="277813"/>
              </a:xfrm>
              <a:solidFill>
                <a:srgbClr val="4ABAB5"/>
              </a:solidFill>
            </p:grpSpPr>
            <p:sp>
              <p:nvSpPr>
                <p:cNvPr id="44"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sp>
              <p:nvSpPr>
                <p:cNvPr id="45"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sp>
              <p:nvSpPr>
                <p:cNvPr id="46"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grpSp>
        </p:grpSp>
        <p:sp>
          <p:nvSpPr>
            <p:cNvPr id="41" name="矩形 40"/>
            <p:cNvSpPr/>
            <p:nvPr/>
          </p:nvSpPr>
          <p:spPr>
            <a:xfrm>
              <a:off x="7367116"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02</a:t>
              </a:r>
              <a:r>
                <a:rPr lang="zh-CN" altLang="en-US" sz="1400" dirty="0">
                  <a:solidFill>
                    <a:schemeClr val="tx1">
                      <a:lumMod val="75000"/>
                      <a:lumOff val="25000"/>
                    </a:schemeClr>
                  </a:solidFill>
                </a:rPr>
                <a:t> </a:t>
              </a:r>
              <a:endParaRPr lang="zh-CN" altLang="en-US" sz="1400" dirty="0"/>
            </a:p>
          </p:txBody>
        </p:sp>
      </p:grpSp>
      <p:grpSp>
        <p:nvGrpSpPr>
          <p:cNvPr id="47" name="组合 46"/>
          <p:cNvGrpSpPr/>
          <p:nvPr/>
        </p:nvGrpSpPr>
        <p:grpSpPr>
          <a:xfrm>
            <a:off x="6718335" y="214298"/>
            <a:ext cx="747283" cy="996320"/>
            <a:chOff x="8563703" y="285728"/>
            <a:chExt cx="996247" cy="1328427"/>
          </a:xfrm>
        </p:grpSpPr>
        <p:grpSp>
          <p:nvGrpSpPr>
            <p:cNvPr id="48" name="组合 55"/>
            <p:cNvGrpSpPr/>
            <p:nvPr/>
          </p:nvGrpSpPr>
          <p:grpSpPr>
            <a:xfrm>
              <a:off x="8762966" y="285728"/>
              <a:ext cx="597720" cy="597720"/>
              <a:chOff x="6494501" y="4230044"/>
              <a:chExt cx="696763" cy="696763"/>
            </a:xfrm>
          </p:grpSpPr>
          <p:sp>
            <p:nvSpPr>
              <p:cNvPr id="50" name="椭圆 49"/>
              <p:cNvSpPr/>
              <p:nvPr/>
            </p:nvSpPr>
            <p:spPr>
              <a:xfrm>
                <a:off x="6494501" y="423004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51" name="任意多边形 50"/>
              <p:cNvSpPr>
                <a:spLocks/>
              </p:cNvSpPr>
              <p:nvPr/>
            </p:nvSpPr>
            <p:spPr bwMode="auto">
              <a:xfrm>
                <a:off x="6609467" y="4389660"/>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prstTxWarp prst="textNoShape">
                  <a:avLst/>
                </a:prstTxWarp>
                <a:noAutofit/>
              </a:bodyPr>
              <a:lstStyle/>
              <a:p>
                <a:endParaRPr lang="zh-CN" altLang="en-US" sz="1400" dirty="0"/>
              </a:p>
            </p:txBody>
          </p:sp>
        </p:grpSp>
        <p:sp>
          <p:nvSpPr>
            <p:cNvPr id="49" name="矩形 48"/>
            <p:cNvSpPr/>
            <p:nvPr/>
          </p:nvSpPr>
          <p:spPr>
            <a:xfrm>
              <a:off x="8563703"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03</a:t>
              </a:r>
              <a:r>
                <a:rPr lang="zh-CN" altLang="en-US" sz="1400" dirty="0">
                  <a:solidFill>
                    <a:schemeClr val="tx1">
                      <a:lumMod val="75000"/>
                      <a:lumOff val="25000"/>
                    </a:schemeClr>
                  </a:solidFill>
                </a:rPr>
                <a:t> </a:t>
              </a:r>
              <a:endParaRPr lang="zh-CN" altLang="en-US" sz="1400" dirty="0"/>
            </a:p>
          </p:txBody>
        </p:sp>
      </p:grpSp>
      <p:grpSp>
        <p:nvGrpSpPr>
          <p:cNvPr id="52" name="组合 51"/>
          <p:cNvGrpSpPr/>
          <p:nvPr/>
        </p:nvGrpSpPr>
        <p:grpSpPr>
          <a:xfrm>
            <a:off x="7468532" y="214298"/>
            <a:ext cx="747283" cy="996320"/>
            <a:chOff x="9760290" y="285728"/>
            <a:chExt cx="996247" cy="1328427"/>
          </a:xfrm>
        </p:grpSpPr>
        <p:grpSp>
          <p:nvGrpSpPr>
            <p:cNvPr id="53" name="组合 43"/>
            <p:cNvGrpSpPr/>
            <p:nvPr/>
          </p:nvGrpSpPr>
          <p:grpSpPr>
            <a:xfrm>
              <a:off x="9959553" y="285728"/>
              <a:ext cx="597720" cy="597720"/>
              <a:chOff x="4840168" y="3971584"/>
              <a:chExt cx="522572" cy="522572"/>
            </a:xfrm>
          </p:grpSpPr>
          <p:sp>
            <p:nvSpPr>
              <p:cNvPr id="55" name="椭圆 54"/>
              <p:cNvSpPr/>
              <p:nvPr/>
            </p:nvSpPr>
            <p:spPr>
              <a:xfrm>
                <a:off x="4840168" y="3971584"/>
                <a:ext cx="522572" cy="52257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56" name="组合 137"/>
              <p:cNvGrpSpPr/>
              <p:nvPr/>
            </p:nvGrpSpPr>
            <p:grpSpPr>
              <a:xfrm>
                <a:off x="4981489" y="4078661"/>
                <a:ext cx="239931" cy="308418"/>
                <a:chOff x="731016" y="1671338"/>
                <a:chExt cx="366231" cy="470769"/>
              </a:xfrm>
              <a:solidFill>
                <a:srgbClr val="B91F38"/>
              </a:solidFill>
            </p:grpSpPr>
            <p:sp>
              <p:nvSpPr>
                <p:cNvPr id="57" name="Freeform 108"/>
                <p:cNvSpPr>
                  <a:spLocks/>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58"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59"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85"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grpSp>
        </p:grpSp>
        <p:sp>
          <p:nvSpPr>
            <p:cNvPr id="54" name="矩形 53"/>
            <p:cNvSpPr/>
            <p:nvPr/>
          </p:nvSpPr>
          <p:spPr>
            <a:xfrm>
              <a:off x="9760290"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04</a:t>
              </a:r>
              <a:r>
                <a:rPr lang="zh-CN" altLang="en-US" sz="1400" dirty="0">
                  <a:solidFill>
                    <a:schemeClr val="tx1">
                      <a:lumMod val="75000"/>
                      <a:lumOff val="25000"/>
                    </a:schemeClr>
                  </a:solidFill>
                </a:rPr>
                <a:t> </a:t>
              </a:r>
              <a:endParaRPr lang="zh-CN" altLang="en-US" sz="1400" dirty="0"/>
            </a:p>
          </p:txBody>
        </p:sp>
      </p:grpSp>
      <p:grpSp>
        <p:nvGrpSpPr>
          <p:cNvPr id="86" name="组合 85"/>
          <p:cNvGrpSpPr/>
          <p:nvPr/>
        </p:nvGrpSpPr>
        <p:grpSpPr>
          <a:xfrm>
            <a:off x="8218728" y="214298"/>
            <a:ext cx="747283" cy="996320"/>
            <a:chOff x="10956875" y="285728"/>
            <a:chExt cx="996247" cy="1328427"/>
          </a:xfrm>
        </p:grpSpPr>
        <p:grpSp>
          <p:nvGrpSpPr>
            <p:cNvPr id="87" name="组合 66"/>
            <p:cNvGrpSpPr/>
            <p:nvPr/>
          </p:nvGrpSpPr>
          <p:grpSpPr>
            <a:xfrm>
              <a:off x="11156138" y="285728"/>
              <a:ext cx="597720" cy="597720"/>
              <a:chOff x="9881420" y="2714620"/>
              <a:chExt cx="784512" cy="784512"/>
            </a:xfrm>
          </p:grpSpPr>
          <p:sp>
            <p:nvSpPr>
              <p:cNvPr id="89" name="椭圆 88"/>
              <p:cNvSpPr/>
              <p:nvPr/>
            </p:nvSpPr>
            <p:spPr>
              <a:xfrm>
                <a:off x="9881420" y="2714620"/>
                <a:ext cx="784512" cy="78451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90" name="Freeform 9"/>
              <p:cNvSpPr>
                <a:spLocks noEditPoints="1"/>
              </p:cNvSpPr>
              <p:nvPr/>
            </p:nvSpPr>
            <p:spPr bwMode="auto">
              <a:xfrm>
                <a:off x="10009309" y="2843474"/>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sz="1400" dirty="0"/>
              </a:p>
            </p:txBody>
          </p:sp>
        </p:grpSp>
        <p:sp>
          <p:nvSpPr>
            <p:cNvPr id="88" name="矩形 87"/>
            <p:cNvSpPr/>
            <p:nvPr/>
          </p:nvSpPr>
          <p:spPr>
            <a:xfrm>
              <a:off x="10956875"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05</a:t>
              </a:r>
              <a:r>
                <a:rPr lang="zh-CN" altLang="en-US" sz="1400" dirty="0">
                  <a:solidFill>
                    <a:schemeClr val="tx1">
                      <a:lumMod val="75000"/>
                      <a:lumOff val="25000"/>
                    </a:schemeClr>
                  </a:solidFill>
                </a:rPr>
                <a:t> </a:t>
              </a:r>
              <a:endParaRPr lang="zh-CN" altLang="en-US" sz="1400" dirty="0"/>
            </a:p>
          </p:txBody>
        </p:sp>
      </p:grpSp>
      <p:sp>
        <p:nvSpPr>
          <p:cNvPr id="91" name="TextBox 90"/>
          <p:cNvSpPr txBox="1"/>
          <p:nvPr/>
        </p:nvSpPr>
        <p:spPr>
          <a:xfrm>
            <a:off x="298930" y="357666"/>
            <a:ext cx="1369606" cy="315471"/>
          </a:xfrm>
          <a:prstGeom prst="rect">
            <a:avLst/>
          </a:prstGeom>
          <a:noFill/>
        </p:spPr>
        <p:txBody>
          <a:bodyPr wrap="none" lIns="68580" tIns="34290" rIns="68580" bIns="34290" rtlCol="0">
            <a:spAutoFit/>
          </a:bodyPr>
          <a:lstStyle/>
          <a:p>
            <a:r>
              <a:rPr lang="zh-CN" altLang="en-US" sz="1600" dirty="0">
                <a:solidFill>
                  <a:schemeClr val="tx1">
                    <a:lumMod val="65000"/>
                    <a:lumOff val="35000"/>
                  </a:schemeClr>
                </a:solidFill>
                <a:latin typeface="方正兰亭粗黑_GBK" pitchFamily="2" charset="-122"/>
                <a:ea typeface="方正兰亭粗黑_GBK" pitchFamily="2" charset="-122"/>
              </a:rPr>
              <a:t>工作完成情况</a:t>
            </a:r>
          </a:p>
        </p:txBody>
      </p:sp>
    </p:spTree>
    <p:extLst>
      <p:ext uri="{BB962C8B-B14F-4D97-AF65-F5344CB8AC3E}">
        <p14:creationId xmlns:p14="http://schemas.microsoft.com/office/powerpoint/2010/main" xmlns="" val="2676567291"/>
      </p:ext>
    </p:extLst>
  </p:cSld>
  <p:clrMapOvr>
    <a:masterClrMapping/>
  </p:clrMapOvr>
  <p:timing>
    <p:tnLst>
      <p:par>
        <p:cTn id="1" dur="indefinite" restart="never" nodeType="tmRoot"/>
      </p:par>
    </p:tnLst>
  </p:timing>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第三节">
    <p:spTree>
      <p:nvGrpSpPr>
        <p:cNvPr id="1" name=""/>
        <p:cNvGrpSpPr/>
        <p:nvPr/>
      </p:nvGrpSpPr>
      <p:grpSpPr>
        <a:xfrm>
          <a:off x="0" y="0"/>
          <a:ext cx="0" cy="0"/>
          <a:chOff x="0" y="0"/>
          <a:chExt cx="0" cy="0"/>
        </a:xfrm>
      </p:grpSpPr>
      <p:sp>
        <p:nvSpPr>
          <p:cNvPr id="31" name="矩形 30"/>
          <p:cNvSpPr/>
          <p:nvPr/>
        </p:nvSpPr>
        <p:spPr>
          <a:xfrm>
            <a:off x="1" y="899217"/>
            <a:ext cx="9143390" cy="116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3" rIns="68588" bIns="34293" anchor="ctr"/>
          <a:lstStyle/>
          <a:p>
            <a:pPr algn="ctr" fontAlgn="auto">
              <a:spcBef>
                <a:spcPts val="0"/>
              </a:spcBef>
              <a:spcAft>
                <a:spcPts val="0"/>
              </a:spcAft>
              <a:defRPr/>
            </a:pPr>
            <a:endParaRPr lang="zh-CN" altLang="en-US" sz="1400" dirty="0">
              <a:ea typeface="微软雅黑" pitchFamily="34" charset="-122"/>
            </a:endParaRPr>
          </a:p>
        </p:txBody>
      </p:sp>
      <p:grpSp>
        <p:nvGrpSpPr>
          <p:cNvPr id="34" name="组合 33"/>
          <p:cNvGrpSpPr/>
          <p:nvPr/>
        </p:nvGrpSpPr>
        <p:grpSpPr>
          <a:xfrm>
            <a:off x="5217942" y="214298"/>
            <a:ext cx="747283" cy="996320"/>
            <a:chOff x="6170529" y="285728"/>
            <a:chExt cx="996247" cy="1328427"/>
          </a:xfrm>
        </p:grpSpPr>
        <p:grpSp>
          <p:nvGrpSpPr>
            <p:cNvPr id="35" name="组合 31"/>
            <p:cNvGrpSpPr/>
            <p:nvPr/>
          </p:nvGrpSpPr>
          <p:grpSpPr>
            <a:xfrm>
              <a:off x="6369792" y="285728"/>
              <a:ext cx="597720" cy="597720"/>
              <a:chOff x="6501056" y="1873013"/>
              <a:chExt cx="696763" cy="696763"/>
            </a:xfrm>
          </p:grpSpPr>
          <p:sp>
            <p:nvSpPr>
              <p:cNvPr id="37" name="椭圆 36"/>
              <p:cNvSpPr/>
              <p:nvPr/>
            </p:nvSpPr>
            <p:spPr>
              <a:xfrm>
                <a:off x="6501056" y="1873013"/>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38" name="组合 113"/>
              <p:cNvGrpSpPr>
                <a:grpSpLocks noChangeAspect="1"/>
              </p:cNvGrpSpPr>
              <p:nvPr/>
            </p:nvGrpSpPr>
            <p:grpSpPr>
              <a:xfrm>
                <a:off x="6616022" y="1996255"/>
                <a:ext cx="466830" cy="450242"/>
                <a:chOff x="7019925" y="5499100"/>
                <a:chExt cx="312738" cy="301626"/>
              </a:xfrm>
              <a:solidFill>
                <a:srgbClr val="BBBE2C"/>
              </a:solidFill>
            </p:grpSpPr>
            <p:sp>
              <p:nvSpPr>
                <p:cNvPr id="39"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40"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grpSp>
        <p:sp>
          <p:nvSpPr>
            <p:cNvPr id="36" name="矩形 35"/>
            <p:cNvSpPr/>
            <p:nvPr/>
          </p:nvSpPr>
          <p:spPr>
            <a:xfrm>
              <a:off x="6170529"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01</a:t>
              </a:r>
              <a:r>
                <a:rPr lang="zh-CN" altLang="en-US" sz="1400" dirty="0">
                  <a:solidFill>
                    <a:schemeClr val="tx1">
                      <a:lumMod val="75000"/>
                      <a:lumOff val="25000"/>
                    </a:schemeClr>
                  </a:solidFill>
                </a:rPr>
                <a:t> </a:t>
              </a:r>
              <a:endParaRPr lang="zh-CN" altLang="en-US" sz="1400" dirty="0"/>
            </a:p>
          </p:txBody>
        </p:sp>
      </p:grpSp>
      <p:grpSp>
        <p:nvGrpSpPr>
          <p:cNvPr id="41" name="组合 40"/>
          <p:cNvGrpSpPr/>
          <p:nvPr/>
        </p:nvGrpSpPr>
        <p:grpSpPr>
          <a:xfrm>
            <a:off x="5968138" y="214298"/>
            <a:ext cx="747283" cy="996320"/>
            <a:chOff x="7367116" y="285728"/>
            <a:chExt cx="996247" cy="1328427"/>
          </a:xfrm>
        </p:grpSpPr>
        <p:grpSp>
          <p:nvGrpSpPr>
            <p:cNvPr id="42" name="组合 36"/>
            <p:cNvGrpSpPr/>
            <p:nvPr/>
          </p:nvGrpSpPr>
          <p:grpSpPr>
            <a:xfrm>
              <a:off x="7566379" y="285728"/>
              <a:ext cx="597720" cy="597720"/>
              <a:chOff x="6501056" y="2921024"/>
              <a:chExt cx="696763" cy="696763"/>
            </a:xfrm>
          </p:grpSpPr>
          <p:sp>
            <p:nvSpPr>
              <p:cNvPr id="44" name="椭圆 43"/>
              <p:cNvSpPr/>
              <p:nvPr/>
            </p:nvSpPr>
            <p:spPr>
              <a:xfrm>
                <a:off x="6501056" y="292102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45" name="组合 118"/>
              <p:cNvGrpSpPr>
                <a:grpSpLocks noChangeAspect="1"/>
              </p:cNvGrpSpPr>
              <p:nvPr/>
            </p:nvGrpSpPr>
            <p:grpSpPr>
              <a:xfrm>
                <a:off x="6636672" y="3066937"/>
                <a:ext cx="455384" cy="390650"/>
                <a:chOff x="5084763" y="971550"/>
                <a:chExt cx="323850" cy="277813"/>
              </a:xfrm>
              <a:solidFill>
                <a:srgbClr val="4ABAB5"/>
              </a:solidFill>
            </p:grpSpPr>
            <p:sp>
              <p:nvSpPr>
                <p:cNvPr id="46"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sp>
              <p:nvSpPr>
                <p:cNvPr id="47"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sp>
              <p:nvSpPr>
                <p:cNvPr id="48"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grpSp>
        </p:grpSp>
        <p:sp>
          <p:nvSpPr>
            <p:cNvPr id="43" name="矩形 42"/>
            <p:cNvSpPr/>
            <p:nvPr/>
          </p:nvSpPr>
          <p:spPr>
            <a:xfrm>
              <a:off x="7367116"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02</a:t>
              </a:r>
              <a:r>
                <a:rPr lang="zh-CN" altLang="en-US" sz="1400" dirty="0">
                  <a:solidFill>
                    <a:schemeClr val="tx1">
                      <a:lumMod val="75000"/>
                      <a:lumOff val="25000"/>
                    </a:schemeClr>
                  </a:solidFill>
                </a:rPr>
                <a:t> </a:t>
              </a:r>
              <a:endParaRPr lang="zh-CN" altLang="en-US" sz="1400" dirty="0"/>
            </a:p>
          </p:txBody>
        </p:sp>
      </p:grpSp>
      <p:grpSp>
        <p:nvGrpSpPr>
          <p:cNvPr id="49" name="组合 48"/>
          <p:cNvGrpSpPr/>
          <p:nvPr/>
        </p:nvGrpSpPr>
        <p:grpSpPr>
          <a:xfrm>
            <a:off x="6718335" y="214292"/>
            <a:ext cx="747283" cy="996326"/>
            <a:chOff x="8563703" y="285722"/>
            <a:chExt cx="996247" cy="1328434"/>
          </a:xfrm>
        </p:grpSpPr>
        <p:grpSp>
          <p:nvGrpSpPr>
            <p:cNvPr id="50" name="组合 55"/>
            <p:cNvGrpSpPr/>
            <p:nvPr/>
          </p:nvGrpSpPr>
          <p:grpSpPr>
            <a:xfrm>
              <a:off x="8762966" y="285722"/>
              <a:ext cx="597720" cy="597719"/>
              <a:chOff x="6494501" y="4230044"/>
              <a:chExt cx="696763" cy="696763"/>
            </a:xfrm>
          </p:grpSpPr>
          <p:sp>
            <p:nvSpPr>
              <p:cNvPr id="52" name="椭圆 51"/>
              <p:cNvSpPr/>
              <p:nvPr/>
            </p:nvSpPr>
            <p:spPr>
              <a:xfrm>
                <a:off x="6494501" y="4230044"/>
                <a:ext cx="696763" cy="696763"/>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53" name="任意多边形 52"/>
              <p:cNvSpPr>
                <a:spLocks/>
              </p:cNvSpPr>
              <p:nvPr/>
            </p:nvSpPr>
            <p:spPr bwMode="auto">
              <a:xfrm>
                <a:off x="6609466" y="4389665"/>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prstTxWarp prst="textNoShape">
                  <a:avLst/>
                </a:prstTxWarp>
                <a:noAutofit/>
              </a:bodyPr>
              <a:lstStyle/>
              <a:p>
                <a:endParaRPr lang="zh-CN" altLang="en-US" sz="1400" dirty="0"/>
              </a:p>
            </p:txBody>
          </p:sp>
        </p:grpSp>
        <p:sp>
          <p:nvSpPr>
            <p:cNvPr id="51" name="矩形 50"/>
            <p:cNvSpPr/>
            <p:nvPr/>
          </p:nvSpPr>
          <p:spPr>
            <a:xfrm>
              <a:off x="8563703" y="916529"/>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03</a:t>
              </a:r>
              <a:r>
                <a:rPr lang="zh-CN" altLang="en-US" sz="1400" dirty="0">
                  <a:solidFill>
                    <a:schemeClr val="tx1">
                      <a:lumMod val="75000"/>
                      <a:lumOff val="25000"/>
                    </a:schemeClr>
                  </a:solidFill>
                </a:rPr>
                <a:t> </a:t>
              </a:r>
              <a:endParaRPr lang="zh-CN" altLang="en-US" sz="1400" dirty="0"/>
            </a:p>
          </p:txBody>
        </p:sp>
      </p:grpSp>
      <p:grpSp>
        <p:nvGrpSpPr>
          <p:cNvPr id="54" name="组合 53"/>
          <p:cNvGrpSpPr/>
          <p:nvPr/>
        </p:nvGrpSpPr>
        <p:grpSpPr>
          <a:xfrm>
            <a:off x="7468532" y="214298"/>
            <a:ext cx="747283" cy="996320"/>
            <a:chOff x="9760290" y="285728"/>
            <a:chExt cx="996247" cy="1328427"/>
          </a:xfrm>
        </p:grpSpPr>
        <p:grpSp>
          <p:nvGrpSpPr>
            <p:cNvPr id="55" name="组合 43"/>
            <p:cNvGrpSpPr/>
            <p:nvPr/>
          </p:nvGrpSpPr>
          <p:grpSpPr>
            <a:xfrm>
              <a:off x="9959553" y="285728"/>
              <a:ext cx="597720" cy="597720"/>
              <a:chOff x="4840168" y="3971584"/>
              <a:chExt cx="522572" cy="522572"/>
            </a:xfrm>
          </p:grpSpPr>
          <p:sp>
            <p:nvSpPr>
              <p:cNvPr id="57" name="椭圆 56"/>
              <p:cNvSpPr/>
              <p:nvPr/>
            </p:nvSpPr>
            <p:spPr>
              <a:xfrm>
                <a:off x="4840168" y="3971584"/>
                <a:ext cx="522572" cy="52257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58" name="组合 137"/>
              <p:cNvGrpSpPr/>
              <p:nvPr/>
            </p:nvGrpSpPr>
            <p:grpSpPr>
              <a:xfrm>
                <a:off x="4981489" y="4078661"/>
                <a:ext cx="239931" cy="308418"/>
                <a:chOff x="731016" y="1671338"/>
                <a:chExt cx="366231" cy="470769"/>
              </a:xfrm>
              <a:solidFill>
                <a:srgbClr val="B91F38"/>
              </a:solidFill>
            </p:grpSpPr>
            <p:sp>
              <p:nvSpPr>
                <p:cNvPr id="59" name="Freeform 108"/>
                <p:cNvSpPr>
                  <a:spLocks/>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83"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84"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85"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grpSp>
        </p:grpSp>
        <p:sp>
          <p:nvSpPr>
            <p:cNvPr id="56" name="矩形 55"/>
            <p:cNvSpPr/>
            <p:nvPr/>
          </p:nvSpPr>
          <p:spPr>
            <a:xfrm>
              <a:off x="9760290"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04</a:t>
              </a:r>
              <a:r>
                <a:rPr lang="zh-CN" altLang="en-US" sz="1400" dirty="0">
                  <a:solidFill>
                    <a:schemeClr val="tx1">
                      <a:lumMod val="75000"/>
                      <a:lumOff val="25000"/>
                    </a:schemeClr>
                  </a:solidFill>
                </a:rPr>
                <a:t> </a:t>
              </a:r>
              <a:endParaRPr lang="zh-CN" altLang="en-US" sz="1400" dirty="0"/>
            </a:p>
          </p:txBody>
        </p:sp>
      </p:grpSp>
      <p:grpSp>
        <p:nvGrpSpPr>
          <p:cNvPr id="86" name="组合 85"/>
          <p:cNvGrpSpPr/>
          <p:nvPr/>
        </p:nvGrpSpPr>
        <p:grpSpPr>
          <a:xfrm>
            <a:off x="8218728" y="214298"/>
            <a:ext cx="747283" cy="996320"/>
            <a:chOff x="10956875" y="285728"/>
            <a:chExt cx="996247" cy="1328427"/>
          </a:xfrm>
        </p:grpSpPr>
        <p:grpSp>
          <p:nvGrpSpPr>
            <p:cNvPr id="87" name="组合 66"/>
            <p:cNvGrpSpPr/>
            <p:nvPr/>
          </p:nvGrpSpPr>
          <p:grpSpPr>
            <a:xfrm>
              <a:off x="11156138" y="285728"/>
              <a:ext cx="597720" cy="597720"/>
              <a:chOff x="9881420" y="2714620"/>
              <a:chExt cx="784512" cy="784512"/>
            </a:xfrm>
          </p:grpSpPr>
          <p:sp>
            <p:nvSpPr>
              <p:cNvPr id="89" name="椭圆 88"/>
              <p:cNvSpPr/>
              <p:nvPr/>
            </p:nvSpPr>
            <p:spPr>
              <a:xfrm>
                <a:off x="9881420" y="2714620"/>
                <a:ext cx="784512" cy="78451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90" name="Freeform 9"/>
              <p:cNvSpPr>
                <a:spLocks noEditPoints="1"/>
              </p:cNvSpPr>
              <p:nvPr/>
            </p:nvSpPr>
            <p:spPr bwMode="auto">
              <a:xfrm>
                <a:off x="10009309" y="2843474"/>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sz="1400" dirty="0"/>
              </a:p>
            </p:txBody>
          </p:sp>
        </p:grpSp>
        <p:sp>
          <p:nvSpPr>
            <p:cNvPr id="88" name="矩形 87"/>
            <p:cNvSpPr/>
            <p:nvPr/>
          </p:nvSpPr>
          <p:spPr>
            <a:xfrm>
              <a:off x="10956875"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05</a:t>
              </a:r>
              <a:r>
                <a:rPr lang="zh-CN" altLang="en-US" sz="1400" dirty="0">
                  <a:solidFill>
                    <a:schemeClr val="tx1">
                      <a:lumMod val="75000"/>
                      <a:lumOff val="25000"/>
                    </a:schemeClr>
                  </a:solidFill>
                </a:rPr>
                <a:t> </a:t>
              </a:r>
              <a:endParaRPr lang="zh-CN" altLang="en-US" sz="1400" dirty="0"/>
            </a:p>
          </p:txBody>
        </p:sp>
      </p:grpSp>
      <p:sp>
        <p:nvSpPr>
          <p:cNvPr id="91" name="TextBox 90"/>
          <p:cNvSpPr txBox="1"/>
          <p:nvPr/>
        </p:nvSpPr>
        <p:spPr>
          <a:xfrm>
            <a:off x="298930" y="357666"/>
            <a:ext cx="1369606" cy="315471"/>
          </a:xfrm>
          <a:prstGeom prst="rect">
            <a:avLst/>
          </a:prstGeom>
          <a:noFill/>
        </p:spPr>
        <p:txBody>
          <a:bodyPr wrap="none" lIns="68580" tIns="34290" rIns="68580" bIns="34290" rtlCol="0">
            <a:spAutoFit/>
          </a:bodyPr>
          <a:lstStyle/>
          <a:p>
            <a:r>
              <a:rPr lang="zh-CN" altLang="en-US" sz="1600" dirty="0">
                <a:solidFill>
                  <a:schemeClr val="tx1">
                    <a:lumMod val="65000"/>
                    <a:lumOff val="35000"/>
                  </a:schemeClr>
                </a:solidFill>
                <a:latin typeface="方正兰亭粗黑_GBK" pitchFamily="2" charset="-122"/>
                <a:ea typeface="方正兰亭粗黑_GBK" pitchFamily="2" charset="-122"/>
              </a:rPr>
              <a:t>项目成果展示</a:t>
            </a:r>
          </a:p>
        </p:txBody>
      </p:sp>
    </p:spTree>
    <p:extLst>
      <p:ext uri="{BB962C8B-B14F-4D97-AF65-F5344CB8AC3E}">
        <p14:creationId xmlns:p14="http://schemas.microsoft.com/office/powerpoint/2010/main" xmlns="" val="609459831"/>
      </p:ext>
    </p:extLst>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第四节">
    <p:spTree>
      <p:nvGrpSpPr>
        <p:cNvPr id="1" name=""/>
        <p:cNvGrpSpPr/>
        <p:nvPr/>
      </p:nvGrpSpPr>
      <p:grpSpPr>
        <a:xfrm>
          <a:off x="0" y="0"/>
          <a:ext cx="0" cy="0"/>
          <a:chOff x="0" y="0"/>
          <a:chExt cx="0" cy="0"/>
        </a:xfrm>
      </p:grpSpPr>
      <p:sp>
        <p:nvSpPr>
          <p:cNvPr id="32" name="矩形 31"/>
          <p:cNvSpPr/>
          <p:nvPr/>
        </p:nvSpPr>
        <p:spPr>
          <a:xfrm>
            <a:off x="1" y="899217"/>
            <a:ext cx="9143390" cy="116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3" rIns="68588" bIns="34293" anchor="ctr"/>
          <a:lstStyle/>
          <a:p>
            <a:pPr algn="ctr" fontAlgn="auto">
              <a:spcBef>
                <a:spcPts val="0"/>
              </a:spcBef>
              <a:spcAft>
                <a:spcPts val="0"/>
              </a:spcAft>
              <a:defRPr/>
            </a:pPr>
            <a:endParaRPr lang="zh-CN" altLang="en-US" sz="1400" dirty="0">
              <a:ea typeface="微软雅黑" pitchFamily="34" charset="-122"/>
            </a:endParaRPr>
          </a:p>
        </p:txBody>
      </p:sp>
      <p:grpSp>
        <p:nvGrpSpPr>
          <p:cNvPr id="34" name="组合 33"/>
          <p:cNvGrpSpPr/>
          <p:nvPr/>
        </p:nvGrpSpPr>
        <p:grpSpPr>
          <a:xfrm>
            <a:off x="5217942" y="214298"/>
            <a:ext cx="747283" cy="996320"/>
            <a:chOff x="6170529" y="285728"/>
            <a:chExt cx="996247" cy="1328427"/>
          </a:xfrm>
        </p:grpSpPr>
        <p:grpSp>
          <p:nvGrpSpPr>
            <p:cNvPr id="35" name="组合 31"/>
            <p:cNvGrpSpPr/>
            <p:nvPr/>
          </p:nvGrpSpPr>
          <p:grpSpPr>
            <a:xfrm>
              <a:off x="6369792" y="285728"/>
              <a:ext cx="597720" cy="597720"/>
              <a:chOff x="6501056" y="1873013"/>
              <a:chExt cx="696763" cy="696763"/>
            </a:xfrm>
          </p:grpSpPr>
          <p:sp>
            <p:nvSpPr>
              <p:cNvPr id="37" name="椭圆 36"/>
              <p:cNvSpPr/>
              <p:nvPr/>
            </p:nvSpPr>
            <p:spPr>
              <a:xfrm>
                <a:off x="6501056" y="1873013"/>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38" name="组合 113"/>
              <p:cNvGrpSpPr>
                <a:grpSpLocks noChangeAspect="1"/>
              </p:cNvGrpSpPr>
              <p:nvPr/>
            </p:nvGrpSpPr>
            <p:grpSpPr>
              <a:xfrm>
                <a:off x="6616022" y="1996255"/>
                <a:ext cx="466830" cy="450242"/>
                <a:chOff x="7019925" y="5499100"/>
                <a:chExt cx="312738" cy="301626"/>
              </a:xfrm>
              <a:solidFill>
                <a:srgbClr val="BBBE2C"/>
              </a:solidFill>
            </p:grpSpPr>
            <p:sp>
              <p:nvSpPr>
                <p:cNvPr id="39"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40"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grpSp>
        <p:sp>
          <p:nvSpPr>
            <p:cNvPr id="36" name="矩形 35"/>
            <p:cNvSpPr/>
            <p:nvPr/>
          </p:nvSpPr>
          <p:spPr>
            <a:xfrm>
              <a:off x="6170529"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01</a:t>
              </a:r>
              <a:r>
                <a:rPr lang="zh-CN" altLang="en-US" sz="1400" dirty="0">
                  <a:solidFill>
                    <a:schemeClr val="tx1">
                      <a:lumMod val="75000"/>
                      <a:lumOff val="25000"/>
                    </a:schemeClr>
                  </a:solidFill>
                </a:rPr>
                <a:t> </a:t>
              </a:r>
              <a:endParaRPr lang="zh-CN" altLang="en-US" sz="1400" dirty="0"/>
            </a:p>
          </p:txBody>
        </p:sp>
      </p:grpSp>
      <p:grpSp>
        <p:nvGrpSpPr>
          <p:cNvPr id="41" name="组合 40"/>
          <p:cNvGrpSpPr/>
          <p:nvPr/>
        </p:nvGrpSpPr>
        <p:grpSpPr>
          <a:xfrm>
            <a:off x="5968138" y="214298"/>
            <a:ext cx="747283" cy="996320"/>
            <a:chOff x="7367116" y="285728"/>
            <a:chExt cx="996247" cy="1328427"/>
          </a:xfrm>
        </p:grpSpPr>
        <p:grpSp>
          <p:nvGrpSpPr>
            <p:cNvPr id="42" name="组合 36"/>
            <p:cNvGrpSpPr/>
            <p:nvPr/>
          </p:nvGrpSpPr>
          <p:grpSpPr>
            <a:xfrm>
              <a:off x="7566379" y="285728"/>
              <a:ext cx="597720" cy="597720"/>
              <a:chOff x="6501056" y="2921024"/>
              <a:chExt cx="696763" cy="696763"/>
            </a:xfrm>
          </p:grpSpPr>
          <p:sp>
            <p:nvSpPr>
              <p:cNvPr id="44" name="椭圆 43"/>
              <p:cNvSpPr/>
              <p:nvPr/>
            </p:nvSpPr>
            <p:spPr>
              <a:xfrm>
                <a:off x="6501056" y="292102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45" name="组合 118"/>
              <p:cNvGrpSpPr>
                <a:grpSpLocks noChangeAspect="1"/>
              </p:cNvGrpSpPr>
              <p:nvPr/>
            </p:nvGrpSpPr>
            <p:grpSpPr>
              <a:xfrm>
                <a:off x="6636672" y="3066937"/>
                <a:ext cx="455384" cy="390650"/>
                <a:chOff x="5084763" y="971550"/>
                <a:chExt cx="323850" cy="277813"/>
              </a:xfrm>
              <a:solidFill>
                <a:srgbClr val="4ABAB5"/>
              </a:solidFill>
            </p:grpSpPr>
            <p:sp>
              <p:nvSpPr>
                <p:cNvPr id="46"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sp>
              <p:nvSpPr>
                <p:cNvPr id="47"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sp>
              <p:nvSpPr>
                <p:cNvPr id="48"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grpSp>
        </p:grpSp>
        <p:sp>
          <p:nvSpPr>
            <p:cNvPr id="43" name="矩形 42"/>
            <p:cNvSpPr/>
            <p:nvPr/>
          </p:nvSpPr>
          <p:spPr>
            <a:xfrm>
              <a:off x="7367116"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02</a:t>
              </a:r>
              <a:r>
                <a:rPr lang="zh-CN" altLang="en-US" sz="1400" dirty="0">
                  <a:solidFill>
                    <a:schemeClr val="tx1">
                      <a:lumMod val="75000"/>
                      <a:lumOff val="25000"/>
                    </a:schemeClr>
                  </a:solidFill>
                </a:rPr>
                <a:t> </a:t>
              </a:r>
              <a:endParaRPr lang="zh-CN" altLang="en-US" sz="1400" dirty="0"/>
            </a:p>
          </p:txBody>
        </p:sp>
      </p:grpSp>
      <p:grpSp>
        <p:nvGrpSpPr>
          <p:cNvPr id="49" name="组合 48"/>
          <p:cNvGrpSpPr/>
          <p:nvPr/>
        </p:nvGrpSpPr>
        <p:grpSpPr>
          <a:xfrm>
            <a:off x="6718335" y="214298"/>
            <a:ext cx="747283" cy="996320"/>
            <a:chOff x="8563703" y="285728"/>
            <a:chExt cx="996247" cy="1328427"/>
          </a:xfrm>
        </p:grpSpPr>
        <p:grpSp>
          <p:nvGrpSpPr>
            <p:cNvPr id="50" name="组合 55"/>
            <p:cNvGrpSpPr/>
            <p:nvPr/>
          </p:nvGrpSpPr>
          <p:grpSpPr>
            <a:xfrm>
              <a:off x="8762966" y="285728"/>
              <a:ext cx="597720" cy="597720"/>
              <a:chOff x="6494501" y="4230044"/>
              <a:chExt cx="696763" cy="696763"/>
            </a:xfrm>
          </p:grpSpPr>
          <p:sp>
            <p:nvSpPr>
              <p:cNvPr id="52" name="椭圆 51"/>
              <p:cNvSpPr/>
              <p:nvPr/>
            </p:nvSpPr>
            <p:spPr>
              <a:xfrm>
                <a:off x="6494501" y="423004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53" name="任意多边形 52"/>
              <p:cNvSpPr>
                <a:spLocks/>
              </p:cNvSpPr>
              <p:nvPr/>
            </p:nvSpPr>
            <p:spPr bwMode="auto">
              <a:xfrm>
                <a:off x="6609467" y="4389660"/>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prstTxWarp prst="textNoShape">
                  <a:avLst/>
                </a:prstTxWarp>
                <a:noAutofit/>
              </a:bodyPr>
              <a:lstStyle/>
              <a:p>
                <a:endParaRPr lang="zh-CN" altLang="en-US" sz="1400" dirty="0"/>
              </a:p>
            </p:txBody>
          </p:sp>
        </p:grpSp>
        <p:sp>
          <p:nvSpPr>
            <p:cNvPr id="51" name="矩形 50"/>
            <p:cNvSpPr/>
            <p:nvPr/>
          </p:nvSpPr>
          <p:spPr>
            <a:xfrm>
              <a:off x="8563703"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03</a:t>
              </a:r>
              <a:r>
                <a:rPr lang="zh-CN" altLang="en-US" sz="1400" dirty="0">
                  <a:solidFill>
                    <a:schemeClr val="tx1">
                      <a:lumMod val="75000"/>
                      <a:lumOff val="25000"/>
                    </a:schemeClr>
                  </a:solidFill>
                </a:rPr>
                <a:t> </a:t>
              </a:r>
              <a:endParaRPr lang="zh-CN" altLang="en-US" sz="1400" dirty="0"/>
            </a:p>
          </p:txBody>
        </p:sp>
      </p:grpSp>
      <p:grpSp>
        <p:nvGrpSpPr>
          <p:cNvPr id="54" name="组合 53"/>
          <p:cNvGrpSpPr/>
          <p:nvPr/>
        </p:nvGrpSpPr>
        <p:grpSpPr>
          <a:xfrm>
            <a:off x="7468532" y="214298"/>
            <a:ext cx="747283" cy="996320"/>
            <a:chOff x="9760290" y="285728"/>
            <a:chExt cx="996247" cy="1328427"/>
          </a:xfrm>
        </p:grpSpPr>
        <p:grpSp>
          <p:nvGrpSpPr>
            <p:cNvPr id="55" name="组合 43"/>
            <p:cNvGrpSpPr/>
            <p:nvPr/>
          </p:nvGrpSpPr>
          <p:grpSpPr>
            <a:xfrm>
              <a:off x="9959552" y="285728"/>
              <a:ext cx="597720" cy="597720"/>
              <a:chOff x="4840168" y="3971584"/>
              <a:chExt cx="522572" cy="522572"/>
            </a:xfrm>
          </p:grpSpPr>
          <p:sp>
            <p:nvSpPr>
              <p:cNvPr id="57" name="椭圆 56"/>
              <p:cNvSpPr/>
              <p:nvPr/>
            </p:nvSpPr>
            <p:spPr>
              <a:xfrm>
                <a:off x="4840168" y="3971584"/>
                <a:ext cx="522572" cy="522572"/>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58" name="组合 137"/>
              <p:cNvGrpSpPr/>
              <p:nvPr/>
            </p:nvGrpSpPr>
            <p:grpSpPr>
              <a:xfrm>
                <a:off x="4981491" y="4078658"/>
                <a:ext cx="239931" cy="308418"/>
                <a:chOff x="731016" y="1671338"/>
                <a:chExt cx="366231" cy="470769"/>
              </a:xfrm>
              <a:solidFill>
                <a:srgbClr val="B91F38"/>
              </a:solidFill>
            </p:grpSpPr>
            <p:sp>
              <p:nvSpPr>
                <p:cNvPr id="59" name="Freeform 108"/>
                <p:cNvSpPr>
                  <a:spLocks/>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83"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84"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85"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grpSp>
        </p:grpSp>
        <p:sp>
          <p:nvSpPr>
            <p:cNvPr id="56" name="矩形 55"/>
            <p:cNvSpPr/>
            <p:nvPr/>
          </p:nvSpPr>
          <p:spPr>
            <a:xfrm>
              <a:off x="9760290"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04</a:t>
              </a:r>
              <a:r>
                <a:rPr lang="zh-CN" altLang="en-US" sz="1400" dirty="0">
                  <a:solidFill>
                    <a:schemeClr val="tx1">
                      <a:lumMod val="75000"/>
                      <a:lumOff val="25000"/>
                    </a:schemeClr>
                  </a:solidFill>
                </a:rPr>
                <a:t> </a:t>
              </a:r>
              <a:endParaRPr lang="zh-CN" altLang="en-US" sz="1400" dirty="0"/>
            </a:p>
          </p:txBody>
        </p:sp>
      </p:grpSp>
      <p:grpSp>
        <p:nvGrpSpPr>
          <p:cNvPr id="86" name="组合 85"/>
          <p:cNvGrpSpPr/>
          <p:nvPr/>
        </p:nvGrpSpPr>
        <p:grpSpPr>
          <a:xfrm>
            <a:off x="8218728" y="214298"/>
            <a:ext cx="747283" cy="996320"/>
            <a:chOff x="10956875" y="285728"/>
            <a:chExt cx="996247" cy="1328427"/>
          </a:xfrm>
        </p:grpSpPr>
        <p:grpSp>
          <p:nvGrpSpPr>
            <p:cNvPr id="87" name="组合 66"/>
            <p:cNvGrpSpPr/>
            <p:nvPr/>
          </p:nvGrpSpPr>
          <p:grpSpPr>
            <a:xfrm>
              <a:off x="11156138" y="285728"/>
              <a:ext cx="597720" cy="597720"/>
              <a:chOff x="9881420" y="2714620"/>
              <a:chExt cx="784512" cy="784512"/>
            </a:xfrm>
          </p:grpSpPr>
          <p:sp>
            <p:nvSpPr>
              <p:cNvPr id="89" name="椭圆 88"/>
              <p:cNvSpPr/>
              <p:nvPr/>
            </p:nvSpPr>
            <p:spPr>
              <a:xfrm>
                <a:off x="9881420" y="2714620"/>
                <a:ext cx="784512" cy="78451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90" name="Freeform 9"/>
              <p:cNvSpPr>
                <a:spLocks noEditPoints="1"/>
              </p:cNvSpPr>
              <p:nvPr/>
            </p:nvSpPr>
            <p:spPr bwMode="auto">
              <a:xfrm>
                <a:off x="10009309" y="2843474"/>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sz="1400" dirty="0"/>
              </a:p>
            </p:txBody>
          </p:sp>
        </p:grpSp>
        <p:sp>
          <p:nvSpPr>
            <p:cNvPr id="88" name="矩形 87"/>
            <p:cNvSpPr/>
            <p:nvPr/>
          </p:nvSpPr>
          <p:spPr>
            <a:xfrm>
              <a:off x="10956875"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05</a:t>
              </a:r>
              <a:r>
                <a:rPr lang="zh-CN" altLang="en-US" sz="1400" dirty="0">
                  <a:solidFill>
                    <a:schemeClr val="tx1">
                      <a:lumMod val="75000"/>
                      <a:lumOff val="25000"/>
                    </a:schemeClr>
                  </a:solidFill>
                </a:rPr>
                <a:t> </a:t>
              </a:r>
              <a:endParaRPr lang="zh-CN" altLang="en-US" sz="1400" dirty="0"/>
            </a:p>
          </p:txBody>
        </p:sp>
      </p:grpSp>
      <p:sp>
        <p:nvSpPr>
          <p:cNvPr id="91" name="TextBox 90"/>
          <p:cNvSpPr txBox="1"/>
          <p:nvPr/>
        </p:nvSpPr>
        <p:spPr>
          <a:xfrm>
            <a:off x="298930" y="357666"/>
            <a:ext cx="1369606" cy="315471"/>
          </a:xfrm>
          <a:prstGeom prst="rect">
            <a:avLst/>
          </a:prstGeom>
          <a:noFill/>
        </p:spPr>
        <p:txBody>
          <a:bodyPr wrap="none" lIns="68580" tIns="34290" rIns="68580" bIns="34290" rtlCol="0">
            <a:spAutoFit/>
          </a:bodyPr>
          <a:lstStyle/>
          <a:p>
            <a:r>
              <a:rPr lang="zh-CN" altLang="en-US" sz="1600" dirty="0">
                <a:solidFill>
                  <a:schemeClr val="tx1">
                    <a:lumMod val="65000"/>
                    <a:lumOff val="35000"/>
                  </a:schemeClr>
                </a:solidFill>
                <a:latin typeface="方正兰亭粗黑_GBK" pitchFamily="2" charset="-122"/>
                <a:ea typeface="方正兰亭粗黑_GBK" pitchFamily="2" charset="-122"/>
              </a:rPr>
              <a:t>工作不足之处</a:t>
            </a:r>
          </a:p>
        </p:txBody>
      </p:sp>
    </p:spTree>
    <p:extLst>
      <p:ext uri="{BB962C8B-B14F-4D97-AF65-F5344CB8AC3E}">
        <p14:creationId xmlns:p14="http://schemas.microsoft.com/office/powerpoint/2010/main" xmlns="" val="3152204334"/>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第五节">
    <p:spTree>
      <p:nvGrpSpPr>
        <p:cNvPr id="1" name=""/>
        <p:cNvGrpSpPr/>
        <p:nvPr/>
      </p:nvGrpSpPr>
      <p:grpSpPr>
        <a:xfrm>
          <a:off x="0" y="0"/>
          <a:ext cx="0" cy="0"/>
          <a:chOff x="0" y="0"/>
          <a:chExt cx="0" cy="0"/>
        </a:xfrm>
      </p:grpSpPr>
      <p:sp>
        <p:nvSpPr>
          <p:cNvPr id="31" name="矩形 30"/>
          <p:cNvSpPr/>
          <p:nvPr/>
        </p:nvSpPr>
        <p:spPr>
          <a:xfrm>
            <a:off x="1" y="899217"/>
            <a:ext cx="9143390" cy="116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3" rIns="68588" bIns="34293" anchor="ctr"/>
          <a:lstStyle/>
          <a:p>
            <a:pPr algn="ctr" fontAlgn="auto">
              <a:spcBef>
                <a:spcPts val="0"/>
              </a:spcBef>
              <a:spcAft>
                <a:spcPts val="0"/>
              </a:spcAft>
              <a:defRPr/>
            </a:pPr>
            <a:endParaRPr lang="zh-CN" altLang="en-US" sz="1400" dirty="0">
              <a:ea typeface="微软雅黑" pitchFamily="34" charset="-122"/>
            </a:endParaRPr>
          </a:p>
        </p:txBody>
      </p:sp>
      <p:grpSp>
        <p:nvGrpSpPr>
          <p:cNvPr id="34" name="组合 33"/>
          <p:cNvGrpSpPr/>
          <p:nvPr/>
        </p:nvGrpSpPr>
        <p:grpSpPr>
          <a:xfrm>
            <a:off x="5217942" y="214298"/>
            <a:ext cx="747283" cy="996320"/>
            <a:chOff x="6170529" y="285728"/>
            <a:chExt cx="996247" cy="1328427"/>
          </a:xfrm>
        </p:grpSpPr>
        <p:grpSp>
          <p:nvGrpSpPr>
            <p:cNvPr id="35" name="组合 31"/>
            <p:cNvGrpSpPr/>
            <p:nvPr/>
          </p:nvGrpSpPr>
          <p:grpSpPr>
            <a:xfrm>
              <a:off x="6369792" y="285728"/>
              <a:ext cx="597720" cy="597720"/>
              <a:chOff x="6501056" y="1873013"/>
              <a:chExt cx="696763" cy="696763"/>
            </a:xfrm>
          </p:grpSpPr>
          <p:sp>
            <p:nvSpPr>
              <p:cNvPr id="37" name="椭圆 36"/>
              <p:cNvSpPr/>
              <p:nvPr/>
            </p:nvSpPr>
            <p:spPr>
              <a:xfrm>
                <a:off x="6501056" y="1873013"/>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38" name="组合 113"/>
              <p:cNvGrpSpPr>
                <a:grpSpLocks noChangeAspect="1"/>
              </p:cNvGrpSpPr>
              <p:nvPr/>
            </p:nvGrpSpPr>
            <p:grpSpPr>
              <a:xfrm>
                <a:off x="6616022" y="1996255"/>
                <a:ext cx="466830" cy="450242"/>
                <a:chOff x="7019925" y="5499100"/>
                <a:chExt cx="312738" cy="301626"/>
              </a:xfrm>
              <a:solidFill>
                <a:srgbClr val="BBBE2C"/>
              </a:solidFill>
            </p:grpSpPr>
            <p:sp>
              <p:nvSpPr>
                <p:cNvPr id="39"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40"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8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grpSp>
        <p:sp>
          <p:nvSpPr>
            <p:cNvPr id="36" name="矩形 35"/>
            <p:cNvSpPr/>
            <p:nvPr/>
          </p:nvSpPr>
          <p:spPr>
            <a:xfrm>
              <a:off x="6170529"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01</a:t>
              </a:r>
              <a:r>
                <a:rPr lang="zh-CN" altLang="en-US" sz="1400" dirty="0">
                  <a:solidFill>
                    <a:schemeClr val="tx1">
                      <a:lumMod val="75000"/>
                      <a:lumOff val="25000"/>
                    </a:schemeClr>
                  </a:solidFill>
                </a:rPr>
                <a:t> </a:t>
              </a:r>
              <a:endParaRPr lang="zh-CN" altLang="en-US" sz="1400" dirty="0"/>
            </a:p>
          </p:txBody>
        </p:sp>
      </p:grpSp>
      <p:grpSp>
        <p:nvGrpSpPr>
          <p:cNvPr id="41" name="组合 40"/>
          <p:cNvGrpSpPr/>
          <p:nvPr/>
        </p:nvGrpSpPr>
        <p:grpSpPr>
          <a:xfrm>
            <a:off x="5968138" y="214298"/>
            <a:ext cx="747283" cy="996320"/>
            <a:chOff x="7367116" y="285728"/>
            <a:chExt cx="996247" cy="1328427"/>
          </a:xfrm>
        </p:grpSpPr>
        <p:grpSp>
          <p:nvGrpSpPr>
            <p:cNvPr id="42" name="组合 36"/>
            <p:cNvGrpSpPr/>
            <p:nvPr/>
          </p:nvGrpSpPr>
          <p:grpSpPr>
            <a:xfrm>
              <a:off x="7566379" y="285728"/>
              <a:ext cx="597720" cy="597720"/>
              <a:chOff x="6501056" y="2921024"/>
              <a:chExt cx="696763" cy="696763"/>
            </a:xfrm>
          </p:grpSpPr>
          <p:sp>
            <p:nvSpPr>
              <p:cNvPr id="44" name="椭圆 43"/>
              <p:cNvSpPr/>
              <p:nvPr/>
            </p:nvSpPr>
            <p:spPr>
              <a:xfrm>
                <a:off x="6501056" y="292102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45" name="组合 118"/>
              <p:cNvGrpSpPr>
                <a:grpSpLocks noChangeAspect="1"/>
              </p:cNvGrpSpPr>
              <p:nvPr/>
            </p:nvGrpSpPr>
            <p:grpSpPr>
              <a:xfrm>
                <a:off x="6636672" y="3066937"/>
                <a:ext cx="455384" cy="390650"/>
                <a:chOff x="5084763" y="971550"/>
                <a:chExt cx="323850" cy="277813"/>
              </a:xfrm>
              <a:solidFill>
                <a:srgbClr val="4ABAB5"/>
              </a:solidFill>
            </p:grpSpPr>
            <p:sp>
              <p:nvSpPr>
                <p:cNvPr id="46"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sp>
              <p:nvSpPr>
                <p:cNvPr id="47"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sp>
              <p:nvSpPr>
                <p:cNvPr id="48"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43C5A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800" dirty="0"/>
                </a:p>
              </p:txBody>
            </p:sp>
          </p:grpSp>
        </p:grpSp>
        <p:sp>
          <p:nvSpPr>
            <p:cNvPr id="43" name="矩形 42"/>
            <p:cNvSpPr/>
            <p:nvPr/>
          </p:nvSpPr>
          <p:spPr>
            <a:xfrm>
              <a:off x="7367116"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02</a:t>
              </a:r>
              <a:r>
                <a:rPr lang="zh-CN" altLang="en-US" sz="1400" dirty="0">
                  <a:solidFill>
                    <a:schemeClr val="tx1">
                      <a:lumMod val="75000"/>
                      <a:lumOff val="25000"/>
                    </a:schemeClr>
                  </a:solidFill>
                </a:rPr>
                <a:t> </a:t>
              </a:r>
              <a:endParaRPr lang="zh-CN" altLang="en-US" sz="1400" dirty="0"/>
            </a:p>
          </p:txBody>
        </p:sp>
      </p:grpSp>
      <p:grpSp>
        <p:nvGrpSpPr>
          <p:cNvPr id="49" name="组合 48"/>
          <p:cNvGrpSpPr/>
          <p:nvPr/>
        </p:nvGrpSpPr>
        <p:grpSpPr>
          <a:xfrm>
            <a:off x="6718335" y="214298"/>
            <a:ext cx="747283" cy="996320"/>
            <a:chOff x="8563703" y="285728"/>
            <a:chExt cx="996247" cy="1328427"/>
          </a:xfrm>
        </p:grpSpPr>
        <p:grpSp>
          <p:nvGrpSpPr>
            <p:cNvPr id="50" name="组合 55"/>
            <p:cNvGrpSpPr/>
            <p:nvPr/>
          </p:nvGrpSpPr>
          <p:grpSpPr>
            <a:xfrm>
              <a:off x="8762966" y="285728"/>
              <a:ext cx="597720" cy="597720"/>
              <a:chOff x="6494501" y="4230044"/>
              <a:chExt cx="696763" cy="696763"/>
            </a:xfrm>
          </p:grpSpPr>
          <p:sp>
            <p:nvSpPr>
              <p:cNvPr id="52" name="椭圆 51"/>
              <p:cNvSpPr/>
              <p:nvPr/>
            </p:nvSpPr>
            <p:spPr>
              <a:xfrm>
                <a:off x="6494501" y="4230044"/>
                <a:ext cx="696763" cy="696763"/>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53" name="任意多边形 52"/>
              <p:cNvSpPr>
                <a:spLocks/>
              </p:cNvSpPr>
              <p:nvPr/>
            </p:nvSpPr>
            <p:spPr bwMode="auto">
              <a:xfrm>
                <a:off x="6609467" y="4389660"/>
                <a:ext cx="488930" cy="374848"/>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C1D842"/>
              </a:solidFill>
              <a:ln>
                <a:noFill/>
              </a:ln>
            </p:spPr>
            <p:txBody>
              <a:bodyPr vert="horz" wrap="square" lIns="91440" tIns="45720" rIns="91440" bIns="45720" numCol="1" anchor="t" anchorCtr="0" compatLnSpc="1">
                <a:prstTxWarp prst="textNoShape">
                  <a:avLst/>
                </a:prstTxWarp>
                <a:noAutofit/>
              </a:bodyPr>
              <a:lstStyle/>
              <a:p>
                <a:endParaRPr lang="zh-CN" altLang="en-US" sz="1400" dirty="0"/>
              </a:p>
            </p:txBody>
          </p:sp>
        </p:grpSp>
        <p:sp>
          <p:nvSpPr>
            <p:cNvPr id="51" name="矩形 50"/>
            <p:cNvSpPr/>
            <p:nvPr/>
          </p:nvSpPr>
          <p:spPr>
            <a:xfrm>
              <a:off x="8563703"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03</a:t>
              </a:r>
              <a:r>
                <a:rPr lang="zh-CN" altLang="en-US" sz="1400" dirty="0">
                  <a:solidFill>
                    <a:schemeClr val="tx1">
                      <a:lumMod val="75000"/>
                      <a:lumOff val="25000"/>
                    </a:schemeClr>
                  </a:solidFill>
                </a:rPr>
                <a:t> </a:t>
              </a:r>
              <a:endParaRPr lang="zh-CN" altLang="en-US" sz="1400" dirty="0"/>
            </a:p>
          </p:txBody>
        </p:sp>
      </p:grpSp>
      <p:grpSp>
        <p:nvGrpSpPr>
          <p:cNvPr id="54" name="组合 53"/>
          <p:cNvGrpSpPr/>
          <p:nvPr/>
        </p:nvGrpSpPr>
        <p:grpSpPr>
          <a:xfrm>
            <a:off x="7468532" y="214298"/>
            <a:ext cx="747283" cy="996320"/>
            <a:chOff x="9760290" y="285728"/>
            <a:chExt cx="996247" cy="1328427"/>
          </a:xfrm>
        </p:grpSpPr>
        <p:grpSp>
          <p:nvGrpSpPr>
            <p:cNvPr id="55" name="组合 43"/>
            <p:cNvGrpSpPr/>
            <p:nvPr/>
          </p:nvGrpSpPr>
          <p:grpSpPr>
            <a:xfrm>
              <a:off x="9959553" y="285728"/>
              <a:ext cx="597720" cy="597720"/>
              <a:chOff x="4840168" y="3971584"/>
              <a:chExt cx="522572" cy="522572"/>
            </a:xfrm>
          </p:grpSpPr>
          <p:sp>
            <p:nvSpPr>
              <p:cNvPr id="57" name="椭圆 56"/>
              <p:cNvSpPr/>
              <p:nvPr/>
            </p:nvSpPr>
            <p:spPr>
              <a:xfrm>
                <a:off x="4840168" y="3971584"/>
                <a:ext cx="522572" cy="522572"/>
              </a:xfrm>
              <a:prstGeom prst="ellipse">
                <a:avLst/>
              </a:prstGeom>
              <a:solidFill>
                <a:srgbClr val="EEEEEE"/>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grpSp>
            <p:nvGrpSpPr>
              <p:cNvPr id="58" name="组合 137"/>
              <p:cNvGrpSpPr/>
              <p:nvPr/>
            </p:nvGrpSpPr>
            <p:grpSpPr>
              <a:xfrm>
                <a:off x="4981489" y="4078661"/>
                <a:ext cx="239931" cy="308418"/>
                <a:chOff x="731016" y="1671338"/>
                <a:chExt cx="366231" cy="470769"/>
              </a:xfrm>
              <a:solidFill>
                <a:srgbClr val="B91F38"/>
              </a:solidFill>
            </p:grpSpPr>
            <p:sp>
              <p:nvSpPr>
                <p:cNvPr id="59" name="Freeform 108"/>
                <p:cNvSpPr>
                  <a:spLocks/>
                </p:cNvSpPr>
                <p:nvPr/>
              </p:nvSpPr>
              <p:spPr bwMode="auto">
                <a:xfrm flipH="1">
                  <a:off x="731016" y="2089492"/>
                  <a:ext cx="51922"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A817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83"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A817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84" name="Rectangle 110"/>
                <p:cNvSpPr>
                  <a:spLocks noChangeArrowheads="1"/>
                </p:cNvSpPr>
                <p:nvPr/>
              </p:nvSpPr>
              <p:spPr bwMode="auto">
                <a:xfrm flipH="1">
                  <a:off x="731016" y="1937200"/>
                  <a:ext cx="51922" cy="51924"/>
                </a:xfrm>
                <a:prstGeom prst="rect">
                  <a:avLst/>
                </a:prstGeom>
                <a:solidFill>
                  <a:srgbClr val="FA817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sp>
              <p:nvSpPr>
                <p:cNvPr id="85" name="Rectangle 111"/>
                <p:cNvSpPr>
                  <a:spLocks noChangeArrowheads="1"/>
                </p:cNvSpPr>
                <p:nvPr/>
              </p:nvSpPr>
              <p:spPr bwMode="auto">
                <a:xfrm flipH="1">
                  <a:off x="731016" y="2013001"/>
                  <a:ext cx="51922" cy="52615"/>
                </a:xfrm>
                <a:prstGeom prst="rect">
                  <a:avLst/>
                </a:prstGeom>
                <a:solidFill>
                  <a:srgbClr val="FA817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74">
                    <a:defRPr/>
                  </a:pPr>
                  <a:endParaRPr lang="zh-CN" altLang="en-US" sz="1400" dirty="0">
                    <a:solidFill>
                      <a:sysClr val="windowText" lastClr="000000"/>
                    </a:solidFill>
                    <a:latin typeface="Calibri"/>
                    <a:ea typeface="宋体"/>
                  </a:endParaRPr>
                </a:p>
              </p:txBody>
            </p:sp>
          </p:grpSp>
        </p:grpSp>
        <p:sp>
          <p:nvSpPr>
            <p:cNvPr id="56" name="矩形 55"/>
            <p:cNvSpPr/>
            <p:nvPr/>
          </p:nvSpPr>
          <p:spPr>
            <a:xfrm>
              <a:off x="9760290"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04</a:t>
              </a:r>
              <a:r>
                <a:rPr lang="zh-CN" altLang="en-US" sz="1400" dirty="0">
                  <a:solidFill>
                    <a:schemeClr val="tx1">
                      <a:lumMod val="75000"/>
                      <a:lumOff val="25000"/>
                    </a:schemeClr>
                  </a:solidFill>
                </a:rPr>
                <a:t> </a:t>
              </a:r>
              <a:endParaRPr lang="zh-CN" altLang="en-US" sz="1400" dirty="0"/>
            </a:p>
          </p:txBody>
        </p:sp>
      </p:grpSp>
      <p:grpSp>
        <p:nvGrpSpPr>
          <p:cNvPr id="86" name="组合 85"/>
          <p:cNvGrpSpPr/>
          <p:nvPr/>
        </p:nvGrpSpPr>
        <p:grpSpPr>
          <a:xfrm>
            <a:off x="8218728" y="214298"/>
            <a:ext cx="747283" cy="996320"/>
            <a:chOff x="10956875" y="285728"/>
            <a:chExt cx="996247" cy="1328427"/>
          </a:xfrm>
        </p:grpSpPr>
        <p:grpSp>
          <p:nvGrpSpPr>
            <p:cNvPr id="87" name="组合 66"/>
            <p:cNvGrpSpPr/>
            <p:nvPr/>
          </p:nvGrpSpPr>
          <p:grpSpPr>
            <a:xfrm>
              <a:off x="11156125" y="285728"/>
              <a:ext cx="597719" cy="597720"/>
              <a:chOff x="9881420" y="2714620"/>
              <a:chExt cx="784512" cy="784512"/>
            </a:xfrm>
          </p:grpSpPr>
          <p:sp>
            <p:nvSpPr>
              <p:cNvPr id="89" name="椭圆 88"/>
              <p:cNvSpPr/>
              <p:nvPr/>
            </p:nvSpPr>
            <p:spPr>
              <a:xfrm>
                <a:off x="9881420" y="2714620"/>
                <a:ext cx="784512" cy="784512"/>
              </a:xfrm>
              <a:prstGeom prst="ellipse">
                <a:avLst/>
              </a:prstGeom>
              <a:solidFill>
                <a:schemeClr val="tx1">
                  <a:lumMod val="65000"/>
                  <a:lumOff val="35000"/>
                </a:schemeClr>
              </a:solidFill>
              <a:ln>
                <a:solidFill>
                  <a:schemeClr val="bg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sp>
            <p:nvSpPr>
              <p:cNvPr id="90" name="Freeform 9"/>
              <p:cNvSpPr>
                <a:spLocks noEditPoints="1"/>
              </p:cNvSpPr>
              <p:nvPr/>
            </p:nvSpPr>
            <p:spPr bwMode="auto">
              <a:xfrm>
                <a:off x="10009320" y="2843475"/>
                <a:ext cx="528735" cy="52680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sz="1400" dirty="0"/>
              </a:p>
            </p:txBody>
          </p:sp>
        </p:grpSp>
        <p:sp>
          <p:nvSpPr>
            <p:cNvPr id="88" name="矩形 87"/>
            <p:cNvSpPr/>
            <p:nvPr/>
          </p:nvSpPr>
          <p:spPr>
            <a:xfrm>
              <a:off x="10956875" y="916528"/>
              <a:ext cx="996247" cy="697627"/>
            </a:xfrm>
            <a:prstGeom prst="rect">
              <a:avLst/>
            </a:prstGeom>
          </p:spPr>
          <p:txBody>
            <a:bodyPr wrap="square">
              <a:spAutoFit/>
            </a:bodyPr>
            <a:lstStyle/>
            <a:p>
              <a:pPr algn="ctr"/>
              <a:r>
                <a:rPr lang="en-US" altLang="zh-CN" sz="1400" dirty="0">
                  <a:solidFill>
                    <a:schemeClr val="tx1">
                      <a:lumMod val="75000"/>
                      <a:lumOff val="25000"/>
                    </a:schemeClr>
                  </a:solidFill>
                </a:rPr>
                <a:t>PART 05</a:t>
              </a:r>
              <a:r>
                <a:rPr lang="zh-CN" altLang="en-US" sz="1400" dirty="0">
                  <a:solidFill>
                    <a:schemeClr val="tx1">
                      <a:lumMod val="75000"/>
                      <a:lumOff val="25000"/>
                    </a:schemeClr>
                  </a:solidFill>
                </a:rPr>
                <a:t> </a:t>
              </a:r>
              <a:endParaRPr lang="zh-CN" altLang="en-US" sz="1400" dirty="0"/>
            </a:p>
          </p:txBody>
        </p:sp>
      </p:grpSp>
      <p:sp>
        <p:nvSpPr>
          <p:cNvPr id="91" name="TextBox 90"/>
          <p:cNvSpPr txBox="1"/>
          <p:nvPr/>
        </p:nvSpPr>
        <p:spPr>
          <a:xfrm>
            <a:off x="298930" y="357666"/>
            <a:ext cx="1369606" cy="315471"/>
          </a:xfrm>
          <a:prstGeom prst="rect">
            <a:avLst/>
          </a:prstGeom>
          <a:noFill/>
        </p:spPr>
        <p:txBody>
          <a:bodyPr wrap="none" lIns="68580" tIns="34290" rIns="68580" bIns="34290" rtlCol="0">
            <a:spAutoFit/>
          </a:bodyPr>
          <a:lstStyle/>
          <a:p>
            <a:r>
              <a:rPr lang="zh-CN" altLang="en-US" sz="1600" dirty="0">
                <a:solidFill>
                  <a:schemeClr val="tx1">
                    <a:lumMod val="65000"/>
                    <a:lumOff val="35000"/>
                  </a:schemeClr>
                </a:solidFill>
                <a:latin typeface="方正兰亭粗黑_GBK" pitchFamily="2" charset="-122"/>
                <a:ea typeface="方正兰亭粗黑_GBK" pitchFamily="2" charset="-122"/>
              </a:rPr>
              <a:t>明年工作计划</a:t>
            </a:r>
          </a:p>
        </p:txBody>
      </p:sp>
    </p:spTree>
    <p:extLst>
      <p:ext uri="{BB962C8B-B14F-4D97-AF65-F5344CB8AC3E}">
        <p14:creationId xmlns:p14="http://schemas.microsoft.com/office/powerpoint/2010/main" xmlns="" val="960211719"/>
      </p:ext>
    </p:extLst>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1" y="1200154"/>
            <a:ext cx="4038600" cy="3394472"/>
          </a:xfrm>
        </p:spPr>
        <p:txBody>
          <a:bodyPr/>
          <a:lstStyle>
            <a:lvl1pPr>
              <a:defRPr sz="1600"/>
            </a:lvl1pPr>
            <a:lvl2pPr>
              <a:defRPr sz="1400"/>
            </a:lvl2pPr>
            <a:lvl3pPr>
              <a:defRPr sz="1100"/>
            </a:lvl3pPr>
            <a:lvl4pPr>
              <a:defRPr sz="1000"/>
            </a:lvl4pPr>
            <a:lvl5pPr>
              <a:defRPr sz="1000"/>
            </a:lvl5pPr>
            <a:lvl6pPr>
              <a:defRPr sz="1000"/>
            </a:lvl6pPr>
            <a:lvl7pPr>
              <a:defRPr sz="1000"/>
            </a:lvl7pPr>
            <a:lvl8pPr>
              <a:defRPr sz="1000"/>
            </a:lvl8pPr>
            <a:lvl9pPr>
              <a:defRPr sz="1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4"/>
            <a:ext cx="4038600" cy="3394472"/>
          </a:xfrm>
        </p:spPr>
        <p:txBody>
          <a:bodyPr/>
          <a:lstStyle>
            <a:lvl1pPr>
              <a:defRPr sz="1600"/>
            </a:lvl1pPr>
            <a:lvl2pPr>
              <a:defRPr sz="1400"/>
            </a:lvl2pPr>
            <a:lvl3pPr>
              <a:defRPr sz="1100"/>
            </a:lvl3pPr>
            <a:lvl4pPr>
              <a:defRPr sz="1000"/>
            </a:lvl4pPr>
            <a:lvl5pPr>
              <a:defRPr sz="1000"/>
            </a:lvl5pPr>
            <a:lvl6pPr>
              <a:defRPr sz="1000"/>
            </a:lvl6pPr>
            <a:lvl7pPr>
              <a:defRPr sz="1000"/>
            </a:lvl7pPr>
            <a:lvl8pPr>
              <a:defRPr sz="1000"/>
            </a:lvl8pPr>
            <a:lvl9pPr>
              <a:defRPr sz="1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7"/>
            <a:ext cx="2133600" cy="273844"/>
          </a:xfrm>
          <a:prstGeom prst="rect">
            <a:avLst/>
          </a:prstGeom>
        </p:spPr>
        <p:txBody>
          <a:bodyPr lIns="68580" tIns="34290" rIns="68580" bIns="34290"/>
          <a:lstStyle/>
          <a:p>
            <a:pPr>
              <a:defRPr/>
            </a:pPr>
            <a:fld id="{2FD00ACE-2AE4-42BA-AEF3-D8596D1206E3}" type="datetime1">
              <a:rPr lang="zh-CN" altLang="en-US" smtClean="0"/>
              <a:pPr>
                <a:defRPr/>
              </a:pPr>
              <a:t>2021/5/25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xmlns="" val="2585946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1400" b="1"/>
            </a:lvl1pPr>
            <a:lvl2pPr marL="257210" indent="0">
              <a:buNone/>
              <a:defRPr sz="1100" b="1"/>
            </a:lvl2pPr>
            <a:lvl3pPr marL="514418" indent="0">
              <a:buNone/>
              <a:defRPr sz="1000" b="1"/>
            </a:lvl3pPr>
            <a:lvl4pPr marL="771628" indent="0">
              <a:buNone/>
              <a:defRPr sz="900" b="1"/>
            </a:lvl4pPr>
            <a:lvl5pPr marL="1028837" indent="0">
              <a:buNone/>
              <a:defRPr sz="900" b="1"/>
            </a:lvl5pPr>
            <a:lvl6pPr marL="1286047" indent="0">
              <a:buNone/>
              <a:defRPr sz="900" b="1"/>
            </a:lvl6pPr>
            <a:lvl7pPr marL="1543256" indent="0">
              <a:buNone/>
              <a:defRPr sz="900" b="1"/>
            </a:lvl7pPr>
            <a:lvl8pPr marL="1800465" indent="0">
              <a:buNone/>
              <a:defRPr sz="900" b="1"/>
            </a:lvl8pPr>
            <a:lvl9pPr marL="2057675" indent="0">
              <a:buNone/>
              <a:defRPr sz="900" b="1"/>
            </a:lvl9pPr>
          </a:lstStyle>
          <a:p>
            <a:pPr lvl="0"/>
            <a:r>
              <a:rPr lang="zh-CN" altLang="en-US" smtClean="0"/>
              <a:t>编辑母版文本样式</a:t>
            </a:r>
          </a:p>
        </p:txBody>
      </p:sp>
      <p:sp>
        <p:nvSpPr>
          <p:cNvPr id="4" name="内容占位符 3"/>
          <p:cNvSpPr>
            <a:spLocks noGrp="1"/>
          </p:cNvSpPr>
          <p:nvPr>
            <p:ph sz="half" idx="2"/>
          </p:nvPr>
        </p:nvSpPr>
        <p:spPr>
          <a:xfrm>
            <a:off x="457200" y="1631156"/>
            <a:ext cx="4040188" cy="2963466"/>
          </a:xfrm>
        </p:spPr>
        <p:txBody>
          <a:bodyPr/>
          <a:lstStyle>
            <a:lvl1pPr>
              <a:defRPr sz="1400"/>
            </a:lvl1pPr>
            <a:lvl2pPr>
              <a:defRPr sz="1100"/>
            </a:lvl2pPr>
            <a:lvl3pPr>
              <a:defRPr sz="1000"/>
            </a:lvl3pPr>
            <a:lvl4pPr>
              <a:defRPr sz="900"/>
            </a:lvl4pPr>
            <a:lvl5pPr>
              <a:defRPr sz="900"/>
            </a:lvl5pPr>
            <a:lvl6pPr>
              <a:defRPr sz="900"/>
            </a:lvl6pPr>
            <a:lvl7pPr>
              <a:defRPr sz="900"/>
            </a:lvl7pPr>
            <a:lvl8pPr>
              <a:defRPr sz="900"/>
            </a:lvl8pPr>
            <a:lvl9pPr>
              <a:defRPr sz="9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1400" b="1"/>
            </a:lvl1pPr>
            <a:lvl2pPr marL="257210" indent="0">
              <a:buNone/>
              <a:defRPr sz="1100" b="1"/>
            </a:lvl2pPr>
            <a:lvl3pPr marL="514418" indent="0">
              <a:buNone/>
              <a:defRPr sz="1000" b="1"/>
            </a:lvl3pPr>
            <a:lvl4pPr marL="771628" indent="0">
              <a:buNone/>
              <a:defRPr sz="900" b="1"/>
            </a:lvl4pPr>
            <a:lvl5pPr marL="1028837" indent="0">
              <a:buNone/>
              <a:defRPr sz="900" b="1"/>
            </a:lvl5pPr>
            <a:lvl6pPr marL="1286047" indent="0">
              <a:buNone/>
              <a:defRPr sz="900" b="1"/>
            </a:lvl6pPr>
            <a:lvl7pPr marL="1543256" indent="0">
              <a:buNone/>
              <a:defRPr sz="900" b="1"/>
            </a:lvl7pPr>
            <a:lvl8pPr marL="1800465" indent="0">
              <a:buNone/>
              <a:defRPr sz="900" b="1"/>
            </a:lvl8pPr>
            <a:lvl9pPr marL="2057675" indent="0">
              <a:buNone/>
              <a:defRPr sz="900" b="1"/>
            </a:lvl9pPr>
          </a:lstStyle>
          <a:p>
            <a:pPr lvl="0"/>
            <a:r>
              <a:rPr lang="zh-CN" altLang="en-US" smtClean="0"/>
              <a:t>编辑母版文本样式</a:t>
            </a:r>
          </a:p>
        </p:txBody>
      </p:sp>
      <p:sp>
        <p:nvSpPr>
          <p:cNvPr id="6" name="内容占位符 5"/>
          <p:cNvSpPr>
            <a:spLocks noGrp="1"/>
          </p:cNvSpPr>
          <p:nvPr>
            <p:ph sz="quarter" idx="4"/>
          </p:nvPr>
        </p:nvSpPr>
        <p:spPr>
          <a:xfrm>
            <a:off x="4645027" y="1631156"/>
            <a:ext cx="4041775" cy="2963466"/>
          </a:xfrm>
        </p:spPr>
        <p:txBody>
          <a:bodyPr/>
          <a:lstStyle>
            <a:lvl1pPr>
              <a:defRPr sz="1400"/>
            </a:lvl1pPr>
            <a:lvl2pPr>
              <a:defRPr sz="1100"/>
            </a:lvl2pPr>
            <a:lvl3pPr>
              <a:defRPr sz="1000"/>
            </a:lvl3pPr>
            <a:lvl4pPr>
              <a:defRPr sz="900"/>
            </a:lvl4pPr>
            <a:lvl5pPr>
              <a:defRPr sz="900"/>
            </a:lvl5pPr>
            <a:lvl6pPr>
              <a:defRPr sz="900"/>
            </a:lvl6pPr>
            <a:lvl7pPr>
              <a:defRPr sz="900"/>
            </a:lvl7pPr>
            <a:lvl8pPr>
              <a:defRPr sz="900"/>
            </a:lvl8pPr>
            <a:lvl9pPr>
              <a:defRPr sz="9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7"/>
            <a:ext cx="2133600" cy="273844"/>
          </a:xfrm>
          <a:prstGeom prst="rect">
            <a:avLst/>
          </a:prstGeom>
        </p:spPr>
        <p:txBody>
          <a:bodyPr lIns="68580" tIns="34290" rIns="68580" bIns="34290"/>
          <a:lstStyle/>
          <a:p>
            <a:pPr>
              <a:defRPr/>
            </a:pPr>
            <a:fld id="{6D9B1472-9272-484A-960C-790D1BF755CC}" type="datetime1">
              <a:rPr lang="zh-CN" altLang="en-US" smtClean="0"/>
              <a:pPr>
                <a:defRPr/>
              </a:pPr>
              <a:t>2021/5/25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xmlns="" val="423902518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7"/>
            <a:ext cx="2133600" cy="273844"/>
          </a:xfrm>
          <a:prstGeom prst="rect">
            <a:avLst/>
          </a:prstGeom>
        </p:spPr>
        <p:txBody>
          <a:bodyPr lIns="68580" tIns="34290" rIns="68580" bIns="34290"/>
          <a:lstStyle/>
          <a:p>
            <a:pPr>
              <a:defRPr/>
            </a:pPr>
            <a:fld id="{90535E2B-E5F0-4AD5-B025-80FF757B67BA}" type="datetime1">
              <a:rPr lang="zh-CN" altLang="en-US" smtClean="0"/>
              <a:pPr>
                <a:defRPr/>
              </a:pPr>
              <a:t>2021/5/25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xmlns="" val="2976426397"/>
      </p:ext>
    </p:extLst>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7"/>
            <a:ext cx="2133600" cy="273844"/>
          </a:xfrm>
          <a:prstGeom prst="rect">
            <a:avLst/>
          </a:prstGeom>
        </p:spPr>
        <p:txBody>
          <a:bodyPr lIns="68580" tIns="34290" rIns="68580" bIns="34290"/>
          <a:lstStyle/>
          <a:p>
            <a:pPr>
              <a:defRPr/>
            </a:pPr>
            <a:fld id="{90535E2B-E5F0-4AD5-B025-80FF757B67BA}" type="datetime1">
              <a:rPr lang="zh-CN" altLang="en-US" smtClean="0"/>
              <a:pPr>
                <a:defRPr/>
              </a:pPr>
              <a:t>2021/5/25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xmlns="" val="3986827255"/>
      </p:ext>
    </p:extLst>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11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92"/>
            <a:ext cx="5111750" cy="4389835"/>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8"/>
            <a:ext cx="3008313" cy="3518297"/>
          </a:xfrm>
        </p:spPr>
        <p:txBody>
          <a:bodyPr/>
          <a:lstStyle>
            <a:lvl1pPr marL="0" indent="0">
              <a:buNone/>
              <a:defRPr sz="800"/>
            </a:lvl1pPr>
            <a:lvl2pPr marL="257210" indent="0">
              <a:buNone/>
              <a:defRPr sz="700"/>
            </a:lvl2pPr>
            <a:lvl3pPr marL="514418" indent="0">
              <a:buNone/>
              <a:defRPr sz="600"/>
            </a:lvl3pPr>
            <a:lvl4pPr marL="771628" indent="0">
              <a:buNone/>
              <a:defRPr sz="500"/>
            </a:lvl4pPr>
            <a:lvl5pPr marL="1028837" indent="0">
              <a:buNone/>
              <a:defRPr sz="500"/>
            </a:lvl5pPr>
            <a:lvl6pPr marL="1286047" indent="0">
              <a:buNone/>
              <a:defRPr sz="500"/>
            </a:lvl6pPr>
            <a:lvl7pPr marL="1543256" indent="0">
              <a:buNone/>
              <a:defRPr sz="500"/>
            </a:lvl7pPr>
            <a:lvl8pPr marL="1800465" indent="0">
              <a:buNone/>
              <a:defRPr sz="500"/>
            </a:lvl8pPr>
            <a:lvl9pPr marL="2057675" indent="0">
              <a:buNone/>
              <a:defRPr sz="500"/>
            </a:lvl9pPr>
          </a:lstStyle>
          <a:p>
            <a:pPr lvl="0"/>
            <a:r>
              <a:rPr lang="zh-CN" altLang="en-US" smtClean="0"/>
              <a:t>编辑母版文本样式</a:t>
            </a:r>
          </a:p>
        </p:txBody>
      </p:sp>
      <p:sp>
        <p:nvSpPr>
          <p:cNvPr id="5" name="日期占位符 4"/>
          <p:cNvSpPr>
            <a:spLocks noGrp="1"/>
          </p:cNvSpPr>
          <p:nvPr>
            <p:ph type="dt" sz="half" idx="10"/>
          </p:nvPr>
        </p:nvSpPr>
        <p:spPr>
          <a:xfrm>
            <a:off x="457200" y="4767267"/>
            <a:ext cx="2133600" cy="273844"/>
          </a:xfrm>
          <a:prstGeom prst="rect">
            <a:avLst/>
          </a:prstGeom>
        </p:spPr>
        <p:txBody>
          <a:bodyPr lIns="68580" tIns="34290" rIns="68580" bIns="34290"/>
          <a:lstStyle/>
          <a:p>
            <a:pPr>
              <a:defRPr/>
            </a:pPr>
            <a:fld id="{90535E2B-E5F0-4AD5-B025-80FF757B67BA}" type="datetime1">
              <a:rPr lang="zh-CN" altLang="en-US" smtClean="0"/>
              <a:pPr>
                <a:defRPr/>
              </a:pPr>
              <a:t>2021/5/25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xmlns="" val="1816385270"/>
      </p:ext>
    </p:extLst>
  </p:cSld>
  <p:clrMapOvr>
    <a:masterClrMapping/>
  </p:clrMapOvr>
  <p:hf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11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1800"/>
            </a:lvl1pPr>
            <a:lvl2pPr marL="257210" indent="0">
              <a:buNone/>
              <a:defRPr sz="1600"/>
            </a:lvl2pPr>
            <a:lvl3pPr marL="514418" indent="0">
              <a:buNone/>
              <a:defRPr sz="1400"/>
            </a:lvl3pPr>
            <a:lvl4pPr marL="771628" indent="0">
              <a:buNone/>
              <a:defRPr sz="1100"/>
            </a:lvl4pPr>
            <a:lvl5pPr marL="1028837" indent="0">
              <a:buNone/>
              <a:defRPr sz="1100"/>
            </a:lvl5pPr>
            <a:lvl6pPr marL="1286047" indent="0">
              <a:buNone/>
              <a:defRPr sz="1100"/>
            </a:lvl6pPr>
            <a:lvl7pPr marL="1543256" indent="0">
              <a:buNone/>
              <a:defRPr sz="1100"/>
            </a:lvl7pPr>
            <a:lvl8pPr marL="1800465" indent="0">
              <a:buNone/>
              <a:defRPr sz="1100"/>
            </a:lvl8pPr>
            <a:lvl9pPr marL="2057675" indent="0">
              <a:buNone/>
              <a:defRPr sz="11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800"/>
            </a:lvl1pPr>
            <a:lvl2pPr marL="257210" indent="0">
              <a:buNone/>
              <a:defRPr sz="700"/>
            </a:lvl2pPr>
            <a:lvl3pPr marL="514418" indent="0">
              <a:buNone/>
              <a:defRPr sz="600"/>
            </a:lvl3pPr>
            <a:lvl4pPr marL="771628" indent="0">
              <a:buNone/>
              <a:defRPr sz="500"/>
            </a:lvl4pPr>
            <a:lvl5pPr marL="1028837" indent="0">
              <a:buNone/>
              <a:defRPr sz="500"/>
            </a:lvl5pPr>
            <a:lvl6pPr marL="1286047" indent="0">
              <a:buNone/>
              <a:defRPr sz="500"/>
            </a:lvl6pPr>
            <a:lvl7pPr marL="1543256" indent="0">
              <a:buNone/>
              <a:defRPr sz="500"/>
            </a:lvl7pPr>
            <a:lvl8pPr marL="1800465" indent="0">
              <a:buNone/>
              <a:defRPr sz="500"/>
            </a:lvl8pPr>
            <a:lvl9pPr marL="2057675" indent="0">
              <a:buNone/>
              <a:defRPr sz="500"/>
            </a:lvl9pPr>
          </a:lstStyle>
          <a:p>
            <a:pPr lvl="0"/>
            <a:r>
              <a:rPr lang="zh-CN" altLang="en-US" smtClean="0"/>
              <a:t>编辑母版文本样式</a:t>
            </a:r>
          </a:p>
        </p:txBody>
      </p:sp>
      <p:sp>
        <p:nvSpPr>
          <p:cNvPr id="5" name="日期占位符 4"/>
          <p:cNvSpPr>
            <a:spLocks noGrp="1"/>
          </p:cNvSpPr>
          <p:nvPr>
            <p:ph type="dt" sz="half" idx="10"/>
          </p:nvPr>
        </p:nvSpPr>
        <p:spPr>
          <a:xfrm>
            <a:off x="457200" y="4767267"/>
            <a:ext cx="2133600" cy="273844"/>
          </a:xfrm>
          <a:prstGeom prst="rect">
            <a:avLst/>
          </a:prstGeom>
        </p:spPr>
        <p:txBody>
          <a:bodyPr lIns="68580" tIns="34290" rIns="68580" bIns="34290"/>
          <a:lstStyle/>
          <a:p>
            <a:pPr>
              <a:defRPr/>
            </a:pPr>
            <a:fld id="{90535E2B-E5F0-4AD5-B025-80FF757B67BA}" type="datetime1">
              <a:rPr lang="zh-CN" altLang="en-US" smtClean="0"/>
              <a:pPr>
                <a:defRPr/>
              </a:pPr>
              <a:t>2021/5/25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xmlns="" val="3480963328"/>
      </p:ext>
    </p:extLst>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7"/>
            <a:ext cx="2133600" cy="273844"/>
          </a:xfrm>
          <a:prstGeom prst="rect">
            <a:avLst/>
          </a:prstGeom>
        </p:spPr>
        <p:txBody>
          <a:bodyPr lIns="68580" tIns="34290" rIns="68580" bIns="34290"/>
          <a:lstStyle/>
          <a:p>
            <a:pPr>
              <a:defRPr/>
            </a:pPr>
            <a:fld id="{90535E2B-E5F0-4AD5-B025-80FF757B67BA}" type="datetime1">
              <a:rPr lang="zh-CN" altLang="en-US" smtClean="0"/>
              <a:pPr>
                <a:defRPr/>
              </a:pPr>
              <a:t>2021/5/25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xmlns="" val="3339848779"/>
      </p:ext>
    </p:extLst>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3"/>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205983"/>
            <a:ext cx="6019800" cy="438864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7"/>
            <a:ext cx="2133600" cy="273844"/>
          </a:xfrm>
          <a:prstGeom prst="rect">
            <a:avLst/>
          </a:prstGeom>
        </p:spPr>
        <p:txBody>
          <a:bodyPr lIns="68580" tIns="34290" rIns="68580" bIns="34290"/>
          <a:lstStyle/>
          <a:p>
            <a:pPr>
              <a:defRPr/>
            </a:pPr>
            <a:fld id="{90535E2B-E5F0-4AD5-B025-80FF757B67BA}" type="datetime1">
              <a:rPr lang="zh-CN" altLang="en-US" smtClean="0"/>
              <a:pPr>
                <a:defRPr/>
              </a:pPr>
              <a:t>2021/5/25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34BF5E-0415-4ED4-A0E3-58A27FEF4317}" type="slidenum">
              <a:rPr lang="zh-CN" altLang="en-US" smtClean="0"/>
              <a:pPr/>
              <a:t>‹#›</a:t>
            </a:fld>
            <a:endParaRPr lang="zh-CN" altLang="en-US"/>
          </a:p>
        </p:txBody>
      </p:sp>
    </p:spTree>
    <p:extLst>
      <p:ext uri="{BB962C8B-B14F-4D97-AF65-F5344CB8AC3E}">
        <p14:creationId xmlns:p14="http://schemas.microsoft.com/office/powerpoint/2010/main" xmlns="" val="1780598657"/>
      </p:ext>
    </p:extLst>
  </p:cSld>
  <p:clrMapOvr>
    <a:masterClrMapping/>
  </p:clrMapOvr>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87343247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单击以编辑母版副标题样式</a:t>
            </a:r>
            <a:endParaRPr lang="zh-CN" altLang="en-US"/>
          </a:p>
        </p:txBody>
      </p:sp>
      <p:sp>
        <p:nvSpPr>
          <p:cNvPr id="4" name="Rectangle 4">
            <a:extLst>
              <a:ext uri="{FF2B5EF4-FFF2-40B4-BE49-F238E27FC236}">
                <a16:creationId xmlns="" xmlns:a16="http://schemas.microsoft.com/office/drawing/2014/main" id="{E36A699F-B780-47DA-8221-0E0365FF8F70}"/>
              </a:ext>
            </a:extLst>
          </p:cNvPr>
          <p:cNvSpPr>
            <a:spLocks noGrp="1" noChangeArrowheads="1"/>
          </p:cNvSpPr>
          <p:nvPr>
            <p:ph type="dt" sz="half" idx="10"/>
          </p:nvPr>
        </p:nvSpPr>
        <p:spPr>
          <a:xfrm>
            <a:off x="3276600" y="4692253"/>
            <a:ext cx="2133600" cy="357188"/>
          </a:xfrm>
        </p:spPr>
        <p:txBody>
          <a:bodyPr/>
          <a:lstStyle>
            <a:lvl1pPr>
              <a:defRPr/>
            </a:lvl1pPr>
          </a:lstStyle>
          <a:p>
            <a:pPr>
              <a:defRPr/>
            </a:pPr>
            <a:r>
              <a:rPr lang="en-US" altLang="zh-CN"/>
              <a:t>2014-10-16</a:t>
            </a:r>
            <a:endParaRPr lang="en-US"/>
          </a:p>
        </p:txBody>
      </p:sp>
      <p:sp>
        <p:nvSpPr>
          <p:cNvPr id="5" name="Rectangle 5">
            <a:extLst>
              <a:ext uri="{FF2B5EF4-FFF2-40B4-BE49-F238E27FC236}">
                <a16:creationId xmlns="" xmlns:a16="http://schemas.microsoft.com/office/drawing/2014/main" id="{3B55204E-65FF-459D-B2E3-F1F989BF3360}"/>
              </a:ext>
            </a:extLst>
          </p:cNvPr>
          <p:cNvSpPr>
            <a:spLocks noGrp="1" noChangeArrowheads="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xmlns="" val="1187462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a:extLst>
              <a:ext uri="{FF2B5EF4-FFF2-40B4-BE49-F238E27FC236}">
                <a16:creationId xmlns="" xmlns:a16="http://schemas.microsoft.com/office/drawing/2014/main" id="{0AFA65EA-8A2E-49A7-B35C-5BB4094C5337}"/>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5" name="Rectangle 5">
            <a:extLst>
              <a:ext uri="{FF2B5EF4-FFF2-40B4-BE49-F238E27FC236}">
                <a16:creationId xmlns="" xmlns:a16="http://schemas.microsoft.com/office/drawing/2014/main" id="{1DA65FCD-9178-4D9D-A3A1-A7C3B7C75EFD}"/>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16919391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8"/>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编辑母版文本样式</a:t>
            </a:r>
          </a:p>
        </p:txBody>
      </p:sp>
      <p:sp>
        <p:nvSpPr>
          <p:cNvPr id="4" name="Rectangle 4">
            <a:extLst>
              <a:ext uri="{FF2B5EF4-FFF2-40B4-BE49-F238E27FC236}">
                <a16:creationId xmlns="" xmlns:a16="http://schemas.microsoft.com/office/drawing/2014/main" id="{D865C91A-853F-442E-94C5-67CE47AE70FB}"/>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5" name="Rectangle 5">
            <a:extLst>
              <a:ext uri="{FF2B5EF4-FFF2-40B4-BE49-F238E27FC236}">
                <a16:creationId xmlns="" xmlns:a16="http://schemas.microsoft.com/office/drawing/2014/main" id="{CF742C74-D10E-4160-9216-7247434497E6}"/>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2360950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3"/>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3"/>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a:extLst>
              <a:ext uri="{FF2B5EF4-FFF2-40B4-BE49-F238E27FC236}">
                <a16:creationId xmlns="" xmlns:a16="http://schemas.microsoft.com/office/drawing/2014/main" id="{9D7E6E5D-0892-4359-BC49-5EECB607A8C6}"/>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6" name="Rectangle 5">
            <a:extLst>
              <a:ext uri="{FF2B5EF4-FFF2-40B4-BE49-F238E27FC236}">
                <a16:creationId xmlns="" xmlns:a16="http://schemas.microsoft.com/office/drawing/2014/main" id="{5C6D06B5-10AD-449B-8B65-5603B0D79D6C}"/>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14059363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457200" y="1631156"/>
            <a:ext cx="4040188"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45027" y="1631156"/>
            <a:ext cx="4041775"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a:extLst>
              <a:ext uri="{FF2B5EF4-FFF2-40B4-BE49-F238E27FC236}">
                <a16:creationId xmlns="" xmlns:a16="http://schemas.microsoft.com/office/drawing/2014/main" id="{3B0B4B8B-3101-45F5-9394-5328126EA405}"/>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8" name="Rectangle 5">
            <a:extLst>
              <a:ext uri="{FF2B5EF4-FFF2-40B4-BE49-F238E27FC236}">
                <a16:creationId xmlns="" xmlns:a16="http://schemas.microsoft.com/office/drawing/2014/main" id="{478C26AD-93A7-4778-B9F5-296D8D4B3D78}"/>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41812150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a:extLst>
              <a:ext uri="{FF2B5EF4-FFF2-40B4-BE49-F238E27FC236}">
                <a16:creationId xmlns="" xmlns:a16="http://schemas.microsoft.com/office/drawing/2014/main" id="{62F5DAC1-A286-4FD5-AB89-15D941809081}"/>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4" name="Rectangle 5">
            <a:extLst>
              <a:ext uri="{FF2B5EF4-FFF2-40B4-BE49-F238E27FC236}">
                <a16:creationId xmlns="" xmlns:a16="http://schemas.microsoft.com/office/drawing/2014/main" id="{5726259C-B598-4B19-BBF1-B7BDA5A3FDC2}"/>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18495893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 xmlns:a16="http://schemas.microsoft.com/office/drawing/2014/main" id="{9BA57F90-4032-446A-BF7E-2C46A258731A}"/>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3" name="Rectangle 5">
            <a:extLst>
              <a:ext uri="{FF2B5EF4-FFF2-40B4-BE49-F238E27FC236}">
                <a16:creationId xmlns="" xmlns:a16="http://schemas.microsoft.com/office/drawing/2014/main" id="{0A1C0131-CF36-4157-AD71-2D3F020EF475}"/>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3490287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8"/>
            <a:ext cx="3008313"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编辑母版文本样式</a:t>
            </a:r>
          </a:p>
        </p:txBody>
      </p:sp>
      <p:sp>
        <p:nvSpPr>
          <p:cNvPr id="5" name="Rectangle 4">
            <a:extLst>
              <a:ext uri="{FF2B5EF4-FFF2-40B4-BE49-F238E27FC236}">
                <a16:creationId xmlns="" xmlns:a16="http://schemas.microsoft.com/office/drawing/2014/main" id="{0EAE2E6D-1858-4043-80D1-955A1C564E3D}"/>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6" name="Rectangle 5">
            <a:extLst>
              <a:ext uri="{FF2B5EF4-FFF2-40B4-BE49-F238E27FC236}">
                <a16:creationId xmlns="" xmlns:a16="http://schemas.microsoft.com/office/drawing/2014/main" id="{7377933B-57DF-48C0-B3B1-6985F92CCED1}"/>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7731187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zh-CN" altLang="en-US" noProof="0" smtClean="0"/>
              <a:t>单击图标添加图片</a:t>
            </a:r>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编辑母版文本样式</a:t>
            </a:r>
          </a:p>
        </p:txBody>
      </p:sp>
      <p:sp>
        <p:nvSpPr>
          <p:cNvPr id="5" name="Rectangle 4">
            <a:extLst>
              <a:ext uri="{FF2B5EF4-FFF2-40B4-BE49-F238E27FC236}">
                <a16:creationId xmlns="" xmlns:a16="http://schemas.microsoft.com/office/drawing/2014/main" id="{1B7CA383-F391-47F8-B710-53465BA1A213}"/>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6" name="Rectangle 5">
            <a:extLst>
              <a:ext uri="{FF2B5EF4-FFF2-40B4-BE49-F238E27FC236}">
                <a16:creationId xmlns="" xmlns:a16="http://schemas.microsoft.com/office/drawing/2014/main" id="{730EEF30-C71A-4EB4-BDF1-EDCA72BC2904}"/>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1425932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a:extLst>
              <a:ext uri="{FF2B5EF4-FFF2-40B4-BE49-F238E27FC236}">
                <a16:creationId xmlns="" xmlns:a16="http://schemas.microsoft.com/office/drawing/2014/main" id="{718BAB4A-96C3-4100-98C8-620E8CB8407F}"/>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5" name="Rectangle 5">
            <a:extLst>
              <a:ext uri="{FF2B5EF4-FFF2-40B4-BE49-F238E27FC236}">
                <a16:creationId xmlns="" xmlns:a16="http://schemas.microsoft.com/office/drawing/2014/main" id="{C89F246F-BAC8-4714-96D7-B56141B7CAAA}"/>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41039540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1"/>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1"/>
            <a:ext cx="6019800" cy="438864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a:extLst>
              <a:ext uri="{FF2B5EF4-FFF2-40B4-BE49-F238E27FC236}">
                <a16:creationId xmlns="" xmlns:a16="http://schemas.microsoft.com/office/drawing/2014/main" id="{BDFACF6F-AEB4-4CD1-923D-F832EE873FAC}"/>
              </a:ext>
            </a:extLst>
          </p:cNvPr>
          <p:cNvSpPr>
            <a:spLocks noGrp="1" noChangeArrowheads="1"/>
          </p:cNvSpPr>
          <p:nvPr>
            <p:ph type="dt" sz="half" idx="10"/>
          </p:nvPr>
        </p:nvSpPr>
        <p:spPr>
          <a:ln/>
        </p:spPr>
        <p:txBody>
          <a:bodyPr/>
          <a:lstStyle>
            <a:lvl1pPr>
              <a:defRPr/>
            </a:lvl1pPr>
          </a:lstStyle>
          <a:p>
            <a:pPr>
              <a:defRPr/>
            </a:pPr>
            <a:r>
              <a:rPr lang="en-US" altLang="zh-CN"/>
              <a:t>2014-10-16</a:t>
            </a:r>
            <a:endParaRPr lang="en-US"/>
          </a:p>
        </p:txBody>
      </p:sp>
      <p:sp>
        <p:nvSpPr>
          <p:cNvPr id="5" name="Rectangle 5">
            <a:extLst>
              <a:ext uri="{FF2B5EF4-FFF2-40B4-BE49-F238E27FC236}">
                <a16:creationId xmlns="" xmlns:a16="http://schemas.microsoft.com/office/drawing/2014/main" id="{082F7928-D8EC-41A9-B180-C057C29B7672}"/>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24961780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Rectangle 4">
            <a:extLst>
              <a:ext uri="{FF2B5EF4-FFF2-40B4-BE49-F238E27FC236}">
                <a16:creationId xmlns="" xmlns:a16="http://schemas.microsoft.com/office/drawing/2014/main" id="{E36A699F-B780-47DA-8221-0E0365FF8F70}"/>
              </a:ext>
            </a:extLst>
          </p:cNvPr>
          <p:cNvSpPr>
            <a:spLocks noGrp="1" noChangeArrowheads="1"/>
          </p:cNvSpPr>
          <p:nvPr>
            <p:ph type="dt" sz="half" idx="10"/>
          </p:nvPr>
        </p:nvSpPr>
        <p:spPr>
          <a:xfrm>
            <a:off x="3276600" y="4692253"/>
            <a:ext cx="2133600" cy="357188"/>
          </a:xfrm>
        </p:spPr>
        <p:txBody>
          <a:bodyPr/>
          <a:lstStyle>
            <a:lvl1pPr>
              <a:defRPr/>
            </a:lvl1pPr>
          </a:lstStyle>
          <a:p>
            <a:pPr fontAlgn="base">
              <a:spcBef>
                <a:spcPct val="0"/>
              </a:spcBef>
              <a:spcAft>
                <a:spcPct val="0"/>
              </a:spcAft>
              <a:defRPr/>
            </a:pPr>
            <a:r>
              <a:rPr lang="en-US" altLang="zh-CN" smtClean="0"/>
              <a:t>2014-10-16</a:t>
            </a:r>
            <a:endParaRPr lang="en-US"/>
          </a:p>
        </p:txBody>
      </p:sp>
      <p:sp>
        <p:nvSpPr>
          <p:cNvPr id="5" name="Rectangle 5">
            <a:extLst>
              <a:ext uri="{FF2B5EF4-FFF2-40B4-BE49-F238E27FC236}">
                <a16:creationId xmlns="" xmlns:a16="http://schemas.microsoft.com/office/drawing/2014/main" id="{3B55204E-65FF-459D-B2E3-F1F989BF3360}"/>
              </a:ext>
            </a:extLst>
          </p:cNvPr>
          <p:cNvSpPr>
            <a:spLocks noGrp="1" noChangeArrowheads="1"/>
          </p:cNvSpPr>
          <p:nvPr>
            <p:ph type="ftr" sz="quarter" idx="11"/>
          </p:nvPr>
        </p:nvSpPr>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xmlns="" val="1327026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 xmlns:a16="http://schemas.microsoft.com/office/drawing/2014/main" id="{0AFA65EA-8A2E-49A7-B35C-5BB4094C5337}"/>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smtClean="0"/>
              <a:t>2014-10-16</a:t>
            </a:r>
            <a:endParaRPr lang="en-US"/>
          </a:p>
        </p:txBody>
      </p:sp>
      <p:sp>
        <p:nvSpPr>
          <p:cNvPr id="5" name="Rectangle 5">
            <a:extLst>
              <a:ext uri="{FF2B5EF4-FFF2-40B4-BE49-F238E27FC236}">
                <a16:creationId xmlns="" xmlns:a16="http://schemas.microsoft.com/office/drawing/2014/main" id="{1DA65FCD-9178-4D9D-A3A1-A7C3B7C75EFD}"/>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xmlns="" val="30442668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8"/>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Rectangle 4">
            <a:extLst>
              <a:ext uri="{FF2B5EF4-FFF2-40B4-BE49-F238E27FC236}">
                <a16:creationId xmlns="" xmlns:a16="http://schemas.microsoft.com/office/drawing/2014/main" id="{D865C91A-853F-442E-94C5-67CE47AE70FB}"/>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smtClean="0"/>
              <a:t>2014-10-16</a:t>
            </a:r>
            <a:endParaRPr lang="en-US"/>
          </a:p>
        </p:txBody>
      </p:sp>
      <p:sp>
        <p:nvSpPr>
          <p:cNvPr id="5" name="Rectangle 5">
            <a:extLst>
              <a:ext uri="{FF2B5EF4-FFF2-40B4-BE49-F238E27FC236}">
                <a16:creationId xmlns="" xmlns:a16="http://schemas.microsoft.com/office/drawing/2014/main" id="{CF742C74-D10E-4160-9216-7247434497E6}"/>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xmlns="" val="31394818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3"/>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3"/>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a:extLst>
              <a:ext uri="{FF2B5EF4-FFF2-40B4-BE49-F238E27FC236}">
                <a16:creationId xmlns="" xmlns:a16="http://schemas.microsoft.com/office/drawing/2014/main" id="{9D7E6E5D-0892-4359-BC49-5EECB607A8C6}"/>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smtClean="0"/>
              <a:t>2014-10-16</a:t>
            </a:r>
            <a:endParaRPr lang="en-US"/>
          </a:p>
        </p:txBody>
      </p:sp>
      <p:sp>
        <p:nvSpPr>
          <p:cNvPr id="6" name="Rectangle 5">
            <a:extLst>
              <a:ext uri="{FF2B5EF4-FFF2-40B4-BE49-F238E27FC236}">
                <a16:creationId xmlns="" xmlns:a16="http://schemas.microsoft.com/office/drawing/2014/main" id="{5C6D06B5-10AD-449B-8B65-5603B0D79D6C}"/>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xmlns="" val="37537971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5027" y="1631156"/>
            <a:ext cx="4041775"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a:extLst>
              <a:ext uri="{FF2B5EF4-FFF2-40B4-BE49-F238E27FC236}">
                <a16:creationId xmlns="" xmlns:a16="http://schemas.microsoft.com/office/drawing/2014/main" id="{3B0B4B8B-3101-45F5-9394-5328126EA405}"/>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smtClean="0"/>
              <a:t>2014-10-16</a:t>
            </a:r>
            <a:endParaRPr lang="en-US"/>
          </a:p>
        </p:txBody>
      </p:sp>
      <p:sp>
        <p:nvSpPr>
          <p:cNvPr id="8" name="Rectangle 5">
            <a:extLst>
              <a:ext uri="{FF2B5EF4-FFF2-40B4-BE49-F238E27FC236}">
                <a16:creationId xmlns="" xmlns:a16="http://schemas.microsoft.com/office/drawing/2014/main" id="{478C26AD-93A7-4778-B9F5-296D8D4B3D78}"/>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xmlns="" val="18374350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a:extLst>
              <a:ext uri="{FF2B5EF4-FFF2-40B4-BE49-F238E27FC236}">
                <a16:creationId xmlns="" xmlns:a16="http://schemas.microsoft.com/office/drawing/2014/main" id="{62F5DAC1-A286-4FD5-AB89-15D941809081}"/>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smtClean="0"/>
              <a:t>2014-10-16</a:t>
            </a:r>
            <a:endParaRPr lang="en-US"/>
          </a:p>
        </p:txBody>
      </p:sp>
      <p:sp>
        <p:nvSpPr>
          <p:cNvPr id="4" name="Rectangle 5">
            <a:extLst>
              <a:ext uri="{FF2B5EF4-FFF2-40B4-BE49-F238E27FC236}">
                <a16:creationId xmlns="" xmlns:a16="http://schemas.microsoft.com/office/drawing/2014/main" id="{5726259C-B598-4B19-BBF1-B7BDA5A3FDC2}"/>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xmlns="" val="9625937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 xmlns:a16="http://schemas.microsoft.com/office/drawing/2014/main" id="{9BA57F90-4032-446A-BF7E-2C46A258731A}"/>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smtClean="0"/>
              <a:t>2014-10-16</a:t>
            </a:r>
            <a:endParaRPr lang="en-US"/>
          </a:p>
        </p:txBody>
      </p:sp>
      <p:sp>
        <p:nvSpPr>
          <p:cNvPr id="3" name="Rectangle 5">
            <a:extLst>
              <a:ext uri="{FF2B5EF4-FFF2-40B4-BE49-F238E27FC236}">
                <a16:creationId xmlns="" xmlns:a16="http://schemas.microsoft.com/office/drawing/2014/main" id="{0A1C0131-CF36-4157-AD71-2D3F020EF475}"/>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xmlns="" val="13593755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076328"/>
            <a:ext cx="3008313"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Rectangle 4">
            <a:extLst>
              <a:ext uri="{FF2B5EF4-FFF2-40B4-BE49-F238E27FC236}">
                <a16:creationId xmlns="" xmlns:a16="http://schemas.microsoft.com/office/drawing/2014/main" id="{0EAE2E6D-1858-4043-80D1-955A1C564E3D}"/>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smtClean="0"/>
              <a:t>2014-10-16</a:t>
            </a:r>
            <a:endParaRPr lang="en-US"/>
          </a:p>
        </p:txBody>
      </p:sp>
      <p:sp>
        <p:nvSpPr>
          <p:cNvPr id="6" name="Rectangle 5">
            <a:extLst>
              <a:ext uri="{FF2B5EF4-FFF2-40B4-BE49-F238E27FC236}">
                <a16:creationId xmlns="" xmlns:a16="http://schemas.microsoft.com/office/drawing/2014/main" id="{7377933B-57DF-48C0-B3B1-6985F92CCED1}"/>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xmlns="" val="4783320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Rectangle 4">
            <a:extLst>
              <a:ext uri="{FF2B5EF4-FFF2-40B4-BE49-F238E27FC236}">
                <a16:creationId xmlns="" xmlns:a16="http://schemas.microsoft.com/office/drawing/2014/main" id="{1B7CA383-F391-47F8-B710-53465BA1A213}"/>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smtClean="0"/>
              <a:t>2014-10-16</a:t>
            </a:r>
            <a:endParaRPr lang="en-US"/>
          </a:p>
        </p:txBody>
      </p:sp>
      <p:sp>
        <p:nvSpPr>
          <p:cNvPr id="6" name="Rectangle 5">
            <a:extLst>
              <a:ext uri="{FF2B5EF4-FFF2-40B4-BE49-F238E27FC236}">
                <a16:creationId xmlns="" xmlns:a16="http://schemas.microsoft.com/office/drawing/2014/main" id="{730EEF30-C71A-4EB4-BDF1-EDCA72BC2904}"/>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xmlns="" val="11467245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 xmlns:a16="http://schemas.microsoft.com/office/drawing/2014/main" id="{718BAB4A-96C3-4100-98C8-620E8CB8407F}"/>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smtClean="0"/>
              <a:t>2014-10-16</a:t>
            </a:r>
            <a:endParaRPr lang="en-US"/>
          </a:p>
        </p:txBody>
      </p:sp>
      <p:sp>
        <p:nvSpPr>
          <p:cNvPr id="5" name="Rectangle 5">
            <a:extLst>
              <a:ext uri="{FF2B5EF4-FFF2-40B4-BE49-F238E27FC236}">
                <a16:creationId xmlns="" xmlns:a16="http://schemas.microsoft.com/office/drawing/2014/main" id="{C89F246F-BAC8-4714-96D7-B56141B7CAAA}"/>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xmlns="" val="679094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1"/>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81"/>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 xmlns:a16="http://schemas.microsoft.com/office/drawing/2014/main" id="{BDFACF6F-AEB4-4CD1-923D-F832EE873FAC}"/>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ltLang="zh-CN" smtClean="0"/>
              <a:t>2014-10-16</a:t>
            </a:r>
            <a:endParaRPr lang="en-US"/>
          </a:p>
        </p:txBody>
      </p:sp>
      <p:sp>
        <p:nvSpPr>
          <p:cNvPr id="5" name="Rectangle 5">
            <a:extLst>
              <a:ext uri="{FF2B5EF4-FFF2-40B4-BE49-F238E27FC236}">
                <a16:creationId xmlns="" xmlns:a16="http://schemas.microsoft.com/office/drawing/2014/main" id="{082F7928-D8EC-41A9-B180-C057C29B7672}"/>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xmlns="" val="2724502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4.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4.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68580" tIns="34290" rIns="68580" bIns="3429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4"/>
            <a:ext cx="8229600" cy="3394472"/>
          </a:xfrm>
          <a:prstGeom prst="rect">
            <a:avLst/>
          </a:prstGeom>
        </p:spPr>
        <p:txBody>
          <a:bodyPr vert="horz" lIns="68580" tIns="34290" rIns="68580" bIns="3429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3124200" y="4767267"/>
            <a:ext cx="2895600" cy="273844"/>
          </a:xfrm>
          <a:prstGeom prst="rect">
            <a:avLst/>
          </a:prstGeom>
        </p:spPr>
        <p:txBody>
          <a:bodyPr vert="horz" lIns="68580" tIns="34290" rIns="68580" bIns="34290" rtlCol="0" anchor="ctr"/>
          <a:lstStyle>
            <a:lvl1pPr algn="ctr">
              <a:defRPr sz="7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7"/>
            <a:ext cx="2133600" cy="273844"/>
          </a:xfrm>
          <a:prstGeom prst="rect">
            <a:avLst/>
          </a:prstGeom>
        </p:spPr>
        <p:txBody>
          <a:bodyPr vert="horz" lIns="68580" tIns="34290" rIns="68580" bIns="34290" rtlCol="0" anchor="ctr"/>
          <a:lstStyle>
            <a:lvl1pPr algn="r">
              <a:defRPr sz="700">
                <a:solidFill>
                  <a:schemeClr val="tx1">
                    <a:tint val="75000"/>
                  </a:schemeClr>
                </a:solidFill>
              </a:defRPr>
            </a:lvl1pPr>
          </a:lstStyle>
          <a:p>
            <a:fld id="{3734BF5E-0415-4ED4-A0E3-58A27FEF4317}" type="slidenum">
              <a:rPr lang="zh-CN" altLang="en-US" smtClean="0"/>
              <a:pPr/>
              <a:t>‹#›</a:t>
            </a:fld>
            <a:endParaRPr lang="zh-CN" altLang="en-US"/>
          </a:p>
        </p:txBody>
      </p:sp>
      <p:pic>
        <p:nvPicPr>
          <p:cNvPr id="7" name="Picture 2" descr="03内页底图">
            <a:extLst>
              <a:ext uri="{FF2B5EF4-FFF2-40B4-BE49-F238E27FC236}">
                <a16:creationId xmlns="" xmlns:a16="http://schemas.microsoft.com/office/drawing/2014/main" id="{3D84A0A4-5FF7-4762-B6F7-DB4ADE350E97}"/>
              </a:ext>
            </a:extLst>
          </p:cNvPr>
          <p:cNvPicPr>
            <a:picLocks noChangeAspect="1" noChangeArrowheads="1"/>
          </p:cNvPicPr>
          <p:nvPr/>
        </p:nvPicPr>
        <p:blipFill>
          <a:blip r:embed="rId18">
            <a:extLst>
              <a:ext uri="{28A0092B-C50C-407E-A947-70E740481C1C}">
                <a14:useLocalDpi xmlns:a14="http://schemas.microsoft.com/office/drawing/2010/main" xmlns="" val="0"/>
              </a:ext>
            </a:extLst>
          </a:blip>
          <a:srcRect/>
          <a:stretch>
            <a:fillRect/>
          </a:stretch>
        </p:blipFill>
        <p:spPr bwMode="auto">
          <a:xfrm>
            <a:off x="0" y="4462465"/>
            <a:ext cx="9144000" cy="38814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0" name="Picture 8" descr="01封面logo">
            <a:extLst>
              <a:ext uri="{FF2B5EF4-FFF2-40B4-BE49-F238E27FC236}">
                <a16:creationId xmlns="" xmlns:a16="http://schemas.microsoft.com/office/drawing/2014/main" id="{1BFBF46F-DF02-4064-8DEE-DC13AAF843AD}"/>
              </a:ext>
            </a:extLst>
          </p:cNvPr>
          <p:cNvPicPr>
            <a:picLocks noChangeAspect="1" noChangeArrowheads="1"/>
          </p:cNvPicPr>
          <p:nvPr/>
        </p:nvPicPr>
        <p:blipFill>
          <a:blip r:embed="rId19" cstate="print">
            <a:extLst>
              <a:ext uri="{28A0092B-C50C-407E-A947-70E740481C1C}">
                <a14:useLocalDpi xmlns:a14="http://schemas.microsoft.com/office/drawing/2010/main" xmlns="" val="0"/>
              </a:ext>
            </a:extLst>
          </a:blip>
          <a:srcRect/>
          <a:stretch>
            <a:fillRect/>
          </a:stretch>
        </p:blipFill>
        <p:spPr bwMode="auto">
          <a:xfrm>
            <a:off x="250825" y="4839894"/>
            <a:ext cx="1562100" cy="24407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161689493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709" r:id="rId16"/>
  </p:sldLayoutIdLst>
  <p:timing>
    <p:tnLst>
      <p:par>
        <p:cTn id="1" dur="indefinite" restart="never" nodeType="tmRoot"/>
      </p:par>
    </p:tnLst>
  </p:timing>
  <p:hf hdr="0" ftr="0"/>
  <p:txStyles>
    <p:titleStyle>
      <a:lvl1pPr algn="ctr" defTabSz="514418" rtl="0" eaLnBrk="1" latinLnBrk="0" hangingPunct="1">
        <a:spcBef>
          <a:spcPct val="0"/>
        </a:spcBef>
        <a:buNone/>
        <a:defRPr sz="2500" kern="1200">
          <a:solidFill>
            <a:schemeClr val="tx1"/>
          </a:solidFill>
          <a:latin typeface="+mj-lt"/>
          <a:ea typeface="+mj-ea"/>
          <a:cs typeface="+mj-cs"/>
        </a:defRPr>
      </a:lvl1pPr>
    </p:titleStyle>
    <p:bodyStyle>
      <a:lvl1pPr marL="192907" indent="-192907" algn="l" defTabSz="514418"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17965" indent="-160756" algn="l" defTabSz="514418"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643023" indent="-128605" algn="l" defTabSz="514418"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900233" indent="-128605" algn="l" defTabSz="514418"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1157442" indent="-128605" algn="l" defTabSz="514418"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1414651" indent="-128605" algn="l" defTabSz="514418" rtl="0" eaLnBrk="1" latinLnBrk="0" hangingPunct="1">
        <a:spcBef>
          <a:spcPct val="20000"/>
        </a:spcBef>
        <a:buFont typeface="Arial" pitchFamily="34" charset="0"/>
        <a:buChar char="•"/>
        <a:defRPr sz="1100" kern="1200">
          <a:solidFill>
            <a:schemeClr val="tx1"/>
          </a:solidFill>
          <a:latin typeface="+mn-lt"/>
          <a:ea typeface="+mn-ea"/>
          <a:cs typeface="+mn-cs"/>
        </a:defRPr>
      </a:lvl6pPr>
      <a:lvl7pPr marL="1671860" indent="-128605" algn="l" defTabSz="514418" rtl="0" eaLnBrk="1" latinLnBrk="0" hangingPunct="1">
        <a:spcBef>
          <a:spcPct val="20000"/>
        </a:spcBef>
        <a:buFont typeface="Arial" pitchFamily="34" charset="0"/>
        <a:buChar char="•"/>
        <a:defRPr sz="1100" kern="1200">
          <a:solidFill>
            <a:schemeClr val="tx1"/>
          </a:solidFill>
          <a:latin typeface="+mn-lt"/>
          <a:ea typeface="+mn-ea"/>
          <a:cs typeface="+mn-cs"/>
        </a:defRPr>
      </a:lvl7pPr>
      <a:lvl8pPr marL="1929070" indent="-128605" algn="l" defTabSz="514418" rtl="0" eaLnBrk="1" latinLnBrk="0" hangingPunct="1">
        <a:spcBef>
          <a:spcPct val="20000"/>
        </a:spcBef>
        <a:buFont typeface="Arial" pitchFamily="34" charset="0"/>
        <a:buChar char="•"/>
        <a:defRPr sz="1100" kern="1200">
          <a:solidFill>
            <a:schemeClr val="tx1"/>
          </a:solidFill>
          <a:latin typeface="+mn-lt"/>
          <a:ea typeface="+mn-ea"/>
          <a:cs typeface="+mn-cs"/>
        </a:defRPr>
      </a:lvl8pPr>
      <a:lvl9pPr marL="2186279" indent="-128605" algn="l" defTabSz="514418" rtl="0" eaLnBrk="1" latinLnBrk="0" hangingPunct="1">
        <a:spcBef>
          <a:spcPct val="20000"/>
        </a:spcBef>
        <a:buFont typeface="Arial" pitchFamily="34" charset="0"/>
        <a:buChar char="•"/>
        <a:defRPr sz="1100" kern="1200">
          <a:solidFill>
            <a:schemeClr val="tx1"/>
          </a:solidFill>
          <a:latin typeface="+mn-lt"/>
          <a:ea typeface="+mn-ea"/>
          <a:cs typeface="+mn-cs"/>
        </a:defRPr>
      </a:lvl9pPr>
    </p:bodyStyle>
    <p:otherStyle>
      <a:defPPr>
        <a:defRPr lang="zh-CN"/>
      </a:defPPr>
      <a:lvl1pPr marL="0" algn="l" defTabSz="514418" rtl="0" eaLnBrk="1" latinLnBrk="0" hangingPunct="1">
        <a:defRPr sz="1000" kern="1200">
          <a:solidFill>
            <a:schemeClr val="tx1"/>
          </a:solidFill>
          <a:latin typeface="+mn-lt"/>
          <a:ea typeface="+mn-ea"/>
          <a:cs typeface="+mn-cs"/>
        </a:defRPr>
      </a:lvl1pPr>
      <a:lvl2pPr marL="257210" algn="l" defTabSz="514418" rtl="0" eaLnBrk="1" latinLnBrk="0" hangingPunct="1">
        <a:defRPr sz="1000" kern="1200">
          <a:solidFill>
            <a:schemeClr val="tx1"/>
          </a:solidFill>
          <a:latin typeface="+mn-lt"/>
          <a:ea typeface="+mn-ea"/>
          <a:cs typeface="+mn-cs"/>
        </a:defRPr>
      </a:lvl2pPr>
      <a:lvl3pPr marL="514418" algn="l" defTabSz="514418" rtl="0" eaLnBrk="1" latinLnBrk="0" hangingPunct="1">
        <a:defRPr sz="1000" kern="1200">
          <a:solidFill>
            <a:schemeClr val="tx1"/>
          </a:solidFill>
          <a:latin typeface="+mn-lt"/>
          <a:ea typeface="+mn-ea"/>
          <a:cs typeface="+mn-cs"/>
        </a:defRPr>
      </a:lvl3pPr>
      <a:lvl4pPr marL="771628" algn="l" defTabSz="514418" rtl="0" eaLnBrk="1" latinLnBrk="0" hangingPunct="1">
        <a:defRPr sz="1000" kern="1200">
          <a:solidFill>
            <a:schemeClr val="tx1"/>
          </a:solidFill>
          <a:latin typeface="+mn-lt"/>
          <a:ea typeface="+mn-ea"/>
          <a:cs typeface="+mn-cs"/>
        </a:defRPr>
      </a:lvl4pPr>
      <a:lvl5pPr marL="1028837" algn="l" defTabSz="514418" rtl="0" eaLnBrk="1" latinLnBrk="0" hangingPunct="1">
        <a:defRPr sz="1000" kern="1200">
          <a:solidFill>
            <a:schemeClr val="tx1"/>
          </a:solidFill>
          <a:latin typeface="+mn-lt"/>
          <a:ea typeface="+mn-ea"/>
          <a:cs typeface="+mn-cs"/>
        </a:defRPr>
      </a:lvl5pPr>
      <a:lvl6pPr marL="1286047" algn="l" defTabSz="514418" rtl="0" eaLnBrk="1" latinLnBrk="0" hangingPunct="1">
        <a:defRPr sz="1000" kern="1200">
          <a:solidFill>
            <a:schemeClr val="tx1"/>
          </a:solidFill>
          <a:latin typeface="+mn-lt"/>
          <a:ea typeface="+mn-ea"/>
          <a:cs typeface="+mn-cs"/>
        </a:defRPr>
      </a:lvl6pPr>
      <a:lvl7pPr marL="1543256" algn="l" defTabSz="514418" rtl="0" eaLnBrk="1" latinLnBrk="0" hangingPunct="1">
        <a:defRPr sz="1000" kern="1200">
          <a:solidFill>
            <a:schemeClr val="tx1"/>
          </a:solidFill>
          <a:latin typeface="+mn-lt"/>
          <a:ea typeface="+mn-ea"/>
          <a:cs typeface="+mn-cs"/>
        </a:defRPr>
      </a:lvl7pPr>
      <a:lvl8pPr marL="1800465" algn="l" defTabSz="514418" rtl="0" eaLnBrk="1" latinLnBrk="0" hangingPunct="1">
        <a:defRPr sz="1000" kern="1200">
          <a:solidFill>
            <a:schemeClr val="tx1"/>
          </a:solidFill>
          <a:latin typeface="+mn-lt"/>
          <a:ea typeface="+mn-ea"/>
          <a:cs typeface="+mn-cs"/>
        </a:defRPr>
      </a:lvl8pPr>
      <a:lvl9pPr marL="2057675" algn="l" defTabSz="514418" rtl="0" eaLnBrk="1" latinLnBrk="0" hangingPunct="1">
        <a:defRPr sz="1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rgbClr val="0057A0"/>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 xmlns:a16="http://schemas.microsoft.com/office/drawing/2014/main" id="{D3280532-81D7-40F1-ABF5-F0432B4C4947}"/>
              </a:ext>
            </a:extLst>
          </p:cNvPr>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ltLang="zh-CN"/>
              <a:t>单击此处编辑母版标题样式</a:t>
            </a:r>
          </a:p>
        </p:txBody>
      </p:sp>
      <p:sp>
        <p:nvSpPr>
          <p:cNvPr id="3075" name="Rectangle 3">
            <a:extLst>
              <a:ext uri="{FF2B5EF4-FFF2-40B4-BE49-F238E27FC236}">
                <a16:creationId xmlns="" xmlns:a16="http://schemas.microsoft.com/office/drawing/2014/main" id="{5E931794-A04C-41FE-B4AD-63DA4AB199A3}"/>
              </a:ext>
            </a:extLst>
          </p:cNvPr>
          <p:cNvSpPr>
            <a:spLocks noGrp="1" noChangeArrowheads="1"/>
          </p:cNvSpPr>
          <p:nvPr>
            <p:ph type="body" idx="1"/>
          </p:nvPr>
        </p:nvSpPr>
        <p:spPr bwMode="auto">
          <a:xfrm>
            <a:off x="457200" y="1200153"/>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ltLang="zh-CN"/>
              <a:t>单击此处编辑母版文本样式</a:t>
            </a:r>
          </a:p>
          <a:p>
            <a:pPr lvl="1"/>
            <a:r>
              <a:rPr lang="zh-CN" altLang="zh-CN"/>
              <a:t>第二级</a:t>
            </a:r>
          </a:p>
          <a:p>
            <a:pPr lvl="2"/>
            <a:r>
              <a:rPr lang="zh-CN" altLang="zh-CN"/>
              <a:t>第三级</a:t>
            </a:r>
          </a:p>
          <a:p>
            <a:pPr lvl="3"/>
            <a:r>
              <a:rPr lang="zh-CN" altLang="zh-CN"/>
              <a:t>第四级</a:t>
            </a:r>
          </a:p>
          <a:p>
            <a:pPr lvl="4"/>
            <a:r>
              <a:rPr lang="zh-CN" altLang="zh-CN"/>
              <a:t>第五级</a:t>
            </a:r>
          </a:p>
        </p:txBody>
      </p:sp>
      <p:sp>
        <p:nvSpPr>
          <p:cNvPr id="3076" name="Rectangle 4">
            <a:extLst>
              <a:ext uri="{FF2B5EF4-FFF2-40B4-BE49-F238E27FC236}">
                <a16:creationId xmlns="" xmlns:a16="http://schemas.microsoft.com/office/drawing/2014/main" id="{4472AB01-7C09-47B9-A7F7-95DA826B8C73}"/>
              </a:ext>
            </a:extLst>
          </p:cNvPr>
          <p:cNvSpPr>
            <a:spLocks noGrp="1" noChangeArrowheads="1"/>
          </p:cNvSpPr>
          <p:nvPr>
            <p:ph type="dt" sz="half" idx="2"/>
          </p:nvPr>
        </p:nvSpPr>
        <p:spPr bwMode="auto">
          <a:xfrm>
            <a:off x="457200" y="4683919"/>
            <a:ext cx="2133600" cy="357188"/>
          </a:xfrm>
          <a:prstGeom prst="rect">
            <a:avLst/>
          </a:prstGeom>
          <a:noFill/>
          <a:ln>
            <a:noFill/>
          </a:ln>
        </p:spPr>
        <p:txBody>
          <a:bodyPr vert="horz" wrap="square" lIns="68580" tIns="34290" rIns="68580" bIns="34290" numCol="1" anchor="t" anchorCtr="0" compatLnSpc="1">
            <a:prstTxWarp prst="textNoShape">
              <a:avLst/>
            </a:prstTxWarp>
          </a:bodyPr>
          <a:lstStyle>
            <a:lvl1pPr eaLnBrk="1" hangingPunct="1">
              <a:buFont typeface="Arial" pitchFamily="34" charset="0"/>
              <a:buNone/>
              <a:defRPr sz="1100">
                <a:solidFill>
                  <a:srgbClr val="000000"/>
                </a:solidFill>
                <a:latin typeface="Arial" pitchFamily="34" charset="0"/>
              </a:defRPr>
            </a:lvl1pPr>
          </a:lstStyle>
          <a:p>
            <a:pPr>
              <a:defRPr/>
            </a:pPr>
            <a:r>
              <a:rPr lang="en-US" altLang="zh-CN"/>
              <a:t>2014-10-16</a:t>
            </a:r>
            <a:endParaRPr lang="en-US"/>
          </a:p>
        </p:txBody>
      </p:sp>
      <p:sp>
        <p:nvSpPr>
          <p:cNvPr id="3077" name="Rectangle 5">
            <a:extLst>
              <a:ext uri="{FF2B5EF4-FFF2-40B4-BE49-F238E27FC236}">
                <a16:creationId xmlns="" xmlns:a16="http://schemas.microsoft.com/office/drawing/2014/main" id="{16776ADC-4864-4DCF-B26E-50D6848E24B7}"/>
              </a:ext>
            </a:extLst>
          </p:cNvPr>
          <p:cNvSpPr>
            <a:spLocks noGrp="1" noChangeArrowheads="1"/>
          </p:cNvSpPr>
          <p:nvPr>
            <p:ph type="ftr" sz="quarter" idx="3"/>
          </p:nvPr>
        </p:nvSpPr>
        <p:spPr bwMode="auto">
          <a:xfrm>
            <a:off x="3124200" y="4683919"/>
            <a:ext cx="2895600" cy="357188"/>
          </a:xfrm>
          <a:prstGeom prst="rect">
            <a:avLst/>
          </a:prstGeom>
          <a:noFill/>
          <a:ln>
            <a:noFill/>
          </a:ln>
        </p:spPr>
        <p:txBody>
          <a:bodyPr vert="horz" wrap="square" lIns="68580" tIns="34290" rIns="68580" bIns="34290" numCol="1" anchor="t" anchorCtr="0" compatLnSpc="1">
            <a:prstTxWarp prst="textNoShape">
              <a:avLst/>
            </a:prstTxWarp>
          </a:bodyPr>
          <a:lstStyle>
            <a:lvl1pPr algn="ctr" eaLnBrk="1" hangingPunct="1">
              <a:buFont typeface="Arial" pitchFamily="34" charset="0"/>
              <a:buNone/>
              <a:defRPr sz="1100">
                <a:solidFill>
                  <a:srgbClr val="000000"/>
                </a:solidFill>
                <a:latin typeface="Arial" pitchFamily="34" charset="0"/>
              </a:defRPr>
            </a:lvl1pPr>
          </a:lstStyle>
          <a:p>
            <a:pPr>
              <a:defRPr/>
            </a:pPr>
            <a:endParaRPr lang="en-US"/>
          </a:p>
        </p:txBody>
      </p:sp>
      <p:pic>
        <p:nvPicPr>
          <p:cNvPr id="3078" name="Picture 6" descr="04封底logo">
            <a:extLst>
              <a:ext uri="{FF2B5EF4-FFF2-40B4-BE49-F238E27FC236}">
                <a16:creationId xmlns="" xmlns:a16="http://schemas.microsoft.com/office/drawing/2014/main" id="{3B3D98FF-D4B8-4B43-931F-6282C2BC428B}"/>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611190" y="4483894"/>
            <a:ext cx="2603500" cy="40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5" name="Text Box 7">
            <a:extLst>
              <a:ext uri="{FF2B5EF4-FFF2-40B4-BE49-F238E27FC236}">
                <a16:creationId xmlns="" xmlns:a16="http://schemas.microsoft.com/office/drawing/2014/main" id="{1DA3BA97-8542-42C8-91A6-0B940AE68AC4}"/>
              </a:ext>
            </a:extLst>
          </p:cNvPr>
          <p:cNvSpPr txBox="1">
            <a:spLocks noChangeArrowheads="1"/>
          </p:cNvSpPr>
          <p:nvPr/>
        </p:nvSpPr>
        <p:spPr bwMode="auto">
          <a:xfrm>
            <a:off x="7453313" y="4687494"/>
            <a:ext cx="1439862" cy="205978"/>
          </a:xfrm>
          <a:prstGeom prst="rect">
            <a:avLst/>
          </a:prstGeom>
          <a:noFill/>
          <a:ln>
            <a:noFill/>
          </a:ln>
          <a:effec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buFont typeface="Arial" panose="020B0604020202020204" pitchFamily="34" charset="0"/>
              <a:buNone/>
              <a:defRPr/>
            </a:pPr>
            <a:r>
              <a:rPr lang="en-US" altLang="zh-CN" sz="900" dirty="0">
                <a:solidFill>
                  <a:srgbClr val="FFFFFF"/>
                </a:solidFill>
              </a:rPr>
              <a:t>www.cxtc.com</a:t>
            </a:r>
          </a:p>
        </p:txBody>
      </p:sp>
    </p:spTree>
    <p:extLst>
      <p:ext uri="{BB962C8B-B14F-4D97-AF65-F5344CB8AC3E}">
        <p14:creationId xmlns:p14="http://schemas.microsoft.com/office/powerpoint/2010/main" xmlns="" val="30978506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rtl="0" eaLnBrk="1" fontAlgn="base" hangingPunct="1">
        <a:spcBef>
          <a:spcPct val="0"/>
        </a:spcBef>
        <a:spcAft>
          <a:spcPct val="0"/>
        </a:spcAft>
        <a:defRPr sz="33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Arial" pitchFamily="34" charset="0"/>
          <a:ea typeface="宋体" pitchFamily="2" charset="-122"/>
        </a:defRPr>
      </a:lvl2pPr>
      <a:lvl3pPr algn="ctr" rtl="0" eaLnBrk="1" fontAlgn="base" hangingPunct="1">
        <a:spcBef>
          <a:spcPct val="0"/>
        </a:spcBef>
        <a:spcAft>
          <a:spcPct val="0"/>
        </a:spcAft>
        <a:defRPr sz="3300">
          <a:solidFill>
            <a:schemeClr val="tx2"/>
          </a:solidFill>
          <a:latin typeface="Arial" pitchFamily="34" charset="0"/>
          <a:ea typeface="宋体" pitchFamily="2" charset="-122"/>
        </a:defRPr>
      </a:lvl3pPr>
      <a:lvl4pPr algn="ctr" rtl="0" eaLnBrk="1" fontAlgn="base" hangingPunct="1">
        <a:spcBef>
          <a:spcPct val="0"/>
        </a:spcBef>
        <a:spcAft>
          <a:spcPct val="0"/>
        </a:spcAft>
        <a:defRPr sz="3300">
          <a:solidFill>
            <a:schemeClr val="tx2"/>
          </a:solidFill>
          <a:latin typeface="Arial" pitchFamily="34" charset="0"/>
          <a:ea typeface="宋体" pitchFamily="2" charset="-122"/>
        </a:defRPr>
      </a:lvl4pPr>
      <a:lvl5pPr algn="ctr" rtl="0" eaLnBrk="1" fontAlgn="base" hangingPunct="1">
        <a:spcBef>
          <a:spcPct val="0"/>
        </a:spcBef>
        <a:spcAft>
          <a:spcPct val="0"/>
        </a:spcAft>
        <a:defRPr sz="3300">
          <a:solidFill>
            <a:schemeClr val="tx2"/>
          </a:solidFill>
          <a:latin typeface="Arial" pitchFamily="34" charset="0"/>
          <a:ea typeface="宋体" pitchFamily="2" charset="-122"/>
        </a:defRPr>
      </a:lvl5pPr>
      <a:lvl6pPr marL="342900" algn="ctr" rtl="0" eaLnBrk="1" fontAlgn="base" hangingPunct="1">
        <a:spcBef>
          <a:spcPct val="0"/>
        </a:spcBef>
        <a:spcAft>
          <a:spcPct val="0"/>
        </a:spcAft>
        <a:defRPr sz="3300">
          <a:solidFill>
            <a:schemeClr val="tx2"/>
          </a:solidFill>
          <a:latin typeface="Arial" pitchFamily="34" charset="0"/>
          <a:ea typeface="宋体" pitchFamily="2" charset="-122"/>
        </a:defRPr>
      </a:lvl6pPr>
      <a:lvl7pPr marL="685800" algn="ctr" rtl="0" eaLnBrk="1" fontAlgn="base" hangingPunct="1">
        <a:spcBef>
          <a:spcPct val="0"/>
        </a:spcBef>
        <a:spcAft>
          <a:spcPct val="0"/>
        </a:spcAft>
        <a:defRPr sz="3300">
          <a:solidFill>
            <a:schemeClr val="tx2"/>
          </a:solidFill>
          <a:latin typeface="Arial" pitchFamily="34" charset="0"/>
          <a:ea typeface="宋体" pitchFamily="2" charset="-122"/>
        </a:defRPr>
      </a:lvl7pPr>
      <a:lvl8pPr marL="1028700" algn="ctr" rtl="0" eaLnBrk="1" fontAlgn="base" hangingPunct="1">
        <a:spcBef>
          <a:spcPct val="0"/>
        </a:spcBef>
        <a:spcAft>
          <a:spcPct val="0"/>
        </a:spcAft>
        <a:defRPr sz="3300">
          <a:solidFill>
            <a:schemeClr val="tx2"/>
          </a:solidFill>
          <a:latin typeface="Arial" pitchFamily="34" charset="0"/>
          <a:ea typeface="宋体" pitchFamily="2" charset="-122"/>
        </a:defRPr>
      </a:lvl8pPr>
      <a:lvl9pPr marL="1371600" algn="ctr" rtl="0" eaLnBrk="1" fontAlgn="base" hangingPunct="1">
        <a:spcBef>
          <a:spcPct val="0"/>
        </a:spcBef>
        <a:spcAft>
          <a:spcPct val="0"/>
        </a:spcAft>
        <a:defRPr sz="3300">
          <a:solidFill>
            <a:schemeClr val="tx2"/>
          </a:solidFill>
          <a:latin typeface="Arial" pitchFamily="34" charset="0"/>
          <a:ea typeface="宋体" pitchFamily="2" charset="-122"/>
        </a:defRPr>
      </a:lvl9pPr>
    </p:titleStyle>
    <p:bodyStyle>
      <a:lvl1pPr marL="257175" indent="-257175" algn="l" rtl="0" eaLnBrk="1" fontAlgn="base" hangingPunct="1">
        <a:spcBef>
          <a:spcPct val="20000"/>
        </a:spcBef>
        <a:spcAft>
          <a:spcPct val="0"/>
        </a:spcAft>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a:solidFill>
            <a:schemeClr val="tx1"/>
          </a:solidFill>
          <a:latin typeface="+mn-lt"/>
          <a:ea typeface="+mn-ea"/>
        </a:defRPr>
      </a:lvl2pPr>
      <a:lvl3pPr marL="857250" indent="-171450" algn="l" rtl="0" eaLnBrk="1" fontAlgn="base" hangingPunct="1">
        <a:spcBef>
          <a:spcPct val="20000"/>
        </a:spcBef>
        <a:spcAft>
          <a:spcPct val="0"/>
        </a:spcAft>
        <a:buChar char="•"/>
        <a:defRPr sz="1800">
          <a:solidFill>
            <a:schemeClr val="tx1"/>
          </a:solidFill>
          <a:latin typeface="+mn-lt"/>
          <a:ea typeface="+mn-ea"/>
        </a:defRPr>
      </a:lvl3pPr>
      <a:lvl4pPr marL="1200150" indent="-171450" algn="l" rtl="0" eaLnBrk="1" fontAlgn="base" hangingPunct="1">
        <a:spcBef>
          <a:spcPct val="20000"/>
        </a:spcBef>
        <a:spcAft>
          <a:spcPct val="0"/>
        </a:spcAft>
        <a:buChar char="–"/>
        <a:defRPr sz="1500">
          <a:solidFill>
            <a:schemeClr val="tx1"/>
          </a:solidFill>
          <a:latin typeface="+mn-lt"/>
          <a:ea typeface="+mn-ea"/>
        </a:defRPr>
      </a:lvl4pPr>
      <a:lvl5pPr marL="1543050" indent="-171450" algn="l" rtl="0" eaLnBrk="1" fontAlgn="base" hangingPunct="1">
        <a:spcBef>
          <a:spcPct val="20000"/>
        </a:spcBef>
        <a:spcAft>
          <a:spcPct val="0"/>
        </a:spcAft>
        <a:buChar char="»"/>
        <a:defRPr sz="1500">
          <a:solidFill>
            <a:schemeClr val="tx1"/>
          </a:solidFill>
          <a:latin typeface="+mn-lt"/>
          <a:ea typeface="+mn-ea"/>
        </a:defRPr>
      </a:lvl5pPr>
      <a:lvl6pPr marL="1885950" indent="-171450" algn="l" rtl="0" eaLnBrk="1" fontAlgn="base" hangingPunct="1">
        <a:spcBef>
          <a:spcPct val="20000"/>
        </a:spcBef>
        <a:spcAft>
          <a:spcPct val="0"/>
        </a:spcAft>
        <a:buChar char="»"/>
        <a:defRPr sz="1500">
          <a:solidFill>
            <a:schemeClr val="tx1"/>
          </a:solidFill>
          <a:latin typeface="+mn-lt"/>
          <a:ea typeface="+mn-ea"/>
        </a:defRPr>
      </a:lvl6pPr>
      <a:lvl7pPr marL="2228850" indent="-171450" algn="l" rtl="0" eaLnBrk="1" fontAlgn="base" hangingPunct="1">
        <a:spcBef>
          <a:spcPct val="20000"/>
        </a:spcBef>
        <a:spcAft>
          <a:spcPct val="0"/>
        </a:spcAft>
        <a:buChar char="»"/>
        <a:defRPr sz="1500">
          <a:solidFill>
            <a:schemeClr val="tx1"/>
          </a:solidFill>
          <a:latin typeface="+mn-lt"/>
          <a:ea typeface="+mn-ea"/>
        </a:defRPr>
      </a:lvl7pPr>
      <a:lvl8pPr marL="2571750" indent="-171450" algn="l" rtl="0" eaLnBrk="1" fontAlgn="base" hangingPunct="1">
        <a:spcBef>
          <a:spcPct val="20000"/>
        </a:spcBef>
        <a:spcAft>
          <a:spcPct val="0"/>
        </a:spcAft>
        <a:buChar char="»"/>
        <a:defRPr sz="1500">
          <a:solidFill>
            <a:schemeClr val="tx1"/>
          </a:solidFill>
          <a:latin typeface="+mn-lt"/>
          <a:ea typeface="+mn-ea"/>
        </a:defRPr>
      </a:lvl8pPr>
      <a:lvl9pPr marL="2914650" indent="-171450" algn="l" rtl="0" eaLnBrk="1" fontAlgn="base" hangingPunct="1">
        <a:spcBef>
          <a:spcPct val="20000"/>
        </a:spcBef>
        <a:spcAft>
          <a:spcPct val="0"/>
        </a:spcAft>
        <a:buChar char="»"/>
        <a:defRPr sz="15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rgbClr val="0057A0"/>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 xmlns:a16="http://schemas.microsoft.com/office/drawing/2014/main" id="{D3280532-81D7-40F1-ABF5-F0432B4C4947}"/>
              </a:ext>
            </a:extLst>
          </p:cNvPr>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ltLang="zh-CN"/>
              <a:t>单击此处编辑母版标题样式</a:t>
            </a:r>
          </a:p>
        </p:txBody>
      </p:sp>
      <p:sp>
        <p:nvSpPr>
          <p:cNvPr id="3075" name="Rectangle 3">
            <a:extLst>
              <a:ext uri="{FF2B5EF4-FFF2-40B4-BE49-F238E27FC236}">
                <a16:creationId xmlns="" xmlns:a16="http://schemas.microsoft.com/office/drawing/2014/main" id="{5E931794-A04C-41FE-B4AD-63DA4AB199A3}"/>
              </a:ext>
            </a:extLst>
          </p:cNvPr>
          <p:cNvSpPr>
            <a:spLocks noGrp="1" noChangeArrowheads="1"/>
          </p:cNvSpPr>
          <p:nvPr>
            <p:ph type="body" idx="1"/>
          </p:nvPr>
        </p:nvSpPr>
        <p:spPr bwMode="auto">
          <a:xfrm>
            <a:off x="457200" y="1200153"/>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ltLang="zh-CN"/>
              <a:t>单击此处编辑母版文本样式</a:t>
            </a:r>
          </a:p>
          <a:p>
            <a:pPr lvl="1"/>
            <a:r>
              <a:rPr lang="zh-CN" altLang="zh-CN"/>
              <a:t>第二级</a:t>
            </a:r>
          </a:p>
          <a:p>
            <a:pPr lvl="2"/>
            <a:r>
              <a:rPr lang="zh-CN" altLang="zh-CN"/>
              <a:t>第三级</a:t>
            </a:r>
          </a:p>
          <a:p>
            <a:pPr lvl="3"/>
            <a:r>
              <a:rPr lang="zh-CN" altLang="zh-CN"/>
              <a:t>第四级</a:t>
            </a:r>
          </a:p>
          <a:p>
            <a:pPr lvl="4"/>
            <a:r>
              <a:rPr lang="zh-CN" altLang="zh-CN"/>
              <a:t>第五级</a:t>
            </a:r>
          </a:p>
        </p:txBody>
      </p:sp>
      <p:sp>
        <p:nvSpPr>
          <p:cNvPr id="3076" name="Rectangle 4">
            <a:extLst>
              <a:ext uri="{FF2B5EF4-FFF2-40B4-BE49-F238E27FC236}">
                <a16:creationId xmlns="" xmlns:a16="http://schemas.microsoft.com/office/drawing/2014/main" id="{4472AB01-7C09-47B9-A7F7-95DA826B8C73}"/>
              </a:ext>
            </a:extLst>
          </p:cNvPr>
          <p:cNvSpPr>
            <a:spLocks noGrp="1" noChangeArrowheads="1"/>
          </p:cNvSpPr>
          <p:nvPr>
            <p:ph type="dt" sz="half" idx="2"/>
          </p:nvPr>
        </p:nvSpPr>
        <p:spPr bwMode="auto">
          <a:xfrm>
            <a:off x="457200" y="4683919"/>
            <a:ext cx="2133600" cy="357188"/>
          </a:xfrm>
          <a:prstGeom prst="rect">
            <a:avLst/>
          </a:prstGeom>
          <a:noFill/>
          <a:ln>
            <a:noFill/>
          </a:ln>
        </p:spPr>
        <p:txBody>
          <a:bodyPr vert="horz" wrap="square" lIns="68580" tIns="34290" rIns="68580" bIns="34290" numCol="1" anchor="t" anchorCtr="0" compatLnSpc="1">
            <a:prstTxWarp prst="textNoShape">
              <a:avLst/>
            </a:prstTxWarp>
          </a:bodyPr>
          <a:lstStyle>
            <a:lvl1pPr eaLnBrk="1" hangingPunct="1">
              <a:buFont typeface="Arial" pitchFamily="34" charset="0"/>
              <a:buNone/>
              <a:defRPr sz="1100">
                <a:solidFill>
                  <a:srgbClr val="000000"/>
                </a:solidFill>
                <a:latin typeface="Arial" pitchFamily="34" charset="0"/>
              </a:defRPr>
            </a:lvl1pPr>
          </a:lstStyle>
          <a:p>
            <a:pPr fontAlgn="base">
              <a:spcBef>
                <a:spcPct val="0"/>
              </a:spcBef>
              <a:spcAft>
                <a:spcPct val="0"/>
              </a:spcAft>
              <a:defRPr/>
            </a:pPr>
            <a:r>
              <a:rPr lang="en-US" altLang="zh-CN" smtClean="0"/>
              <a:t>2014-10-16</a:t>
            </a:r>
            <a:endParaRPr lang="en-US"/>
          </a:p>
        </p:txBody>
      </p:sp>
      <p:sp>
        <p:nvSpPr>
          <p:cNvPr id="3077" name="Rectangle 5">
            <a:extLst>
              <a:ext uri="{FF2B5EF4-FFF2-40B4-BE49-F238E27FC236}">
                <a16:creationId xmlns="" xmlns:a16="http://schemas.microsoft.com/office/drawing/2014/main" id="{16776ADC-4864-4DCF-B26E-50D6848E24B7}"/>
              </a:ext>
            </a:extLst>
          </p:cNvPr>
          <p:cNvSpPr>
            <a:spLocks noGrp="1" noChangeArrowheads="1"/>
          </p:cNvSpPr>
          <p:nvPr>
            <p:ph type="ftr" sz="quarter" idx="3"/>
          </p:nvPr>
        </p:nvSpPr>
        <p:spPr bwMode="auto">
          <a:xfrm>
            <a:off x="3124200" y="4683919"/>
            <a:ext cx="2895600" cy="357188"/>
          </a:xfrm>
          <a:prstGeom prst="rect">
            <a:avLst/>
          </a:prstGeom>
          <a:noFill/>
          <a:ln>
            <a:noFill/>
          </a:ln>
        </p:spPr>
        <p:txBody>
          <a:bodyPr vert="horz" wrap="square" lIns="68580" tIns="34290" rIns="68580" bIns="34290" numCol="1" anchor="t" anchorCtr="0" compatLnSpc="1">
            <a:prstTxWarp prst="textNoShape">
              <a:avLst/>
            </a:prstTxWarp>
          </a:bodyPr>
          <a:lstStyle>
            <a:lvl1pPr algn="ctr" eaLnBrk="1" hangingPunct="1">
              <a:buFont typeface="Arial" pitchFamily="34" charset="0"/>
              <a:buNone/>
              <a:defRPr sz="1100">
                <a:solidFill>
                  <a:srgbClr val="000000"/>
                </a:solidFill>
                <a:latin typeface="Arial" pitchFamily="34" charset="0"/>
              </a:defRPr>
            </a:lvl1pPr>
          </a:lstStyle>
          <a:p>
            <a:pPr fontAlgn="base">
              <a:spcBef>
                <a:spcPct val="0"/>
              </a:spcBef>
              <a:spcAft>
                <a:spcPct val="0"/>
              </a:spcAft>
              <a:defRPr/>
            </a:pPr>
            <a:endParaRPr lang="en-US"/>
          </a:p>
        </p:txBody>
      </p:sp>
      <p:pic>
        <p:nvPicPr>
          <p:cNvPr id="3078" name="Picture 6" descr="04封底logo">
            <a:extLst>
              <a:ext uri="{FF2B5EF4-FFF2-40B4-BE49-F238E27FC236}">
                <a16:creationId xmlns="" xmlns:a16="http://schemas.microsoft.com/office/drawing/2014/main" id="{3B3D98FF-D4B8-4B43-931F-6282C2BC428B}"/>
              </a:ext>
            </a:extLst>
          </p:cNvPr>
          <p:cNvPicPr>
            <a:picLocks noChangeAspect="1" noChangeArrowheads="1"/>
          </p:cNvPicPr>
          <p:nvPr userDrawn="1"/>
        </p:nvPicPr>
        <p:blipFill>
          <a:blip r:embed="rId13" cstate="print">
            <a:extLst>
              <a:ext uri="{28A0092B-C50C-407E-A947-70E740481C1C}">
                <a14:useLocalDpi xmlns:a14="http://schemas.microsoft.com/office/drawing/2010/main" xmlns="" val="0"/>
              </a:ext>
            </a:extLst>
          </a:blip>
          <a:srcRect/>
          <a:stretch>
            <a:fillRect/>
          </a:stretch>
        </p:blipFill>
        <p:spPr bwMode="auto">
          <a:xfrm>
            <a:off x="611190" y="4483894"/>
            <a:ext cx="2603500" cy="40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5" name="Text Box 7">
            <a:extLst>
              <a:ext uri="{FF2B5EF4-FFF2-40B4-BE49-F238E27FC236}">
                <a16:creationId xmlns="" xmlns:a16="http://schemas.microsoft.com/office/drawing/2014/main" id="{1DA3BA97-8542-42C8-91A6-0B940AE68AC4}"/>
              </a:ext>
            </a:extLst>
          </p:cNvPr>
          <p:cNvSpPr txBox="1">
            <a:spLocks noChangeArrowheads="1"/>
          </p:cNvSpPr>
          <p:nvPr userDrawn="1"/>
        </p:nvSpPr>
        <p:spPr bwMode="auto">
          <a:xfrm>
            <a:off x="7453313" y="4687494"/>
            <a:ext cx="1439862" cy="205978"/>
          </a:xfrm>
          <a:prstGeom prst="rect">
            <a:avLst/>
          </a:prstGeom>
          <a:noFill/>
          <a:ln>
            <a:noFill/>
          </a:ln>
          <a:effec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zh-CN" sz="900" b="0" i="0" u="none" strike="noStrike" kern="1200" cap="none" spc="0" normalizeH="0" baseline="0" noProof="0" dirty="0">
                <a:ln>
                  <a:noFill/>
                </a:ln>
                <a:solidFill>
                  <a:srgbClr val="FFFFFF"/>
                </a:solidFill>
                <a:effectLst/>
                <a:uLnTx/>
                <a:uFillTx/>
                <a:latin typeface="Arial" pitchFamily="34" charset="0"/>
                <a:ea typeface="宋体" pitchFamily="2" charset="-122"/>
                <a:cs typeface="+mn-cs"/>
              </a:rPr>
              <a:t>www.cxtc.com</a:t>
            </a:r>
          </a:p>
        </p:txBody>
      </p:sp>
    </p:spTree>
    <p:extLst>
      <p:ext uri="{BB962C8B-B14F-4D97-AF65-F5344CB8AC3E}">
        <p14:creationId xmlns:p14="http://schemas.microsoft.com/office/powerpoint/2010/main" xmlns="" val="108416067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pitchFamily="34" charset="0"/>
          <a:ea typeface="宋体" pitchFamily="2" charset="-122"/>
        </a:defRPr>
      </a:lvl2pPr>
      <a:lvl3pPr algn="ctr" rtl="0" eaLnBrk="0" fontAlgn="base" hangingPunct="0">
        <a:spcBef>
          <a:spcPct val="0"/>
        </a:spcBef>
        <a:spcAft>
          <a:spcPct val="0"/>
        </a:spcAft>
        <a:defRPr sz="3300">
          <a:solidFill>
            <a:schemeClr val="tx2"/>
          </a:solidFill>
          <a:latin typeface="Arial" pitchFamily="34" charset="0"/>
          <a:ea typeface="宋体" pitchFamily="2" charset="-122"/>
        </a:defRPr>
      </a:lvl3pPr>
      <a:lvl4pPr algn="ctr" rtl="0" eaLnBrk="0" fontAlgn="base" hangingPunct="0">
        <a:spcBef>
          <a:spcPct val="0"/>
        </a:spcBef>
        <a:spcAft>
          <a:spcPct val="0"/>
        </a:spcAft>
        <a:defRPr sz="3300">
          <a:solidFill>
            <a:schemeClr val="tx2"/>
          </a:solidFill>
          <a:latin typeface="Arial" pitchFamily="34" charset="0"/>
          <a:ea typeface="宋体" pitchFamily="2" charset="-122"/>
        </a:defRPr>
      </a:lvl4pPr>
      <a:lvl5pPr algn="ctr" rtl="0" eaLnBrk="0" fontAlgn="base" hangingPunct="0">
        <a:spcBef>
          <a:spcPct val="0"/>
        </a:spcBef>
        <a:spcAft>
          <a:spcPct val="0"/>
        </a:spcAft>
        <a:defRPr sz="3300">
          <a:solidFill>
            <a:schemeClr val="tx2"/>
          </a:solidFill>
          <a:latin typeface="Arial" pitchFamily="34" charset="0"/>
          <a:ea typeface="宋体" pitchFamily="2" charset="-122"/>
        </a:defRPr>
      </a:lvl5pPr>
      <a:lvl6pPr marL="342900" algn="ctr" rtl="0" fontAlgn="base">
        <a:spcBef>
          <a:spcPct val="0"/>
        </a:spcBef>
        <a:spcAft>
          <a:spcPct val="0"/>
        </a:spcAft>
        <a:defRPr sz="3300">
          <a:solidFill>
            <a:schemeClr val="tx2"/>
          </a:solidFill>
          <a:latin typeface="Arial" pitchFamily="34" charset="0"/>
          <a:ea typeface="宋体" pitchFamily="2" charset="-122"/>
        </a:defRPr>
      </a:lvl6pPr>
      <a:lvl7pPr marL="685800" algn="ctr" rtl="0" fontAlgn="base">
        <a:spcBef>
          <a:spcPct val="0"/>
        </a:spcBef>
        <a:spcAft>
          <a:spcPct val="0"/>
        </a:spcAft>
        <a:defRPr sz="3300">
          <a:solidFill>
            <a:schemeClr val="tx2"/>
          </a:solidFill>
          <a:latin typeface="Arial" pitchFamily="34" charset="0"/>
          <a:ea typeface="宋体" pitchFamily="2" charset="-122"/>
        </a:defRPr>
      </a:lvl7pPr>
      <a:lvl8pPr marL="1028700" algn="ctr" rtl="0" fontAlgn="base">
        <a:spcBef>
          <a:spcPct val="0"/>
        </a:spcBef>
        <a:spcAft>
          <a:spcPct val="0"/>
        </a:spcAft>
        <a:defRPr sz="3300">
          <a:solidFill>
            <a:schemeClr val="tx2"/>
          </a:solidFill>
          <a:latin typeface="Arial" pitchFamily="34" charset="0"/>
          <a:ea typeface="宋体" pitchFamily="2" charset="-122"/>
        </a:defRPr>
      </a:lvl8pPr>
      <a:lvl9pPr marL="1371600" algn="ctr" rtl="0" fontAlgn="base">
        <a:spcBef>
          <a:spcPct val="0"/>
        </a:spcBef>
        <a:spcAft>
          <a:spcPct val="0"/>
        </a:spcAft>
        <a:defRPr sz="3300">
          <a:solidFill>
            <a:schemeClr val="tx2"/>
          </a:solidFill>
          <a:latin typeface="Arial" pitchFamily="34" charset="0"/>
          <a:ea typeface="宋体" pitchFamily="2" charset="-122"/>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ea typeface="+mn-ea"/>
        </a:defRPr>
      </a:lvl2pPr>
      <a:lvl3pPr marL="857250" indent="-171450" algn="l" rtl="0" eaLnBrk="0" fontAlgn="base" hangingPunct="0">
        <a:spcBef>
          <a:spcPct val="20000"/>
        </a:spcBef>
        <a:spcAft>
          <a:spcPct val="0"/>
        </a:spcAft>
        <a:buChar char="•"/>
        <a:defRPr sz="1800">
          <a:solidFill>
            <a:schemeClr val="tx1"/>
          </a:solidFill>
          <a:latin typeface="+mn-lt"/>
          <a:ea typeface="+mn-ea"/>
        </a:defRPr>
      </a:lvl3pPr>
      <a:lvl4pPr marL="1200150" indent="-171450" algn="l" rtl="0" eaLnBrk="0" fontAlgn="base" hangingPunct="0">
        <a:spcBef>
          <a:spcPct val="20000"/>
        </a:spcBef>
        <a:spcAft>
          <a:spcPct val="0"/>
        </a:spcAft>
        <a:buChar char="–"/>
        <a:defRPr sz="1500">
          <a:solidFill>
            <a:schemeClr val="tx1"/>
          </a:solidFill>
          <a:latin typeface="+mn-lt"/>
          <a:ea typeface="+mn-ea"/>
        </a:defRPr>
      </a:lvl4pPr>
      <a:lvl5pPr marL="1543050" indent="-171450" algn="l" rtl="0" eaLnBrk="0" fontAlgn="base" hangingPunct="0">
        <a:spcBef>
          <a:spcPct val="20000"/>
        </a:spcBef>
        <a:spcAft>
          <a:spcPct val="0"/>
        </a:spcAft>
        <a:buChar char="»"/>
        <a:defRPr sz="1500">
          <a:solidFill>
            <a:schemeClr val="tx1"/>
          </a:solidFill>
          <a:latin typeface="+mn-lt"/>
          <a:ea typeface="+mn-ea"/>
        </a:defRPr>
      </a:lvl5pPr>
      <a:lvl6pPr marL="1885950" indent="-171450" algn="l" rtl="0" eaLnBrk="0" fontAlgn="base" hangingPunct="0">
        <a:spcBef>
          <a:spcPct val="20000"/>
        </a:spcBef>
        <a:spcAft>
          <a:spcPct val="0"/>
        </a:spcAft>
        <a:buChar char="»"/>
        <a:defRPr sz="1500">
          <a:solidFill>
            <a:schemeClr val="tx1"/>
          </a:solidFill>
          <a:latin typeface="+mn-lt"/>
          <a:ea typeface="+mn-ea"/>
        </a:defRPr>
      </a:lvl6pPr>
      <a:lvl7pPr marL="2228850" indent="-171450" algn="l" rtl="0" eaLnBrk="0" fontAlgn="base" hangingPunct="0">
        <a:spcBef>
          <a:spcPct val="20000"/>
        </a:spcBef>
        <a:spcAft>
          <a:spcPct val="0"/>
        </a:spcAft>
        <a:buChar char="»"/>
        <a:defRPr sz="1500">
          <a:solidFill>
            <a:schemeClr val="tx1"/>
          </a:solidFill>
          <a:latin typeface="+mn-lt"/>
          <a:ea typeface="+mn-ea"/>
        </a:defRPr>
      </a:lvl7pPr>
      <a:lvl8pPr marL="2571750" indent="-171450" algn="l" rtl="0" eaLnBrk="0" fontAlgn="base" hangingPunct="0">
        <a:spcBef>
          <a:spcPct val="20000"/>
        </a:spcBef>
        <a:spcAft>
          <a:spcPct val="0"/>
        </a:spcAft>
        <a:buChar char="»"/>
        <a:defRPr sz="1500">
          <a:solidFill>
            <a:schemeClr val="tx1"/>
          </a:solidFill>
          <a:latin typeface="+mn-lt"/>
          <a:ea typeface="+mn-ea"/>
        </a:defRPr>
      </a:lvl8pPr>
      <a:lvl9pPr marL="2914650" indent="-171450" algn="l" rtl="0" eaLnBrk="0" fontAlgn="base" hangingPunct="0">
        <a:spcBef>
          <a:spcPct val="20000"/>
        </a:spcBef>
        <a:spcAft>
          <a:spcPct val="0"/>
        </a:spcAft>
        <a:buChar char="»"/>
        <a:defRPr sz="15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6.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16.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6.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16.xml"/><Relationship Id="rId5" Type="http://schemas.openxmlformats.org/officeDocument/2006/relationships/image" Target="../media/image29.jpe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6.xml"/><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1">
            <a:extLst>
              <a:ext uri="{FF2B5EF4-FFF2-40B4-BE49-F238E27FC236}">
                <a16:creationId xmlns="" xmlns:a16="http://schemas.microsoft.com/office/drawing/2014/main" id="{57771C19-BC06-4133-9F3A-B216F0FD77C5}"/>
              </a:ext>
            </a:extLst>
          </p:cNvPr>
          <p:cNvSpPr txBox="1"/>
          <p:nvPr/>
        </p:nvSpPr>
        <p:spPr bwMode="auto">
          <a:xfrm>
            <a:off x="1523331" y="1896280"/>
            <a:ext cx="6198515" cy="530915"/>
          </a:xfrm>
          <a:prstGeom prst="rect">
            <a:avLst/>
          </a:prstGeom>
          <a:solidFill>
            <a:srgbClr val="00B0F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68580" tIns="34290" rIns="68580" bIns="34290">
            <a:spAutoFit/>
          </a:bodyPr>
          <a:lstStyle/>
          <a:p>
            <a:pPr algn="ctr">
              <a:defRPr/>
            </a:pPr>
            <a:r>
              <a:rPr lang="zh-CN" altLang="en-US" sz="3000" b="1" spc="56" dirty="0">
                <a:solidFill>
                  <a:schemeClr val="bg1"/>
                </a:solidFill>
                <a:latin typeface="方正兰亭粗黑_GBK" panose="02000000000000000000" pitchFamily="2" charset="-122"/>
                <a:ea typeface="方正兰亭粗黑_GBK" panose="02000000000000000000" pitchFamily="2" charset="-122"/>
              </a:rPr>
              <a:t>稀土储氢合金产业现状及发展趋势</a:t>
            </a:r>
          </a:p>
        </p:txBody>
      </p:sp>
      <p:grpSp>
        <p:nvGrpSpPr>
          <p:cNvPr id="5" name="组合 4">
            <a:extLst>
              <a:ext uri="{FF2B5EF4-FFF2-40B4-BE49-F238E27FC236}">
                <a16:creationId xmlns="" xmlns:a16="http://schemas.microsoft.com/office/drawing/2014/main" id="{8468263C-F3FB-42AB-BA4D-1099E5EDAE33}"/>
              </a:ext>
            </a:extLst>
          </p:cNvPr>
          <p:cNvGrpSpPr/>
          <p:nvPr/>
        </p:nvGrpSpPr>
        <p:grpSpPr>
          <a:xfrm>
            <a:off x="1523329" y="3530326"/>
            <a:ext cx="2253290" cy="246221"/>
            <a:chOff x="6982802" y="5229204"/>
            <a:chExt cx="1628780" cy="328295"/>
          </a:xfrm>
        </p:grpSpPr>
        <p:sp>
          <p:nvSpPr>
            <p:cNvPr id="6" name="KSO_Shape">
              <a:extLst>
                <a:ext uri="{FF2B5EF4-FFF2-40B4-BE49-F238E27FC236}">
                  <a16:creationId xmlns="" xmlns:a16="http://schemas.microsoft.com/office/drawing/2014/main" id="{6F5242EE-E5C7-477F-9DF4-06422FD3DD4B}"/>
                </a:ext>
              </a:extLst>
            </p:cNvPr>
            <p:cNvSpPr>
              <a:spLocks/>
            </p:cNvSpPr>
            <p:nvPr/>
          </p:nvSpPr>
          <p:spPr bwMode="auto">
            <a:xfrm>
              <a:off x="6982802" y="5277356"/>
              <a:ext cx="88476" cy="206040"/>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0C0"/>
            </a:solidFill>
            <a:ln>
              <a:noFill/>
            </a:ln>
          </p:spPr>
          <p:txBody>
            <a:bodyPr anchor="ctr">
              <a:scene3d>
                <a:camera prst="orthographicFront"/>
                <a:lightRig rig="threePt" dir="t"/>
              </a:scene3d>
              <a:sp3d>
                <a:contourClr>
                  <a:srgbClr val="FFFFFF"/>
                </a:contourClr>
              </a:sp3d>
            </a:bodyPr>
            <a:lstStyle/>
            <a:p>
              <a:pPr algn="ctr">
                <a:defRPr/>
              </a:pPr>
              <a:endParaRPr lang="zh-CN" altLang="en-US" sz="1000" b="1" dirty="0">
                <a:solidFill>
                  <a:srgbClr val="FFFFFF"/>
                </a:solidFill>
                <a:ea typeface="宋体" panose="02010600030101010101" pitchFamily="2" charset="-122"/>
              </a:endParaRPr>
            </a:p>
          </p:txBody>
        </p:sp>
        <p:grpSp>
          <p:nvGrpSpPr>
            <p:cNvPr id="7" name="组合 6">
              <a:extLst>
                <a:ext uri="{FF2B5EF4-FFF2-40B4-BE49-F238E27FC236}">
                  <a16:creationId xmlns="" xmlns:a16="http://schemas.microsoft.com/office/drawing/2014/main" id="{B9C70248-ADEE-41E1-85C8-EBCA473016FC}"/>
                </a:ext>
              </a:extLst>
            </p:cNvPr>
            <p:cNvGrpSpPr/>
            <p:nvPr/>
          </p:nvGrpSpPr>
          <p:grpSpPr>
            <a:xfrm>
              <a:off x="7092279" y="5229204"/>
              <a:ext cx="1519303" cy="328295"/>
              <a:chOff x="6046988" y="3947708"/>
              <a:chExt cx="2025473" cy="437668"/>
            </a:xfrm>
          </p:grpSpPr>
          <p:sp>
            <p:nvSpPr>
              <p:cNvPr id="8" name="TextBox 143">
                <a:extLst>
                  <a:ext uri="{FF2B5EF4-FFF2-40B4-BE49-F238E27FC236}">
                    <a16:creationId xmlns="" xmlns:a16="http://schemas.microsoft.com/office/drawing/2014/main" id="{BB5CCC18-E3CA-4507-A515-007321D6DDC0}"/>
                  </a:ext>
                </a:extLst>
              </p:cNvPr>
              <p:cNvSpPr txBox="1"/>
              <p:nvPr/>
            </p:nvSpPr>
            <p:spPr>
              <a:xfrm>
                <a:off x="6046988" y="3947708"/>
                <a:ext cx="2025473" cy="437668"/>
              </a:xfrm>
              <a:prstGeom prst="rect">
                <a:avLst/>
              </a:prstGeom>
            </p:spPr>
            <p:txBody>
              <a:bodyPr wrap="square">
                <a:spAutoFit/>
              </a:bodyPr>
              <a:lstStyle>
                <a:defPPr>
                  <a:defRPr lang="zh-CN"/>
                </a:defPPr>
                <a:lvl1pPr algn="ctr">
                  <a:defRPr sz="2800">
                    <a:solidFill>
                      <a:schemeClr val="bg1">
                        <a:lumMod val="50000"/>
                      </a:schemeClr>
                    </a:solidFill>
                    <a:latin typeface="幼圆" panose="02010509060101010101" pitchFamily="49" charset="-122"/>
                    <a:ea typeface="幼圆" panose="02010509060101010101" pitchFamily="49" charset="-122"/>
                  </a:defRPr>
                </a:lvl1pPr>
              </a:lstStyle>
              <a:p>
                <a:pPr algn="l"/>
                <a:r>
                  <a:rPr lang="zh-CN" altLang="en-US" sz="1000" b="1" dirty="0"/>
                  <a:t>汇报单位：厦门钨业股份有限公司</a:t>
                </a:r>
              </a:p>
            </p:txBody>
          </p:sp>
          <p:cxnSp>
            <p:nvCxnSpPr>
              <p:cNvPr id="9" name="直接连接符 8">
                <a:extLst>
                  <a:ext uri="{FF2B5EF4-FFF2-40B4-BE49-F238E27FC236}">
                    <a16:creationId xmlns="" xmlns:a16="http://schemas.microsoft.com/office/drawing/2014/main" id="{49FBA49F-2067-49A8-9FF0-F45A9DC7C84E}"/>
                  </a:ext>
                </a:extLst>
              </p:cNvPr>
              <p:cNvCxnSpPr>
                <a:cxnSpLocks/>
              </p:cNvCxnSpPr>
              <p:nvPr/>
            </p:nvCxnSpPr>
            <p:spPr>
              <a:xfrm>
                <a:off x="6118427" y="4280892"/>
                <a:ext cx="1688658" cy="5702"/>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sp>
        <p:nvSpPr>
          <p:cNvPr id="10" name="KSO_Shape">
            <a:extLst>
              <a:ext uri="{FF2B5EF4-FFF2-40B4-BE49-F238E27FC236}">
                <a16:creationId xmlns="" xmlns:a16="http://schemas.microsoft.com/office/drawing/2014/main" id="{4901C61E-CF76-4BAD-872A-DE09F997E7DF}"/>
              </a:ext>
            </a:extLst>
          </p:cNvPr>
          <p:cNvSpPr>
            <a:spLocks/>
          </p:cNvSpPr>
          <p:nvPr/>
        </p:nvSpPr>
        <p:spPr bwMode="auto">
          <a:xfrm>
            <a:off x="1523331" y="3261002"/>
            <a:ext cx="122078" cy="154530"/>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0C0"/>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sz="1000" b="1" dirty="0">
              <a:solidFill>
                <a:srgbClr val="FFFFFF"/>
              </a:solidFill>
              <a:ea typeface="宋体" panose="02010600030101010101" pitchFamily="2" charset="-122"/>
            </a:endParaRPr>
          </a:p>
        </p:txBody>
      </p:sp>
      <p:grpSp>
        <p:nvGrpSpPr>
          <p:cNvPr id="11" name="组合 10">
            <a:extLst>
              <a:ext uri="{FF2B5EF4-FFF2-40B4-BE49-F238E27FC236}">
                <a16:creationId xmlns="" xmlns:a16="http://schemas.microsoft.com/office/drawing/2014/main" id="{5D4F64CA-B80A-4FEA-B04A-17A93A20851C}"/>
              </a:ext>
            </a:extLst>
          </p:cNvPr>
          <p:cNvGrpSpPr/>
          <p:nvPr/>
        </p:nvGrpSpPr>
        <p:grpSpPr>
          <a:xfrm>
            <a:off x="1674782" y="3228859"/>
            <a:ext cx="1139477" cy="246221"/>
            <a:chOff x="6046989" y="3947720"/>
            <a:chExt cx="2025473" cy="437669"/>
          </a:xfrm>
        </p:grpSpPr>
        <p:sp>
          <p:nvSpPr>
            <p:cNvPr id="12" name="TextBox 143">
              <a:extLst>
                <a:ext uri="{FF2B5EF4-FFF2-40B4-BE49-F238E27FC236}">
                  <a16:creationId xmlns="" xmlns:a16="http://schemas.microsoft.com/office/drawing/2014/main" id="{BF0DA0E9-2FA7-44C0-B144-7B2498B87281}"/>
                </a:ext>
              </a:extLst>
            </p:cNvPr>
            <p:cNvSpPr txBox="1"/>
            <p:nvPr/>
          </p:nvSpPr>
          <p:spPr>
            <a:xfrm>
              <a:off x="6046989" y="3947720"/>
              <a:ext cx="2025473" cy="437669"/>
            </a:xfrm>
            <a:prstGeom prst="rect">
              <a:avLst/>
            </a:prstGeom>
          </p:spPr>
          <p:txBody>
            <a:bodyPr wrap="square">
              <a:spAutoFit/>
            </a:bodyPr>
            <a:lstStyle>
              <a:defPPr>
                <a:defRPr lang="zh-CN"/>
              </a:defPPr>
              <a:lvl1pPr algn="ctr">
                <a:defRPr sz="2800">
                  <a:solidFill>
                    <a:schemeClr val="bg1">
                      <a:lumMod val="50000"/>
                    </a:schemeClr>
                  </a:solidFill>
                  <a:latin typeface="幼圆" panose="02010509060101010101" pitchFamily="49" charset="-122"/>
                  <a:ea typeface="幼圆" panose="02010509060101010101" pitchFamily="49" charset="-122"/>
                </a:defRPr>
              </a:lvl1pPr>
            </a:lstStyle>
            <a:p>
              <a:pPr algn="l"/>
              <a:r>
                <a:rPr lang="zh-CN" altLang="en-US" sz="1000" b="1" dirty="0"/>
                <a:t>汇报人：刘宏周</a:t>
              </a:r>
            </a:p>
          </p:txBody>
        </p:sp>
        <p:cxnSp>
          <p:nvCxnSpPr>
            <p:cNvPr id="13" name="直接连接符 12">
              <a:extLst>
                <a:ext uri="{FF2B5EF4-FFF2-40B4-BE49-F238E27FC236}">
                  <a16:creationId xmlns="" xmlns:a16="http://schemas.microsoft.com/office/drawing/2014/main" id="{73A75164-8FBF-4C2E-A820-E1CBFCE8F3B1}"/>
                </a:ext>
              </a:extLst>
            </p:cNvPr>
            <p:cNvCxnSpPr/>
            <p:nvPr/>
          </p:nvCxnSpPr>
          <p:spPr>
            <a:xfrm>
              <a:off x="6118427" y="4280892"/>
              <a:ext cx="158417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233456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圆角矩形 3"/>
          <p:cNvSpPr/>
          <p:nvPr/>
        </p:nvSpPr>
        <p:spPr>
          <a:xfrm>
            <a:off x="3496069" y="1169172"/>
            <a:ext cx="2812462" cy="425870"/>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3195" tIns="41597" rIns="83195" bIns="41597" rtlCol="0" anchor="ctr"/>
          <a:lstStyle/>
          <a:p>
            <a:pPr algn="ctr"/>
            <a:r>
              <a:rPr lang="zh-CN" altLang="en-US" dirty="0" smtClean="0">
                <a:solidFill>
                  <a:schemeClr val="bg1"/>
                </a:solidFill>
                <a:latin typeface="微软雅黑" pitchFamily="34" charset="-122"/>
                <a:ea typeface="微软雅黑" pitchFamily="34" charset="-122"/>
              </a:rPr>
              <a:t>稀土储氢合金简介</a:t>
            </a:r>
            <a:endParaRPr lang="en-US" altLang="zh-CN" dirty="0">
              <a:solidFill>
                <a:schemeClr val="bg1"/>
              </a:solidFill>
              <a:latin typeface="微软雅黑" pitchFamily="34" charset="-122"/>
              <a:ea typeface="微软雅黑" pitchFamily="34" charset="-122"/>
            </a:endParaRPr>
          </a:p>
        </p:txBody>
      </p:sp>
      <p:sp>
        <p:nvSpPr>
          <p:cNvPr id="102" name="圆角矩形 1"/>
          <p:cNvSpPr/>
          <p:nvPr/>
        </p:nvSpPr>
        <p:spPr>
          <a:xfrm>
            <a:off x="2775989" y="1169172"/>
            <a:ext cx="840093" cy="425870"/>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3195" tIns="41597" rIns="270000" bIns="41597" rtlCol="0" anchor="ctr"/>
          <a:lstStyle/>
          <a:p>
            <a:pPr algn="ctr"/>
            <a:r>
              <a:rPr lang="en-US" altLang="zh-CN" sz="1700" b="1" dirty="0">
                <a:solidFill>
                  <a:schemeClr val="bg1"/>
                </a:solidFill>
                <a:latin typeface="微软雅黑" pitchFamily="34" charset="-122"/>
                <a:ea typeface="微软雅黑" pitchFamily="34" charset="-122"/>
              </a:rPr>
              <a:t>01</a:t>
            </a:r>
          </a:p>
        </p:txBody>
      </p:sp>
      <p:sp>
        <p:nvSpPr>
          <p:cNvPr id="103" name="圆角矩形 3"/>
          <p:cNvSpPr/>
          <p:nvPr/>
        </p:nvSpPr>
        <p:spPr>
          <a:xfrm>
            <a:off x="3496069" y="1851188"/>
            <a:ext cx="2812462" cy="425870"/>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3195" tIns="41597" rIns="83195" bIns="41597" rtlCol="0" anchor="ctr"/>
          <a:lstStyle/>
          <a:p>
            <a:pPr algn="ctr"/>
            <a:r>
              <a:rPr lang="zh-CN" altLang="en-US" dirty="0" smtClean="0">
                <a:solidFill>
                  <a:schemeClr val="bg1"/>
                </a:solidFill>
                <a:latin typeface="微软雅黑" pitchFamily="34" charset="-122"/>
                <a:ea typeface="微软雅黑" pitchFamily="34" charset="-122"/>
              </a:rPr>
              <a:t>储氢合金产业现状</a:t>
            </a:r>
            <a:endParaRPr lang="en-US" altLang="zh-CN" dirty="0">
              <a:solidFill>
                <a:schemeClr val="bg1"/>
              </a:solidFill>
              <a:latin typeface="微软雅黑" pitchFamily="34" charset="-122"/>
              <a:ea typeface="微软雅黑" pitchFamily="34" charset="-122"/>
            </a:endParaRPr>
          </a:p>
        </p:txBody>
      </p:sp>
      <p:sp>
        <p:nvSpPr>
          <p:cNvPr id="104" name="圆角矩形 1"/>
          <p:cNvSpPr/>
          <p:nvPr/>
        </p:nvSpPr>
        <p:spPr>
          <a:xfrm>
            <a:off x="2775989" y="1851188"/>
            <a:ext cx="840093" cy="425870"/>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3195" tIns="41597" rIns="270000" bIns="41597" rtlCol="0" anchor="ctr"/>
          <a:lstStyle/>
          <a:p>
            <a:pPr algn="ctr"/>
            <a:r>
              <a:rPr lang="en-US" altLang="zh-CN" sz="1700" b="1" dirty="0">
                <a:solidFill>
                  <a:schemeClr val="bg1"/>
                </a:solidFill>
                <a:latin typeface="微软雅黑" pitchFamily="34" charset="-122"/>
                <a:ea typeface="微软雅黑" pitchFamily="34" charset="-122"/>
              </a:rPr>
              <a:t>02</a:t>
            </a:r>
          </a:p>
        </p:txBody>
      </p:sp>
      <p:sp>
        <p:nvSpPr>
          <p:cNvPr id="105" name="圆角矩形 3"/>
          <p:cNvSpPr/>
          <p:nvPr/>
        </p:nvSpPr>
        <p:spPr>
          <a:xfrm>
            <a:off x="3496069" y="2533205"/>
            <a:ext cx="2812462" cy="425870"/>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3195" tIns="41597" rIns="83195" bIns="41597" rtlCol="0" anchor="ctr"/>
          <a:lstStyle/>
          <a:p>
            <a:pPr algn="ctr"/>
            <a:r>
              <a:rPr lang="zh-CN" altLang="en-US" dirty="0" smtClean="0">
                <a:solidFill>
                  <a:schemeClr val="bg1"/>
                </a:solidFill>
                <a:latin typeface="微软雅黑" pitchFamily="34" charset="-122"/>
                <a:ea typeface="微软雅黑" pitchFamily="34" charset="-122"/>
              </a:rPr>
              <a:t>储氢合金发展趋势</a:t>
            </a:r>
            <a:endParaRPr lang="en-US" altLang="zh-CN" dirty="0">
              <a:solidFill>
                <a:schemeClr val="bg1"/>
              </a:solidFill>
              <a:latin typeface="微软雅黑" pitchFamily="34" charset="-122"/>
              <a:ea typeface="微软雅黑" pitchFamily="34" charset="-122"/>
            </a:endParaRPr>
          </a:p>
        </p:txBody>
      </p:sp>
      <p:sp>
        <p:nvSpPr>
          <p:cNvPr id="106" name="圆角矩形 1"/>
          <p:cNvSpPr/>
          <p:nvPr/>
        </p:nvSpPr>
        <p:spPr>
          <a:xfrm>
            <a:off x="2775989" y="2533205"/>
            <a:ext cx="840093" cy="425870"/>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3195" tIns="41597" rIns="270000" bIns="41597" rtlCol="0" anchor="ctr"/>
          <a:lstStyle/>
          <a:p>
            <a:pPr algn="ctr"/>
            <a:r>
              <a:rPr lang="en-US" altLang="zh-CN" sz="1700" b="1" dirty="0">
                <a:solidFill>
                  <a:schemeClr val="bg1"/>
                </a:solidFill>
                <a:latin typeface="微软雅黑" pitchFamily="34" charset="-122"/>
                <a:ea typeface="微软雅黑" pitchFamily="34" charset="-122"/>
              </a:rPr>
              <a:t>03</a:t>
            </a:r>
          </a:p>
        </p:txBody>
      </p:sp>
      <p:sp>
        <p:nvSpPr>
          <p:cNvPr id="107" name="圆角矩形 3"/>
          <p:cNvSpPr/>
          <p:nvPr/>
        </p:nvSpPr>
        <p:spPr>
          <a:xfrm>
            <a:off x="3496069" y="3215221"/>
            <a:ext cx="2812462" cy="425870"/>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3195" tIns="41597" rIns="83195" bIns="41597" rtlCol="0" anchor="ctr"/>
          <a:lstStyle/>
          <a:p>
            <a:pPr algn="ctr"/>
            <a:r>
              <a:rPr lang="zh-CN" altLang="en-US" dirty="0" smtClean="0">
                <a:solidFill>
                  <a:schemeClr val="bg1"/>
                </a:solidFill>
                <a:latin typeface="微软雅黑" pitchFamily="34" charset="-122"/>
                <a:ea typeface="微软雅黑" pitchFamily="34" charset="-122"/>
              </a:rPr>
              <a:t>未来展望</a:t>
            </a:r>
            <a:endParaRPr lang="en-US" altLang="zh-CN" dirty="0">
              <a:solidFill>
                <a:schemeClr val="bg1"/>
              </a:solidFill>
              <a:latin typeface="微软雅黑" pitchFamily="34" charset="-122"/>
              <a:ea typeface="微软雅黑" pitchFamily="34" charset="-122"/>
            </a:endParaRPr>
          </a:p>
        </p:txBody>
      </p:sp>
      <p:sp>
        <p:nvSpPr>
          <p:cNvPr id="108" name="圆角矩形 1"/>
          <p:cNvSpPr/>
          <p:nvPr/>
        </p:nvSpPr>
        <p:spPr>
          <a:xfrm>
            <a:off x="2775989" y="3215221"/>
            <a:ext cx="840093" cy="425870"/>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3195" tIns="41597" rIns="270000" bIns="41597" rtlCol="0" anchor="ctr"/>
          <a:lstStyle/>
          <a:p>
            <a:pPr algn="ctr"/>
            <a:r>
              <a:rPr lang="en-US" altLang="zh-CN" sz="1700" b="1" dirty="0">
                <a:solidFill>
                  <a:schemeClr val="bg1"/>
                </a:solidFill>
                <a:latin typeface="微软雅黑" pitchFamily="34" charset="-122"/>
                <a:ea typeface="微软雅黑" pitchFamily="34" charset="-122"/>
              </a:rPr>
              <a:t>04</a:t>
            </a:r>
          </a:p>
        </p:txBody>
      </p:sp>
      <p:sp>
        <p:nvSpPr>
          <p:cNvPr id="109" name="矩形 108"/>
          <p:cNvSpPr/>
          <p:nvPr/>
        </p:nvSpPr>
        <p:spPr>
          <a:xfrm>
            <a:off x="269607" y="54712"/>
            <a:ext cx="310550" cy="3105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500" dirty="0"/>
          </a:p>
        </p:txBody>
      </p:sp>
      <p:sp>
        <p:nvSpPr>
          <p:cNvPr id="110" name="矩形 109"/>
          <p:cNvSpPr/>
          <p:nvPr/>
        </p:nvSpPr>
        <p:spPr>
          <a:xfrm>
            <a:off x="422614" y="221226"/>
            <a:ext cx="207033" cy="207033"/>
          </a:xfrm>
          <a:prstGeom prst="rect">
            <a:avLst/>
          </a:prstGeom>
          <a:solidFill>
            <a:srgbClr val="8FC31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500" dirty="0"/>
          </a:p>
        </p:txBody>
      </p:sp>
      <p:sp>
        <p:nvSpPr>
          <p:cNvPr id="111" name="TextBox 13"/>
          <p:cNvSpPr txBox="1"/>
          <p:nvPr/>
        </p:nvSpPr>
        <p:spPr>
          <a:xfrm>
            <a:off x="689654" y="78217"/>
            <a:ext cx="1320147" cy="377075"/>
          </a:xfrm>
          <a:prstGeom prst="rect">
            <a:avLst/>
          </a:prstGeom>
          <a:noFill/>
        </p:spPr>
        <p:txBody>
          <a:bodyPr wrap="square" lIns="68580" tIns="34290" rIns="68580" bIns="34290" rtlCol="0">
            <a:spAutoFit/>
          </a:bodyPr>
          <a:lstStyle/>
          <a:p>
            <a:r>
              <a:rPr lang="zh-CN" altLang="en-US" sz="2000" b="1" spc="250" dirty="0">
                <a:solidFill>
                  <a:srgbClr val="0070C0"/>
                </a:solidFill>
                <a:latin typeface="微软雅黑" pitchFamily="34" charset="-122"/>
                <a:ea typeface="微软雅黑" pitchFamily="34" charset="-122"/>
              </a:rPr>
              <a:t>目录页</a:t>
            </a:r>
          </a:p>
        </p:txBody>
      </p:sp>
    </p:spTree>
    <p:extLst>
      <p:ext uri="{BB962C8B-B14F-4D97-AF65-F5344CB8AC3E}">
        <p14:creationId xmlns:p14="http://schemas.microsoft.com/office/powerpoint/2010/main" xmlns="" val="287926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box(out)">
                                      <p:cBhvr>
                                        <p:cTn id="7" dur="500"/>
                                        <p:tgtEl>
                                          <p:spTgt spid="109"/>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110"/>
                                        </p:tgtEl>
                                        <p:attrNameLst>
                                          <p:attrName>style.visibility</p:attrName>
                                        </p:attrNameLst>
                                      </p:cBhvr>
                                      <p:to>
                                        <p:strVal val="visible"/>
                                      </p:to>
                                    </p:set>
                                    <p:animEffect transition="in" filter="box(out)">
                                      <p:cBhvr>
                                        <p:cTn id="10" dur="500"/>
                                        <p:tgtEl>
                                          <p:spTgt spid="11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11"/>
                                        </p:tgtEl>
                                        <p:attrNameLst>
                                          <p:attrName>style.visibility</p:attrName>
                                        </p:attrNameLst>
                                      </p:cBhvr>
                                      <p:to>
                                        <p:strVal val="visible"/>
                                      </p:to>
                                    </p:set>
                                    <p:animEffect transition="in" filter="wipe(left)">
                                      <p:cBhvr>
                                        <p:cTn id="14" dur="500"/>
                                        <p:tgtEl>
                                          <p:spTgt spid="111"/>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02"/>
                                        </p:tgtEl>
                                        <p:attrNameLst>
                                          <p:attrName>style.visibility</p:attrName>
                                        </p:attrNameLst>
                                      </p:cBhvr>
                                      <p:to>
                                        <p:strVal val="visible"/>
                                      </p:to>
                                    </p:set>
                                    <p:anim calcmode="lin" valueType="num">
                                      <p:cBhvr additive="base">
                                        <p:cTn id="18" dur="500" fill="hold"/>
                                        <p:tgtEl>
                                          <p:spTgt spid="102"/>
                                        </p:tgtEl>
                                        <p:attrNameLst>
                                          <p:attrName>ppt_x</p:attrName>
                                        </p:attrNameLst>
                                      </p:cBhvr>
                                      <p:tavLst>
                                        <p:tav tm="0">
                                          <p:val>
                                            <p:strVal val="0-#ppt_w/2"/>
                                          </p:val>
                                        </p:tav>
                                        <p:tav tm="100000">
                                          <p:val>
                                            <p:strVal val="#ppt_x"/>
                                          </p:val>
                                        </p:tav>
                                      </p:tavLst>
                                    </p:anim>
                                    <p:anim calcmode="lin" valueType="num">
                                      <p:cBhvr additive="base">
                                        <p:cTn id="19" dur="500" fill="hold"/>
                                        <p:tgtEl>
                                          <p:spTgt spid="10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01"/>
                                        </p:tgtEl>
                                        <p:attrNameLst>
                                          <p:attrName>style.visibility</p:attrName>
                                        </p:attrNameLst>
                                      </p:cBhvr>
                                      <p:to>
                                        <p:strVal val="visible"/>
                                      </p:to>
                                    </p:set>
                                    <p:animEffect transition="in" filter="wipe(left)">
                                      <p:cBhvr>
                                        <p:cTn id="23" dur="500"/>
                                        <p:tgtEl>
                                          <p:spTgt spid="101"/>
                                        </p:tgtEl>
                                      </p:cBhvr>
                                    </p:animEffect>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04"/>
                                        </p:tgtEl>
                                        <p:attrNameLst>
                                          <p:attrName>style.visibility</p:attrName>
                                        </p:attrNameLst>
                                      </p:cBhvr>
                                      <p:to>
                                        <p:strVal val="visible"/>
                                      </p:to>
                                    </p:set>
                                    <p:anim calcmode="lin" valueType="num">
                                      <p:cBhvr additive="base">
                                        <p:cTn id="27" dur="500" fill="hold"/>
                                        <p:tgtEl>
                                          <p:spTgt spid="104"/>
                                        </p:tgtEl>
                                        <p:attrNameLst>
                                          <p:attrName>ppt_x</p:attrName>
                                        </p:attrNameLst>
                                      </p:cBhvr>
                                      <p:tavLst>
                                        <p:tav tm="0">
                                          <p:val>
                                            <p:strVal val="0-#ppt_w/2"/>
                                          </p:val>
                                        </p:tav>
                                        <p:tav tm="100000">
                                          <p:val>
                                            <p:strVal val="#ppt_x"/>
                                          </p:val>
                                        </p:tav>
                                      </p:tavLst>
                                    </p:anim>
                                    <p:anim calcmode="lin" valueType="num">
                                      <p:cBhvr additive="base">
                                        <p:cTn id="28" dur="500" fill="hold"/>
                                        <p:tgtEl>
                                          <p:spTgt spid="10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103"/>
                                        </p:tgtEl>
                                        <p:attrNameLst>
                                          <p:attrName>style.visibility</p:attrName>
                                        </p:attrNameLst>
                                      </p:cBhvr>
                                      <p:to>
                                        <p:strVal val="visible"/>
                                      </p:to>
                                    </p:set>
                                    <p:animEffect transition="in" filter="wipe(left)">
                                      <p:cBhvr>
                                        <p:cTn id="32" dur="500"/>
                                        <p:tgtEl>
                                          <p:spTgt spid="103"/>
                                        </p:tgtEl>
                                      </p:cBhvr>
                                    </p:animEffect>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06"/>
                                        </p:tgtEl>
                                        <p:attrNameLst>
                                          <p:attrName>style.visibility</p:attrName>
                                        </p:attrNameLst>
                                      </p:cBhvr>
                                      <p:to>
                                        <p:strVal val="visible"/>
                                      </p:to>
                                    </p:set>
                                    <p:anim calcmode="lin" valueType="num">
                                      <p:cBhvr additive="base">
                                        <p:cTn id="36" dur="500" fill="hold"/>
                                        <p:tgtEl>
                                          <p:spTgt spid="106"/>
                                        </p:tgtEl>
                                        <p:attrNameLst>
                                          <p:attrName>ppt_x</p:attrName>
                                        </p:attrNameLst>
                                      </p:cBhvr>
                                      <p:tavLst>
                                        <p:tav tm="0">
                                          <p:val>
                                            <p:strVal val="0-#ppt_w/2"/>
                                          </p:val>
                                        </p:tav>
                                        <p:tav tm="100000">
                                          <p:val>
                                            <p:strVal val="#ppt_x"/>
                                          </p:val>
                                        </p:tav>
                                      </p:tavLst>
                                    </p:anim>
                                    <p:anim calcmode="lin" valueType="num">
                                      <p:cBhvr additive="base">
                                        <p:cTn id="37" dur="500" fill="hold"/>
                                        <p:tgtEl>
                                          <p:spTgt spid="106"/>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05"/>
                                        </p:tgtEl>
                                        <p:attrNameLst>
                                          <p:attrName>style.visibility</p:attrName>
                                        </p:attrNameLst>
                                      </p:cBhvr>
                                      <p:to>
                                        <p:strVal val="visible"/>
                                      </p:to>
                                    </p:set>
                                    <p:animEffect transition="in" filter="wipe(left)">
                                      <p:cBhvr>
                                        <p:cTn id="41" dur="500"/>
                                        <p:tgtEl>
                                          <p:spTgt spid="105"/>
                                        </p:tgtEl>
                                      </p:cBhvr>
                                    </p:animEffect>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108"/>
                                        </p:tgtEl>
                                        <p:attrNameLst>
                                          <p:attrName>style.visibility</p:attrName>
                                        </p:attrNameLst>
                                      </p:cBhvr>
                                      <p:to>
                                        <p:strVal val="visible"/>
                                      </p:to>
                                    </p:set>
                                    <p:anim calcmode="lin" valueType="num">
                                      <p:cBhvr additive="base">
                                        <p:cTn id="45" dur="500" fill="hold"/>
                                        <p:tgtEl>
                                          <p:spTgt spid="108"/>
                                        </p:tgtEl>
                                        <p:attrNameLst>
                                          <p:attrName>ppt_x</p:attrName>
                                        </p:attrNameLst>
                                      </p:cBhvr>
                                      <p:tavLst>
                                        <p:tav tm="0">
                                          <p:val>
                                            <p:strVal val="0-#ppt_w/2"/>
                                          </p:val>
                                        </p:tav>
                                        <p:tav tm="100000">
                                          <p:val>
                                            <p:strVal val="#ppt_x"/>
                                          </p:val>
                                        </p:tav>
                                      </p:tavLst>
                                    </p:anim>
                                    <p:anim calcmode="lin" valueType="num">
                                      <p:cBhvr additive="base">
                                        <p:cTn id="46" dur="500" fill="hold"/>
                                        <p:tgtEl>
                                          <p:spTgt spid="108"/>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107"/>
                                        </p:tgtEl>
                                        <p:attrNameLst>
                                          <p:attrName>style.visibility</p:attrName>
                                        </p:attrNameLst>
                                      </p:cBhvr>
                                      <p:to>
                                        <p:strVal val="visible"/>
                                      </p:to>
                                    </p:set>
                                    <p:animEffect transition="in" filter="wipe(left)">
                                      <p:cBhvr>
                                        <p:cTn id="50"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052069" y="1404779"/>
            <a:ext cx="8024295" cy="1872555"/>
            <a:chOff x="2123728" y="1635646"/>
            <a:chExt cx="6179315" cy="1442009"/>
          </a:xfrm>
        </p:grpSpPr>
        <p:sp>
          <p:nvSpPr>
            <p:cNvPr id="22" name="TextBox 11"/>
            <p:cNvSpPr txBox="1"/>
            <p:nvPr/>
          </p:nvSpPr>
          <p:spPr>
            <a:xfrm>
              <a:off x="3851922" y="1707654"/>
              <a:ext cx="4451121" cy="1149504"/>
            </a:xfrm>
            <a:prstGeom prst="rect">
              <a:avLst/>
            </a:prstGeom>
            <a:noFill/>
          </p:spPr>
          <p:txBody>
            <a:bodyPr wrap="none" rtlCol="0">
              <a:spAutoFit/>
            </a:bodyPr>
            <a:lstStyle/>
            <a:p>
              <a:pPr marL="0" lvl="1" fontAlgn="base">
                <a:spcBef>
                  <a:spcPct val="0"/>
                </a:spcBef>
                <a:spcAft>
                  <a:spcPct val="0"/>
                </a:spcAft>
              </a:pPr>
              <a:r>
                <a:rPr lang="zh-CN" altLang="en-US" sz="2400" b="1" dirty="0">
                  <a:solidFill>
                    <a:srgbClr val="080808"/>
                  </a:solidFill>
                  <a:latin typeface="微软雅黑"/>
                  <a:ea typeface="微软雅黑"/>
                </a:rPr>
                <a:t> </a:t>
              </a:r>
              <a:r>
                <a:rPr lang="zh-CN" altLang="en-US" sz="4100" b="1" dirty="0">
                  <a:solidFill>
                    <a:srgbClr val="080808"/>
                  </a:solidFill>
                  <a:latin typeface="微软雅黑"/>
                  <a:ea typeface="微软雅黑"/>
                </a:rPr>
                <a:t>第一部分</a:t>
              </a:r>
              <a:endParaRPr lang="en-US" altLang="zh-CN" sz="4100" b="1" dirty="0">
                <a:solidFill>
                  <a:srgbClr val="080808"/>
                </a:solidFill>
                <a:latin typeface="微软雅黑"/>
                <a:ea typeface="微软雅黑"/>
              </a:endParaRPr>
            </a:p>
            <a:p>
              <a:pPr marL="0" lvl="1" algn="ctr" fontAlgn="base">
                <a:spcBef>
                  <a:spcPct val="0"/>
                </a:spcBef>
                <a:spcAft>
                  <a:spcPct val="0"/>
                </a:spcAft>
              </a:pPr>
              <a:r>
                <a:rPr lang="zh-CN" altLang="en-US" sz="5000" b="1" dirty="0" smtClean="0">
                  <a:solidFill>
                    <a:schemeClr val="accent2"/>
                  </a:solidFill>
                  <a:latin typeface="微软雅黑"/>
                  <a:ea typeface="微软雅黑"/>
                </a:rPr>
                <a:t>稀土储氢合金简介</a:t>
              </a:r>
              <a:endParaRPr lang="en-US" altLang="zh-CN" sz="5000" b="1" dirty="0">
                <a:solidFill>
                  <a:schemeClr val="accent2"/>
                </a:solidFill>
                <a:latin typeface="微软雅黑"/>
                <a:ea typeface="微软雅黑"/>
              </a:endParaRPr>
            </a:p>
          </p:txBody>
        </p:sp>
        <p:cxnSp>
          <p:nvCxnSpPr>
            <p:cNvPr id="23" name="直接连接符 22"/>
            <p:cNvCxnSpPr/>
            <p:nvPr/>
          </p:nvCxnSpPr>
          <p:spPr>
            <a:xfrm flipV="1">
              <a:off x="3635896" y="1635646"/>
              <a:ext cx="0" cy="1442009"/>
            </a:xfrm>
            <a:prstGeom prst="line">
              <a:avLst/>
            </a:prstGeom>
            <a:noFill/>
            <a:ln w="12700" cap="flat" cmpd="sng" algn="ctr">
              <a:solidFill>
                <a:srgbClr val="080808"/>
              </a:solidFill>
              <a:prstDash val="dash"/>
            </a:ln>
            <a:effectLst/>
          </p:spPr>
        </p:cxnSp>
        <p:grpSp>
          <p:nvGrpSpPr>
            <p:cNvPr id="25" name="组合 24"/>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ysClr val="window" lastClr="CCE8CF"/>
                  </a:gs>
                  <a:gs pos="55000">
                    <a:sysClr val="window" lastClr="CCE8CF">
                      <a:lumMod val="95000"/>
                    </a:sysClr>
                  </a:gs>
                  <a:gs pos="100000">
                    <a:sysClr val="window" lastClr="CCE8CF">
                      <a:lumMod val="65000"/>
                    </a:sysClr>
                  </a:gs>
                </a:gsLst>
                <a:lin ang="81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3000" kern="0" dirty="0" smtClean="0">
                  <a:solidFill>
                    <a:srgbClr val="080808"/>
                  </a:solidFill>
                  <a:latin typeface="微软雅黑"/>
                  <a:ea typeface="微软雅黑"/>
                </a:endParaRPr>
              </a:p>
            </p:txBody>
          </p:sp>
          <p:sp>
            <p:nvSpPr>
              <p:cNvPr id="27" name="椭圆 26"/>
              <p:cNvSpPr/>
              <p:nvPr/>
            </p:nvSpPr>
            <p:spPr>
              <a:xfrm>
                <a:off x="392112" y="760412"/>
                <a:ext cx="3825874" cy="3825874"/>
              </a:xfrm>
              <a:prstGeom prst="ellipse">
                <a:avLst/>
              </a:prstGeom>
              <a:gradFill>
                <a:gsLst>
                  <a:gs pos="0">
                    <a:sysClr val="window" lastClr="CCE8CF"/>
                  </a:gs>
                  <a:gs pos="51000">
                    <a:sysClr val="window" lastClr="CCE8CF">
                      <a:lumMod val="95000"/>
                    </a:sysClr>
                  </a:gs>
                  <a:gs pos="100000">
                    <a:sysClr val="window" lastClr="CCE8CF">
                      <a:lumMod val="75000"/>
                    </a:sysClr>
                  </a:gs>
                </a:gsLst>
                <a:lin ang="189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3000" kern="0" dirty="0" smtClean="0">
                  <a:solidFill>
                    <a:srgbClr val="080808"/>
                  </a:solidFill>
                  <a:latin typeface="微软雅黑"/>
                  <a:ea typeface="微软雅黑"/>
                </a:endParaRPr>
              </a:p>
            </p:txBody>
          </p:sp>
        </p:grpSp>
        <p:sp>
          <p:nvSpPr>
            <p:cNvPr id="34" name="TextBox 13"/>
            <p:cNvSpPr txBox="1"/>
            <p:nvPr/>
          </p:nvSpPr>
          <p:spPr>
            <a:xfrm>
              <a:off x="2344338" y="1921522"/>
              <a:ext cx="902846" cy="782137"/>
            </a:xfrm>
            <a:prstGeom prst="rect">
              <a:avLst/>
            </a:prstGeom>
            <a:noFill/>
          </p:spPr>
          <p:txBody>
            <a:bodyPr wrap="square" lIns="0" tIns="0" rIns="0" bIns="0" rtlCol="0">
              <a:spAutoFit/>
            </a:bodyPr>
            <a:lstStyle/>
            <a:p>
              <a:pPr fontAlgn="base">
                <a:spcBef>
                  <a:spcPct val="0"/>
                </a:spcBef>
                <a:spcAft>
                  <a:spcPct val="0"/>
                </a:spcAft>
              </a:pPr>
              <a:r>
                <a:rPr lang="en-US" altLang="zh-CN" sz="6600" b="1" dirty="0" smtClean="0">
                  <a:solidFill>
                    <a:schemeClr val="accent2"/>
                  </a:solidFill>
                  <a:latin typeface="微软雅黑"/>
                  <a:ea typeface="微软雅黑"/>
                </a:rPr>
                <a:t>01</a:t>
              </a:r>
              <a:endParaRPr lang="zh-CN" altLang="en-US" sz="6600" b="1" dirty="0">
                <a:solidFill>
                  <a:schemeClr val="accent2"/>
                </a:solidFill>
                <a:latin typeface="微软雅黑"/>
                <a:ea typeface="微软雅黑"/>
              </a:endParaRPr>
            </a:p>
          </p:txBody>
        </p:sp>
      </p:grpSp>
    </p:spTree>
    <p:extLst>
      <p:ext uri="{BB962C8B-B14F-4D97-AF65-F5344CB8AC3E}">
        <p14:creationId xmlns:p14="http://schemas.microsoft.com/office/powerpoint/2010/main" xmlns="" val="352573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 name="组合 131"/>
          <p:cNvGrpSpPr/>
          <p:nvPr/>
        </p:nvGrpSpPr>
        <p:grpSpPr>
          <a:xfrm>
            <a:off x="889474" y="432157"/>
            <a:ext cx="7319954" cy="4464780"/>
            <a:chOff x="244673" y="1019962"/>
            <a:chExt cx="8654654" cy="5278875"/>
          </a:xfrm>
        </p:grpSpPr>
        <p:grpSp>
          <p:nvGrpSpPr>
            <p:cNvPr id="64" name="组合 63">
              <a:extLst>
                <a:ext uri="{FF2B5EF4-FFF2-40B4-BE49-F238E27FC236}">
                  <a16:creationId xmlns="" xmlns:a16="http://schemas.microsoft.com/office/drawing/2014/main" id="{9AD023AF-DE7D-4EB9-B824-7FFEF8B7DAEF}"/>
                </a:ext>
              </a:extLst>
            </p:cNvPr>
            <p:cNvGrpSpPr/>
            <p:nvPr/>
          </p:nvGrpSpPr>
          <p:grpSpPr>
            <a:xfrm>
              <a:off x="1854337" y="5385849"/>
              <a:ext cx="2049710" cy="141592"/>
              <a:chOff x="3866379" y="1674310"/>
              <a:chExt cx="3557660" cy="109703"/>
            </a:xfrm>
          </p:grpSpPr>
          <p:cxnSp>
            <p:nvCxnSpPr>
              <p:cNvPr id="65" name="直接连接符 64">
                <a:extLst>
                  <a:ext uri="{FF2B5EF4-FFF2-40B4-BE49-F238E27FC236}">
                    <a16:creationId xmlns="" xmlns:a16="http://schemas.microsoft.com/office/drawing/2014/main" id="{8D177818-4F4E-4E8B-B323-A98857C797D6}"/>
                  </a:ext>
                </a:extLst>
              </p:cNvPr>
              <p:cNvCxnSpPr>
                <a:cxnSpLocks/>
              </p:cNvCxnSpPr>
              <p:nvPr/>
            </p:nvCxnSpPr>
            <p:spPr>
              <a:xfrm flipV="1">
                <a:off x="3866379" y="1730421"/>
                <a:ext cx="3402797"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6" name="椭圆 65">
                <a:extLst>
                  <a:ext uri="{FF2B5EF4-FFF2-40B4-BE49-F238E27FC236}">
                    <a16:creationId xmlns="" xmlns:a16="http://schemas.microsoft.com/office/drawing/2014/main" id="{3591B2C3-8274-4D68-8598-6C212C3A8F8F}"/>
                  </a:ext>
                </a:extLst>
              </p:cNvPr>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itchFamily="34" charset="-122"/>
                  <a:ea typeface="微软雅黑" pitchFamily="34" charset="-122"/>
                </a:endParaRPr>
              </a:p>
            </p:txBody>
          </p:sp>
        </p:grpSp>
        <p:grpSp>
          <p:nvGrpSpPr>
            <p:cNvPr id="67" name="组合 66">
              <a:extLst>
                <a:ext uri="{FF2B5EF4-FFF2-40B4-BE49-F238E27FC236}">
                  <a16:creationId xmlns="" xmlns:a16="http://schemas.microsoft.com/office/drawing/2014/main" id="{446E1ABC-0CAC-4AA6-9CAB-03D5E012E9DA}"/>
                </a:ext>
              </a:extLst>
            </p:cNvPr>
            <p:cNvGrpSpPr/>
            <p:nvPr/>
          </p:nvGrpSpPr>
          <p:grpSpPr>
            <a:xfrm>
              <a:off x="3173686" y="4388899"/>
              <a:ext cx="1289581" cy="141592"/>
              <a:chOff x="5185725" y="1674310"/>
              <a:chExt cx="2238314" cy="109703"/>
            </a:xfrm>
          </p:grpSpPr>
          <p:cxnSp>
            <p:nvCxnSpPr>
              <p:cNvPr id="68" name="直接连接符 67">
                <a:extLst>
                  <a:ext uri="{FF2B5EF4-FFF2-40B4-BE49-F238E27FC236}">
                    <a16:creationId xmlns="" xmlns:a16="http://schemas.microsoft.com/office/drawing/2014/main" id="{E8640E41-6A8F-4457-8946-CF800627B0C8}"/>
                  </a:ext>
                </a:extLst>
              </p:cNvPr>
              <p:cNvCxnSpPr/>
              <p:nvPr/>
            </p:nvCxnSpPr>
            <p:spPr>
              <a:xfrm>
                <a:off x="5185725" y="1718973"/>
                <a:ext cx="2121855"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9" name="椭圆 68">
                <a:extLst>
                  <a:ext uri="{FF2B5EF4-FFF2-40B4-BE49-F238E27FC236}">
                    <a16:creationId xmlns="" xmlns:a16="http://schemas.microsoft.com/office/drawing/2014/main" id="{B34C42A0-ADB0-49A3-AC0A-13A120091A85}"/>
                  </a:ext>
                </a:extLst>
              </p:cNvPr>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itchFamily="34" charset="-122"/>
                  <a:ea typeface="微软雅黑" pitchFamily="34" charset="-122"/>
                </a:endParaRPr>
              </a:p>
            </p:txBody>
          </p:sp>
        </p:grpSp>
        <p:grpSp>
          <p:nvGrpSpPr>
            <p:cNvPr id="70" name="组合 69">
              <a:extLst>
                <a:ext uri="{FF2B5EF4-FFF2-40B4-BE49-F238E27FC236}">
                  <a16:creationId xmlns="" xmlns:a16="http://schemas.microsoft.com/office/drawing/2014/main" id="{A851649E-C085-426D-9AEE-7015979D65D1}"/>
                </a:ext>
              </a:extLst>
            </p:cNvPr>
            <p:cNvGrpSpPr/>
            <p:nvPr/>
          </p:nvGrpSpPr>
          <p:grpSpPr>
            <a:xfrm>
              <a:off x="3594140" y="3391949"/>
              <a:ext cx="1047340" cy="141592"/>
              <a:chOff x="5606181" y="1674310"/>
              <a:chExt cx="1817858" cy="109703"/>
            </a:xfrm>
          </p:grpSpPr>
          <p:cxnSp>
            <p:nvCxnSpPr>
              <p:cNvPr id="71" name="直接连接符 70">
                <a:extLst>
                  <a:ext uri="{FF2B5EF4-FFF2-40B4-BE49-F238E27FC236}">
                    <a16:creationId xmlns="" xmlns:a16="http://schemas.microsoft.com/office/drawing/2014/main" id="{B7B86332-2413-45AA-8CA3-3DBB2310474D}"/>
                  </a:ext>
                </a:extLst>
              </p:cNvPr>
              <p:cNvCxnSpPr/>
              <p:nvPr/>
            </p:nvCxnSpPr>
            <p:spPr>
              <a:xfrm flipV="1">
                <a:off x="5606181" y="1718973"/>
                <a:ext cx="1701399" cy="5094"/>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2" name="椭圆 71">
                <a:extLst>
                  <a:ext uri="{FF2B5EF4-FFF2-40B4-BE49-F238E27FC236}">
                    <a16:creationId xmlns="" xmlns:a16="http://schemas.microsoft.com/office/drawing/2014/main" id="{5EFAFD8C-47B2-4B4D-B38B-D8EFB2F07454}"/>
                  </a:ext>
                </a:extLst>
              </p:cNvPr>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itchFamily="34" charset="-122"/>
                  <a:ea typeface="微软雅黑" pitchFamily="34" charset="-122"/>
                </a:endParaRPr>
              </a:p>
            </p:txBody>
          </p:sp>
        </p:grpSp>
        <p:grpSp>
          <p:nvGrpSpPr>
            <p:cNvPr id="73" name="组合 72">
              <a:extLst>
                <a:ext uri="{FF2B5EF4-FFF2-40B4-BE49-F238E27FC236}">
                  <a16:creationId xmlns="" xmlns:a16="http://schemas.microsoft.com/office/drawing/2014/main" id="{3940955B-4EFF-42F5-A561-88BC72FC1B7E}"/>
                </a:ext>
              </a:extLst>
            </p:cNvPr>
            <p:cNvGrpSpPr/>
            <p:nvPr/>
          </p:nvGrpSpPr>
          <p:grpSpPr>
            <a:xfrm>
              <a:off x="3137394" y="2395000"/>
              <a:ext cx="1310491" cy="141592"/>
              <a:chOff x="5149433" y="1674310"/>
              <a:chExt cx="2274606" cy="109703"/>
            </a:xfrm>
          </p:grpSpPr>
          <p:cxnSp>
            <p:nvCxnSpPr>
              <p:cNvPr id="74" name="直接连接符 73">
                <a:extLst>
                  <a:ext uri="{FF2B5EF4-FFF2-40B4-BE49-F238E27FC236}">
                    <a16:creationId xmlns="" xmlns:a16="http://schemas.microsoft.com/office/drawing/2014/main" id="{87760FA2-8FEE-446B-B77D-AA985DF8EBBD}"/>
                  </a:ext>
                </a:extLst>
              </p:cNvPr>
              <p:cNvCxnSpPr/>
              <p:nvPr/>
            </p:nvCxnSpPr>
            <p:spPr>
              <a:xfrm flipV="1">
                <a:off x="5149433" y="1718973"/>
                <a:ext cx="2158147" cy="646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5" name="椭圆 74">
                <a:extLst>
                  <a:ext uri="{FF2B5EF4-FFF2-40B4-BE49-F238E27FC236}">
                    <a16:creationId xmlns="" xmlns:a16="http://schemas.microsoft.com/office/drawing/2014/main" id="{E26C9C14-37C4-4F15-809E-AD76D90A5F9D}"/>
                  </a:ext>
                </a:extLst>
              </p:cNvPr>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itchFamily="34" charset="-122"/>
                  <a:ea typeface="微软雅黑" pitchFamily="34" charset="-122"/>
                </a:endParaRPr>
              </a:p>
            </p:txBody>
          </p:sp>
        </p:grpSp>
        <p:grpSp>
          <p:nvGrpSpPr>
            <p:cNvPr id="76" name="组合 75">
              <a:extLst>
                <a:ext uri="{FF2B5EF4-FFF2-40B4-BE49-F238E27FC236}">
                  <a16:creationId xmlns="" xmlns:a16="http://schemas.microsoft.com/office/drawing/2014/main" id="{99E2D3B8-C83E-439E-BD90-B3EBBBD8E09B}"/>
                </a:ext>
              </a:extLst>
            </p:cNvPr>
            <p:cNvGrpSpPr/>
            <p:nvPr/>
          </p:nvGrpSpPr>
          <p:grpSpPr>
            <a:xfrm>
              <a:off x="1892744" y="1398050"/>
              <a:ext cx="2027583" cy="141592"/>
              <a:chOff x="3904783" y="1674310"/>
              <a:chExt cx="3519256" cy="109703"/>
            </a:xfrm>
          </p:grpSpPr>
          <p:cxnSp>
            <p:nvCxnSpPr>
              <p:cNvPr id="77" name="直接连接符 76">
                <a:extLst>
                  <a:ext uri="{FF2B5EF4-FFF2-40B4-BE49-F238E27FC236}">
                    <a16:creationId xmlns="" xmlns:a16="http://schemas.microsoft.com/office/drawing/2014/main" id="{5182B40E-C604-4E22-90FF-DD25D1A3E667}"/>
                  </a:ext>
                </a:extLst>
              </p:cNvPr>
              <p:cNvCxnSpPr/>
              <p:nvPr/>
            </p:nvCxnSpPr>
            <p:spPr>
              <a:xfrm flipV="1">
                <a:off x="3904783" y="1718973"/>
                <a:ext cx="3402797"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8" name="椭圆 77">
                <a:extLst>
                  <a:ext uri="{FF2B5EF4-FFF2-40B4-BE49-F238E27FC236}">
                    <a16:creationId xmlns="" xmlns:a16="http://schemas.microsoft.com/office/drawing/2014/main" id="{0104DC64-C253-42D2-99A1-1378D5B6CE2C}"/>
                  </a:ext>
                </a:extLst>
              </p:cNvPr>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itchFamily="34" charset="-122"/>
                  <a:ea typeface="微软雅黑" pitchFamily="34" charset="-122"/>
                </a:endParaRPr>
              </a:p>
            </p:txBody>
          </p:sp>
        </p:grpSp>
        <p:sp>
          <p:nvSpPr>
            <p:cNvPr id="79" name="任意多边形 7">
              <a:extLst>
                <a:ext uri="{FF2B5EF4-FFF2-40B4-BE49-F238E27FC236}">
                  <a16:creationId xmlns="" xmlns:a16="http://schemas.microsoft.com/office/drawing/2014/main" id="{59559E8F-AA4F-4C1C-AE6F-F82581F9D205}"/>
                </a:ext>
              </a:extLst>
            </p:cNvPr>
            <p:cNvSpPr/>
            <p:nvPr/>
          </p:nvSpPr>
          <p:spPr>
            <a:xfrm>
              <a:off x="1190716" y="1358559"/>
              <a:ext cx="2071340" cy="4143828"/>
            </a:xfrm>
            <a:custGeom>
              <a:avLst/>
              <a:gdLst>
                <a:gd name="connsiteX0" fmla="*/ 0 w 2468160"/>
                <a:gd name="connsiteY0" fmla="*/ 0 h 4937688"/>
                <a:gd name="connsiteX1" fmla="*/ 251709 w 2468160"/>
                <a:gd name="connsiteY1" fmla="*/ 12711 h 4937688"/>
                <a:gd name="connsiteX2" fmla="*/ 2468160 w 2468160"/>
                <a:gd name="connsiteY2" fmla="*/ 2468844 h 4937688"/>
                <a:gd name="connsiteX3" fmla="*/ 251709 w 2468160"/>
                <a:gd name="connsiteY3" fmla="*/ 4924978 h 4937688"/>
                <a:gd name="connsiteX4" fmla="*/ 0 w 2468160"/>
                <a:gd name="connsiteY4" fmla="*/ 4937688 h 4937688"/>
                <a:gd name="connsiteX5" fmla="*/ 0 w 2468160"/>
                <a:gd name="connsiteY5" fmla="*/ 4688120 h 4937688"/>
                <a:gd name="connsiteX6" fmla="*/ 226192 w 2468160"/>
                <a:gd name="connsiteY6" fmla="*/ 4676698 h 4937688"/>
                <a:gd name="connsiteX7" fmla="*/ 2218592 w 2468160"/>
                <a:gd name="connsiteY7" fmla="*/ 2468844 h 4937688"/>
                <a:gd name="connsiteX8" fmla="*/ 226192 w 2468160"/>
                <a:gd name="connsiteY8" fmla="*/ 260990 h 4937688"/>
                <a:gd name="connsiteX9" fmla="*/ 0 w 2468160"/>
                <a:gd name="connsiteY9" fmla="*/ 249569 h 493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8160" h="4937688">
                  <a:moveTo>
                    <a:pt x="0" y="0"/>
                  </a:moveTo>
                  <a:lnTo>
                    <a:pt x="251709" y="12711"/>
                  </a:lnTo>
                  <a:cubicBezTo>
                    <a:pt x="1496657" y="139142"/>
                    <a:pt x="2468160" y="1190539"/>
                    <a:pt x="2468160" y="2468844"/>
                  </a:cubicBezTo>
                  <a:cubicBezTo>
                    <a:pt x="2468160" y="3747149"/>
                    <a:pt x="1496657" y="4798546"/>
                    <a:pt x="251709" y="4924978"/>
                  </a:cubicBezTo>
                  <a:lnTo>
                    <a:pt x="0" y="4937688"/>
                  </a:lnTo>
                  <a:lnTo>
                    <a:pt x="0" y="4688120"/>
                  </a:lnTo>
                  <a:lnTo>
                    <a:pt x="226192" y="4676698"/>
                  </a:lnTo>
                  <a:cubicBezTo>
                    <a:pt x="1345293" y="4563047"/>
                    <a:pt x="2218592" y="3617931"/>
                    <a:pt x="2218592" y="2468844"/>
                  </a:cubicBezTo>
                  <a:cubicBezTo>
                    <a:pt x="2218592" y="1319758"/>
                    <a:pt x="1345293" y="374641"/>
                    <a:pt x="226192" y="260990"/>
                  </a:cubicBezTo>
                  <a:lnTo>
                    <a:pt x="0" y="249569"/>
                  </a:lnTo>
                  <a:close/>
                </a:path>
              </a:pathLst>
            </a:custGeom>
            <a:solidFill>
              <a:schemeClr val="bg1">
                <a:lumMod val="95000"/>
              </a:schemeClr>
            </a:solidFill>
            <a:ln>
              <a:no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itchFamily="34" charset="-122"/>
                <a:ea typeface="微软雅黑" pitchFamily="34" charset="-122"/>
              </a:endParaRPr>
            </a:p>
          </p:txBody>
        </p:sp>
        <p:grpSp>
          <p:nvGrpSpPr>
            <p:cNvPr id="80" name="组合 79">
              <a:extLst>
                <a:ext uri="{FF2B5EF4-FFF2-40B4-BE49-F238E27FC236}">
                  <a16:creationId xmlns="" xmlns:a16="http://schemas.microsoft.com/office/drawing/2014/main" id="{97AF3B11-8A41-4CB2-BB04-19DFEE09AABE}"/>
                </a:ext>
              </a:extLst>
            </p:cNvPr>
            <p:cNvGrpSpPr/>
            <p:nvPr/>
          </p:nvGrpSpPr>
          <p:grpSpPr>
            <a:xfrm>
              <a:off x="1115712" y="1019962"/>
              <a:ext cx="1143056" cy="1295559"/>
              <a:chOff x="2715260" y="1008512"/>
              <a:chExt cx="1143056" cy="1295559"/>
            </a:xfrm>
          </p:grpSpPr>
          <p:grpSp>
            <p:nvGrpSpPr>
              <p:cNvPr id="81" name="组合 80">
                <a:extLst>
                  <a:ext uri="{FF2B5EF4-FFF2-40B4-BE49-F238E27FC236}">
                    <a16:creationId xmlns="" xmlns:a16="http://schemas.microsoft.com/office/drawing/2014/main" id="{E818ECED-757A-4811-AF3D-DBEBF3572757}"/>
                  </a:ext>
                </a:extLst>
              </p:cNvPr>
              <p:cNvGrpSpPr/>
              <p:nvPr/>
            </p:nvGrpSpPr>
            <p:grpSpPr>
              <a:xfrm>
                <a:off x="2744184" y="1008512"/>
                <a:ext cx="1114132" cy="1295559"/>
                <a:chOff x="3295850" y="2065379"/>
                <a:chExt cx="3592274" cy="4177307"/>
              </a:xfrm>
            </p:grpSpPr>
            <p:sp>
              <p:nvSpPr>
                <p:cNvPr id="83" name="圆角矩形 25">
                  <a:extLst>
                    <a:ext uri="{FF2B5EF4-FFF2-40B4-BE49-F238E27FC236}">
                      <a16:creationId xmlns="" xmlns:a16="http://schemas.microsoft.com/office/drawing/2014/main" id="{EBB7B07F-22C9-4DC5-825E-BF2325617D06}"/>
                    </a:ext>
                  </a:extLst>
                </p:cNvPr>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itchFamily="34" charset="-122"/>
                    <a:ea typeface="微软雅黑" pitchFamily="34" charset="-122"/>
                  </a:endParaRPr>
                </a:p>
              </p:txBody>
            </p:sp>
            <p:sp>
              <p:nvSpPr>
                <p:cNvPr id="84" name="Freeform 5">
                  <a:extLst>
                    <a:ext uri="{FF2B5EF4-FFF2-40B4-BE49-F238E27FC236}">
                      <a16:creationId xmlns="" xmlns:a16="http://schemas.microsoft.com/office/drawing/2014/main" id="{E4B6296A-D662-4996-A5CA-56FD12B7AC37}"/>
                    </a:ext>
                  </a:extLst>
                </p:cNvPr>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1500" dirty="0">
                    <a:solidFill>
                      <a:prstClr val="black"/>
                    </a:solidFill>
                    <a:latin typeface="微软雅黑" pitchFamily="34" charset="-122"/>
                    <a:ea typeface="微软雅黑" pitchFamily="34" charset="-122"/>
                  </a:endParaRPr>
                </a:p>
              </p:txBody>
            </p:sp>
            <p:sp>
              <p:nvSpPr>
                <p:cNvPr id="85" name="圆角矩形 27">
                  <a:extLst>
                    <a:ext uri="{FF2B5EF4-FFF2-40B4-BE49-F238E27FC236}">
                      <a16:creationId xmlns="" xmlns:a16="http://schemas.microsoft.com/office/drawing/2014/main" id="{360C4182-9298-4B29-A1DE-D2C9C42D4488}"/>
                    </a:ext>
                  </a:extLst>
                </p:cNvPr>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itchFamily="34" charset="-122"/>
                    <a:ea typeface="微软雅黑" pitchFamily="34" charset="-122"/>
                  </a:endParaRPr>
                </a:p>
              </p:txBody>
            </p:sp>
            <p:sp>
              <p:nvSpPr>
                <p:cNvPr id="86" name="Freeform 5">
                  <a:extLst>
                    <a:ext uri="{FF2B5EF4-FFF2-40B4-BE49-F238E27FC236}">
                      <a16:creationId xmlns="" xmlns:a16="http://schemas.microsoft.com/office/drawing/2014/main" id="{CF62E777-63C8-42F7-B721-433FDE093F17}"/>
                    </a:ext>
                  </a:extLst>
                </p:cNvPr>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1500" dirty="0">
                    <a:solidFill>
                      <a:prstClr val="black"/>
                    </a:solidFill>
                    <a:latin typeface="微软雅黑" pitchFamily="34" charset="-122"/>
                    <a:ea typeface="微软雅黑" pitchFamily="34" charset="-122"/>
                  </a:endParaRPr>
                </a:p>
              </p:txBody>
            </p:sp>
          </p:grpSp>
          <p:sp>
            <p:nvSpPr>
              <p:cNvPr id="82" name="文本框 88">
                <a:extLst>
                  <a:ext uri="{FF2B5EF4-FFF2-40B4-BE49-F238E27FC236}">
                    <a16:creationId xmlns="" xmlns:a16="http://schemas.microsoft.com/office/drawing/2014/main" id="{97531F7D-9E24-4DF3-A115-3FC0F56AE5FE}"/>
                  </a:ext>
                </a:extLst>
              </p:cNvPr>
              <p:cNvSpPr txBox="1"/>
              <p:nvPr/>
            </p:nvSpPr>
            <p:spPr>
              <a:xfrm>
                <a:off x="2715260" y="1181804"/>
                <a:ext cx="876300" cy="545844"/>
              </a:xfrm>
              <a:prstGeom prst="rect">
                <a:avLst/>
              </a:prstGeom>
              <a:noFill/>
            </p:spPr>
            <p:txBody>
              <a:bodyPr wrap="square" rtlCol="0">
                <a:spAutoFit/>
              </a:bodyPr>
              <a:lstStyle/>
              <a:p>
                <a:pPr algn="ctr"/>
                <a:r>
                  <a:rPr lang="en-US" altLang="zh-CN" sz="2400" dirty="0">
                    <a:solidFill>
                      <a:schemeClr val="tx1">
                        <a:lumMod val="65000"/>
                        <a:lumOff val="35000"/>
                      </a:schemeClr>
                    </a:solidFill>
                    <a:latin typeface="微软雅黑" pitchFamily="34" charset="-122"/>
                    <a:ea typeface="微软雅黑" pitchFamily="34" charset="-122"/>
                  </a:rPr>
                  <a:t>01</a:t>
                </a:r>
                <a:endParaRPr lang="zh-CN" altLang="en-US" sz="2400" dirty="0">
                  <a:solidFill>
                    <a:schemeClr val="tx1">
                      <a:lumMod val="65000"/>
                      <a:lumOff val="35000"/>
                    </a:schemeClr>
                  </a:solidFill>
                  <a:latin typeface="微软雅黑" pitchFamily="34" charset="-122"/>
                  <a:ea typeface="微软雅黑" pitchFamily="34" charset="-122"/>
                </a:endParaRPr>
              </a:p>
            </p:txBody>
          </p:sp>
        </p:grpSp>
        <p:grpSp>
          <p:nvGrpSpPr>
            <p:cNvPr id="87" name="组合 86">
              <a:extLst>
                <a:ext uri="{FF2B5EF4-FFF2-40B4-BE49-F238E27FC236}">
                  <a16:creationId xmlns="" xmlns:a16="http://schemas.microsoft.com/office/drawing/2014/main" id="{42904F44-3431-4A55-A702-6AF39C8A620E}"/>
                </a:ext>
              </a:extLst>
            </p:cNvPr>
            <p:cNvGrpSpPr/>
            <p:nvPr/>
          </p:nvGrpSpPr>
          <p:grpSpPr>
            <a:xfrm>
              <a:off x="1087872" y="5003278"/>
              <a:ext cx="1143055" cy="1295559"/>
              <a:chOff x="2687418" y="4991828"/>
              <a:chExt cx="1143055" cy="1295559"/>
            </a:xfrm>
          </p:grpSpPr>
          <p:grpSp>
            <p:nvGrpSpPr>
              <p:cNvPr id="88" name="组合 87">
                <a:extLst>
                  <a:ext uri="{FF2B5EF4-FFF2-40B4-BE49-F238E27FC236}">
                    <a16:creationId xmlns="" xmlns:a16="http://schemas.microsoft.com/office/drawing/2014/main" id="{5910BD04-BABF-4501-9AAF-95B48E6BDC45}"/>
                  </a:ext>
                </a:extLst>
              </p:cNvPr>
              <p:cNvGrpSpPr/>
              <p:nvPr/>
            </p:nvGrpSpPr>
            <p:grpSpPr>
              <a:xfrm>
                <a:off x="2716341" y="4991828"/>
                <a:ext cx="1114132" cy="1295559"/>
                <a:chOff x="3295850" y="2065379"/>
                <a:chExt cx="3592274" cy="4177307"/>
              </a:xfrm>
            </p:grpSpPr>
            <p:sp>
              <p:nvSpPr>
                <p:cNvPr id="90" name="圆角矩形 21">
                  <a:extLst>
                    <a:ext uri="{FF2B5EF4-FFF2-40B4-BE49-F238E27FC236}">
                      <a16:creationId xmlns="" xmlns:a16="http://schemas.microsoft.com/office/drawing/2014/main" id="{CE4E6A94-9CFB-45E7-84DA-E373E5C42A76}"/>
                    </a:ext>
                  </a:extLst>
                </p:cNvPr>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itchFamily="34" charset="-122"/>
                    <a:ea typeface="微软雅黑" pitchFamily="34" charset="-122"/>
                  </a:endParaRPr>
                </a:p>
              </p:txBody>
            </p:sp>
            <p:sp>
              <p:nvSpPr>
                <p:cNvPr id="91" name="Freeform 5">
                  <a:extLst>
                    <a:ext uri="{FF2B5EF4-FFF2-40B4-BE49-F238E27FC236}">
                      <a16:creationId xmlns="" xmlns:a16="http://schemas.microsoft.com/office/drawing/2014/main" id="{B44F91BA-54B8-4F5B-B001-40F6DFF4BEB0}"/>
                    </a:ext>
                  </a:extLst>
                </p:cNvPr>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1500" dirty="0">
                    <a:solidFill>
                      <a:prstClr val="black"/>
                    </a:solidFill>
                    <a:latin typeface="微软雅黑" pitchFamily="34" charset="-122"/>
                    <a:ea typeface="微软雅黑" pitchFamily="34" charset="-122"/>
                  </a:endParaRPr>
                </a:p>
              </p:txBody>
            </p:sp>
            <p:sp>
              <p:nvSpPr>
                <p:cNvPr id="92" name="圆角矩形 23">
                  <a:extLst>
                    <a:ext uri="{FF2B5EF4-FFF2-40B4-BE49-F238E27FC236}">
                      <a16:creationId xmlns="" xmlns:a16="http://schemas.microsoft.com/office/drawing/2014/main" id="{7D2D4ECB-FA4E-4BB4-9829-FF541BC5611B}"/>
                    </a:ext>
                  </a:extLst>
                </p:cNvPr>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itchFamily="34" charset="-122"/>
                    <a:ea typeface="微软雅黑" pitchFamily="34" charset="-122"/>
                  </a:endParaRPr>
                </a:p>
              </p:txBody>
            </p:sp>
            <p:sp>
              <p:nvSpPr>
                <p:cNvPr id="93" name="Freeform 5">
                  <a:extLst>
                    <a:ext uri="{FF2B5EF4-FFF2-40B4-BE49-F238E27FC236}">
                      <a16:creationId xmlns="" xmlns:a16="http://schemas.microsoft.com/office/drawing/2014/main" id="{0421A1E3-9D86-4282-B505-EFA64A1479D4}"/>
                    </a:ext>
                  </a:extLst>
                </p:cNvPr>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1500" dirty="0">
                    <a:solidFill>
                      <a:prstClr val="black"/>
                    </a:solidFill>
                    <a:latin typeface="微软雅黑" pitchFamily="34" charset="-122"/>
                    <a:ea typeface="微软雅黑" pitchFamily="34" charset="-122"/>
                  </a:endParaRPr>
                </a:p>
              </p:txBody>
            </p:sp>
          </p:grpSp>
          <p:sp>
            <p:nvSpPr>
              <p:cNvPr id="89" name="文本框 89">
                <a:extLst>
                  <a:ext uri="{FF2B5EF4-FFF2-40B4-BE49-F238E27FC236}">
                    <a16:creationId xmlns="" xmlns:a16="http://schemas.microsoft.com/office/drawing/2014/main" id="{83EDA364-6CAD-42FA-8912-98CF3CA6B444}"/>
                  </a:ext>
                </a:extLst>
              </p:cNvPr>
              <p:cNvSpPr txBox="1"/>
              <p:nvPr/>
            </p:nvSpPr>
            <p:spPr>
              <a:xfrm>
                <a:off x="2687418" y="5154931"/>
                <a:ext cx="876300" cy="545844"/>
              </a:xfrm>
              <a:prstGeom prst="rect">
                <a:avLst/>
              </a:prstGeom>
              <a:noFill/>
            </p:spPr>
            <p:txBody>
              <a:bodyPr wrap="square" rtlCol="0">
                <a:spAutoFit/>
              </a:bodyPr>
              <a:lstStyle/>
              <a:p>
                <a:pPr algn="ctr"/>
                <a:r>
                  <a:rPr lang="en-US" altLang="zh-CN" sz="2400" dirty="0">
                    <a:solidFill>
                      <a:schemeClr val="tx1">
                        <a:lumMod val="65000"/>
                        <a:lumOff val="35000"/>
                      </a:schemeClr>
                    </a:solidFill>
                    <a:latin typeface="微软雅黑" pitchFamily="34" charset="-122"/>
                    <a:ea typeface="微软雅黑" pitchFamily="34" charset="-122"/>
                  </a:rPr>
                  <a:t>05</a:t>
                </a:r>
                <a:endParaRPr lang="zh-CN" altLang="en-US" sz="2400" dirty="0">
                  <a:solidFill>
                    <a:schemeClr val="tx1">
                      <a:lumMod val="65000"/>
                      <a:lumOff val="35000"/>
                    </a:schemeClr>
                  </a:solidFill>
                  <a:latin typeface="微软雅黑" pitchFamily="34" charset="-122"/>
                  <a:ea typeface="微软雅黑" pitchFamily="34" charset="-122"/>
                </a:endParaRPr>
              </a:p>
            </p:txBody>
          </p:sp>
        </p:grpSp>
        <p:grpSp>
          <p:nvGrpSpPr>
            <p:cNvPr id="94" name="组合 93">
              <a:extLst>
                <a:ext uri="{FF2B5EF4-FFF2-40B4-BE49-F238E27FC236}">
                  <a16:creationId xmlns="" xmlns:a16="http://schemas.microsoft.com/office/drawing/2014/main" id="{0BE0B787-950B-4812-B7CB-EA7CAD7F46FD}"/>
                </a:ext>
              </a:extLst>
            </p:cNvPr>
            <p:cNvGrpSpPr/>
            <p:nvPr/>
          </p:nvGrpSpPr>
          <p:grpSpPr>
            <a:xfrm>
              <a:off x="2285076" y="4013807"/>
              <a:ext cx="1146492" cy="1295559"/>
              <a:chOff x="3884624" y="4002357"/>
              <a:chExt cx="1146492" cy="1295559"/>
            </a:xfrm>
          </p:grpSpPr>
          <p:grpSp>
            <p:nvGrpSpPr>
              <p:cNvPr id="95" name="组合 94">
                <a:extLst>
                  <a:ext uri="{FF2B5EF4-FFF2-40B4-BE49-F238E27FC236}">
                    <a16:creationId xmlns="" xmlns:a16="http://schemas.microsoft.com/office/drawing/2014/main" id="{AFA29CD7-BDB8-4BC5-9464-E710C6C191B6}"/>
                  </a:ext>
                </a:extLst>
              </p:cNvPr>
              <p:cNvGrpSpPr/>
              <p:nvPr/>
            </p:nvGrpSpPr>
            <p:grpSpPr>
              <a:xfrm>
                <a:off x="3916984" y="4002357"/>
                <a:ext cx="1114132" cy="1295559"/>
                <a:chOff x="3295850" y="2065379"/>
                <a:chExt cx="3592274" cy="4177307"/>
              </a:xfrm>
            </p:grpSpPr>
            <p:sp>
              <p:nvSpPr>
                <p:cNvPr id="97" name="圆角矩形 29">
                  <a:extLst>
                    <a:ext uri="{FF2B5EF4-FFF2-40B4-BE49-F238E27FC236}">
                      <a16:creationId xmlns="" xmlns:a16="http://schemas.microsoft.com/office/drawing/2014/main" id="{D767721D-FF1A-47A9-8F04-9675002409FA}"/>
                    </a:ext>
                  </a:extLst>
                </p:cNvPr>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itchFamily="34" charset="-122"/>
                    <a:ea typeface="微软雅黑" pitchFamily="34" charset="-122"/>
                  </a:endParaRPr>
                </a:p>
              </p:txBody>
            </p:sp>
            <p:sp>
              <p:nvSpPr>
                <p:cNvPr id="98" name="Freeform 5">
                  <a:extLst>
                    <a:ext uri="{FF2B5EF4-FFF2-40B4-BE49-F238E27FC236}">
                      <a16:creationId xmlns="" xmlns:a16="http://schemas.microsoft.com/office/drawing/2014/main" id="{A0616410-D51F-4671-81B4-0D89C76DA8E3}"/>
                    </a:ext>
                  </a:extLst>
                </p:cNvPr>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1500" dirty="0">
                    <a:solidFill>
                      <a:prstClr val="black"/>
                    </a:solidFill>
                    <a:latin typeface="微软雅黑" pitchFamily="34" charset="-122"/>
                    <a:ea typeface="微软雅黑" pitchFamily="34" charset="-122"/>
                  </a:endParaRPr>
                </a:p>
              </p:txBody>
            </p:sp>
            <p:sp>
              <p:nvSpPr>
                <p:cNvPr id="99" name="圆角矩形 31">
                  <a:extLst>
                    <a:ext uri="{FF2B5EF4-FFF2-40B4-BE49-F238E27FC236}">
                      <a16:creationId xmlns="" xmlns:a16="http://schemas.microsoft.com/office/drawing/2014/main" id="{B8533725-948C-4903-9926-69D3C2B272F0}"/>
                    </a:ext>
                  </a:extLst>
                </p:cNvPr>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itchFamily="34" charset="-122"/>
                    <a:ea typeface="微软雅黑" pitchFamily="34" charset="-122"/>
                  </a:endParaRPr>
                </a:p>
              </p:txBody>
            </p:sp>
            <p:sp>
              <p:nvSpPr>
                <p:cNvPr id="100" name="Freeform 5">
                  <a:extLst>
                    <a:ext uri="{FF2B5EF4-FFF2-40B4-BE49-F238E27FC236}">
                      <a16:creationId xmlns="" xmlns:a16="http://schemas.microsoft.com/office/drawing/2014/main" id="{5775B77A-09A6-43BA-B96B-66F666477F04}"/>
                    </a:ext>
                  </a:extLst>
                </p:cNvPr>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1500" dirty="0">
                    <a:solidFill>
                      <a:prstClr val="black"/>
                    </a:solidFill>
                    <a:latin typeface="微软雅黑" pitchFamily="34" charset="-122"/>
                    <a:ea typeface="微软雅黑" pitchFamily="34" charset="-122"/>
                  </a:endParaRPr>
                </a:p>
              </p:txBody>
            </p:sp>
          </p:grpSp>
          <p:sp>
            <p:nvSpPr>
              <p:cNvPr id="96" name="文本框 90">
                <a:extLst>
                  <a:ext uri="{FF2B5EF4-FFF2-40B4-BE49-F238E27FC236}">
                    <a16:creationId xmlns="" xmlns:a16="http://schemas.microsoft.com/office/drawing/2014/main" id="{6E997B05-B7E3-4FF7-8D60-638C1BD1FFE8}"/>
                  </a:ext>
                </a:extLst>
              </p:cNvPr>
              <p:cNvSpPr txBox="1"/>
              <p:nvPr/>
            </p:nvSpPr>
            <p:spPr>
              <a:xfrm>
                <a:off x="3884624" y="4169089"/>
                <a:ext cx="876300" cy="545844"/>
              </a:xfrm>
              <a:prstGeom prst="rect">
                <a:avLst/>
              </a:prstGeom>
              <a:noFill/>
            </p:spPr>
            <p:txBody>
              <a:bodyPr wrap="square" rtlCol="0">
                <a:spAutoFit/>
              </a:bodyPr>
              <a:lstStyle/>
              <a:p>
                <a:pPr algn="ctr"/>
                <a:r>
                  <a:rPr lang="en-US" altLang="zh-CN" sz="2400" dirty="0">
                    <a:solidFill>
                      <a:srgbClr val="860000"/>
                    </a:solidFill>
                    <a:latin typeface="微软雅黑" pitchFamily="34" charset="-122"/>
                    <a:ea typeface="微软雅黑" pitchFamily="34" charset="-122"/>
                  </a:rPr>
                  <a:t>04</a:t>
                </a:r>
                <a:endParaRPr lang="zh-CN" altLang="en-US" sz="2400" dirty="0">
                  <a:solidFill>
                    <a:srgbClr val="860000"/>
                  </a:solidFill>
                  <a:latin typeface="微软雅黑" pitchFamily="34" charset="-122"/>
                  <a:ea typeface="微软雅黑" pitchFamily="34" charset="-122"/>
                </a:endParaRPr>
              </a:p>
            </p:txBody>
          </p:sp>
        </p:grpSp>
        <p:grpSp>
          <p:nvGrpSpPr>
            <p:cNvPr id="101" name="组合 100">
              <a:extLst>
                <a:ext uri="{FF2B5EF4-FFF2-40B4-BE49-F238E27FC236}">
                  <a16:creationId xmlns="" xmlns:a16="http://schemas.microsoft.com/office/drawing/2014/main" id="{4726A199-E881-43D9-92B7-12019E092BC2}"/>
                </a:ext>
              </a:extLst>
            </p:cNvPr>
            <p:cNvGrpSpPr/>
            <p:nvPr/>
          </p:nvGrpSpPr>
          <p:grpSpPr>
            <a:xfrm>
              <a:off x="2285078" y="2010715"/>
              <a:ext cx="1127943" cy="1295559"/>
              <a:chOff x="3884624" y="1999265"/>
              <a:chExt cx="1127943" cy="1295559"/>
            </a:xfrm>
          </p:grpSpPr>
          <p:grpSp>
            <p:nvGrpSpPr>
              <p:cNvPr id="102" name="组合 101">
                <a:extLst>
                  <a:ext uri="{FF2B5EF4-FFF2-40B4-BE49-F238E27FC236}">
                    <a16:creationId xmlns="" xmlns:a16="http://schemas.microsoft.com/office/drawing/2014/main" id="{C30168A9-FCE6-4408-94E2-5EA1018086F7}"/>
                  </a:ext>
                </a:extLst>
              </p:cNvPr>
              <p:cNvGrpSpPr/>
              <p:nvPr/>
            </p:nvGrpSpPr>
            <p:grpSpPr>
              <a:xfrm>
                <a:off x="3898435" y="1999265"/>
                <a:ext cx="1114132" cy="1295559"/>
                <a:chOff x="3295850" y="2065379"/>
                <a:chExt cx="3592274" cy="4177307"/>
              </a:xfrm>
            </p:grpSpPr>
            <p:sp>
              <p:nvSpPr>
                <p:cNvPr id="104" name="圆角矩形 37">
                  <a:extLst>
                    <a:ext uri="{FF2B5EF4-FFF2-40B4-BE49-F238E27FC236}">
                      <a16:creationId xmlns="" xmlns:a16="http://schemas.microsoft.com/office/drawing/2014/main" id="{4EFDA02E-0347-47C5-B5D4-77EDA45086E9}"/>
                    </a:ext>
                  </a:extLst>
                </p:cNvPr>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itchFamily="34" charset="-122"/>
                    <a:ea typeface="微软雅黑" pitchFamily="34" charset="-122"/>
                  </a:endParaRPr>
                </a:p>
              </p:txBody>
            </p:sp>
            <p:sp>
              <p:nvSpPr>
                <p:cNvPr id="105" name="Freeform 5">
                  <a:extLst>
                    <a:ext uri="{FF2B5EF4-FFF2-40B4-BE49-F238E27FC236}">
                      <a16:creationId xmlns="" xmlns:a16="http://schemas.microsoft.com/office/drawing/2014/main" id="{61ED76B6-6B5C-4578-91DA-19F3AA7CAFEC}"/>
                    </a:ext>
                  </a:extLst>
                </p:cNvPr>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1500" dirty="0">
                    <a:solidFill>
                      <a:prstClr val="black"/>
                    </a:solidFill>
                    <a:latin typeface="微软雅黑" pitchFamily="34" charset="-122"/>
                    <a:ea typeface="微软雅黑" pitchFamily="34" charset="-122"/>
                  </a:endParaRPr>
                </a:p>
              </p:txBody>
            </p:sp>
            <p:sp>
              <p:nvSpPr>
                <p:cNvPr id="106" name="圆角矩形 39">
                  <a:extLst>
                    <a:ext uri="{FF2B5EF4-FFF2-40B4-BE49-F238E27FC236}">
                      <a16:creationId xmlns="" xmlns:a16="http://schemas.microsoft.com/office/drawing/2014/main" id="{67A6A1DC-C40A-4B1E-AA9E-7FE58D1DBE07}"/>
                    </a:ext>
                  </a:extLst>
                </p:cNvPr>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itchFamily="34" charset="-122"/>
                    <a:ea typeface="微软雅黑" pitchFamily="34" charset="-122"/>
                  </a:endParaRPr>
                </a:p>
              </p:txBody>
            </p:sp>
            <p:sp>
              <p:nvSpPr>
                <p:cNvPr id="107" name="Freeform 5">
                  <a:extLst>
                    <a:ext uri="{FF2B5EF4-FFF2-40B4-BE49-F238E27FC236}">
                      <a16:creationId xmlns="" xmlns:a16="http://schemas.microsoft.com/office/drawing/2014/main" id="{67EC164D-2275-4483-A49D-F5C760B5B37D}"/>
                    </a:ext>
                  </a:extLst>
                </p:cNvPr>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1500" dirty="0">
                    <a:solidFill>
                      <a:prstClr val="black"/>
                    </a:solidFill>
                    <a:latin typeface="微软雅黑" pitchFamily="34" charset="-122"/>
                    <a:ea typeface="微软雅黑" pitchFamily="34" charset="-122"/>
                  </a:endParaRPr>
                </a:p>
              </p:txBody>
            </p:sp>
          </p:grpSp>
          <p:sp>
            <p:nvSpPr>
              <p:cNvPr id="103" name="文本框 91">
                <a:extLst>
                  <a:ext uri="{FF2B5EF4-FFF2-40B4-BE49-F238E27FC236}">
                    <a16:creationId xmlns="" xmlns:a16="http://schemas.microsoft.com/office/drawing/2014/main" id="{9A53EE2F-3C00-4065-8E6A-BB538A900816}"/>
                  </a:ext>
                </a:extLst>
              </p:cNvPr>
              <p:cNvSpPr txBox="1"/>
              <p:nvPr/>
            </p:nvSpPr>
            <p:spPr>
              <a:xfrm>
                <a:off x="3884624" y="2164988"/>
                <a:ext cx="876300" cy="545844"/>
              </a:xfrm>
              <a:prstGeom prst="rect">
                <a:avLst/>
              </a:prstGeom>
              <a:noFill/>
            </p:spPr>
            <p:txBody>
              <a:bodyPr wrap="square" rtlCol="0">
                <a:spAutoFit/>
              </a:bodyPr>
              <a:lstStyle/>
              <a:p>
                <a:pPr algn="ctr"/>
                <a:r>
                  <a:rPr lang="en-US" altLang="zh-CN" sz="2400" dirty="0">
                    <a:solidFill>
                      <a:srgbClr val="860000"/>
                    </a:solidFill>
                    <a:latin typeface="微软雅黑" pitchFamily="34" charset="-122"/>
                    <a:ea typeface="微软雅黑" pitchFamily="34" charset="-122"/>
                  </a:rPr>
                  <a:t>02</a:t>
                </a:r>
                <a:endParaRPr lang="zh-CN" altLang="en-US" sz="2400" dirty="0">
                  <a:solidFill>
                    <a:srgbClr val="860000"/>
                  </a:solidFill>
                  <a:latin typeface="微软雅黑" pitchFamily="34" charset="-122"/>
                  <a:ea typeface="微软雅黑" pitchFamily="34" charset="-122"/>
                </a:endParaRPr>
              </a:p>
            </p:txBody>
          </p:sp>
        </p:grpSp>
        <p:grpSp>
          <p:nvGrpSpPr>
            <p:cNvPr id="108" name="组合 107">
              <a:extLst>
                <a:ext uri="{FF2B5EF4-FFF2-40B4-BE49-F238E27FC236}">
                  <a16:creationId xmlns="" xmlns:a16="http://schemas.microsoft.com/office/drawing/2014/main" id="{4D96E7E0-14AA-4431-A2F3-8B8D249D53D6}"/>
                </a:ext>
              </a:extLst>
            </p:cNvPr>
            <p:cNvGrpSpPr/>
            <p:nvPr/>
          </p:nvGrpSpPr>
          <p:grpSpPr>
            <a:xfrm>
              <a:off x="2740373" y="2998467"/>
              <a:ext cx="1137467" cy="1295559"/>
              <a:chOff x="4339919" y="2987017"/>
              <a:chExt cx="1137467" cy="1295559"/>
            </a:xfrm>
          </p:grpSpPr>
          <p:grpSp>
            <p:nvGrpSpPr>
              <p:cNvPr id="109" name="组合 108">
                <a:extLst>
                  <a:ext uri="{FF2B5EF4-FFF2-40B4-BE49-F238E27FC236}">
                    <a16:creationId xmlns="" xmlns:a16="http://schemas.microsoft.com/office/drawing/2014/main" id="{8E38D94F-06B9-4B60-B511-1CAB62CA13D9}"/>
                  </a:ext>
                </a:extLst>
              </p:cNvPr>
              <p:cNvGrpSpPr/>
              <p:nvPr/>
            </p:nvGrpSpPr>
            <p:grpSpPr>
              <a:xfrm>
                <a:off x="4363254" y="2987017"/>
                <a:ext cx="1114132" cy="1295559"/>
                <a:chOff x="3295850" y="2065379"/>
                <a:chExt cx="3592274" cy="4177307"/>
              </a:xfrm>
            </p:grpSpPr>
            <p:sp>
              <p:nvSpPr>
                <p:cNvPr id="111" name="圆角矩形 33">
                  <a:extLst>
                    <a:ext uri="{FF2B5EF4-FFF2-40B4-BE49-F238E27FC236}">
                      <a16:creationId xmlns="" xmlns:a16="http://schemas.microsoft.com/office/drawing/2014/main" id="{3F8F6DD7-539D-4981-A9DB-1A43771BA687}"/>
                    </a:ext>
                  </a:extLst>
                </p:cNvPr>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itchFamily="34" charset="-122"/>
                    <a:ea typeface="微软雅黑" pitchFamily="34" charset="-122"/>
                  </a:endParaRPr>
                </a:p>
              </p:txBody>
            </p:sp>
            <p:sp>
              <p:nvSpPr>
                <p:cNvPr id="112" name="Freeform 5">
                  <a:extLst>
                    <a:ext uri="{FF2B5EF4-FFF2-40B4-BE49-F238E27FC236}">
                      <a16:creationId xmlns="" xmlns:a16="http://schemas.microsoft.com/office/drawing/2014/main" id="{A56ACFD2-F022-4364-B3E0-3E018A19F4F6}"/>
                    </a:ext>
                  </a:extLst>
                </p:cNvPr>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1500" dirty="0">
                    <a:solidFill>
                      <a:prstClr val="black"/>
                    </a:solidFill>
                    <a:latin typeface="微软雅黑" pitchFamily="34" charset="-122"/>
                    <a:ea typeface="微软雅黑" pitchFamily="34" charset="-122"/>
                  </a:endParaRPr>
                </a:p>
              </p:txBody>
            </p:sp>
            <p:sp>
              <p:nvSpPr>
                <p:cNvPr id="113" name="圆角矩形 35">
                  <a:extLst>
                    <a:ext uri="{FF2B5EF4-FFF2-40B4-BE49-F238E27FC236}">
                      <a16:creationId xmlns="" xmlns:a16="http://schemas.microsoft.com/office/drawing/2014/main" id="{4D34E49F-9D8A-4FD0-A0BB-42CF1388A4A3}"/>
                    </a:ext>
                  </a:extLst>
                </p:cNvPr>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prstClr val="white"/>
                    </a:solidFill>
                    <a:latin typeface="微软雅黑" pitchFamily="34" charset="-122"/>
                    <a:ea typeface="微软雅黑" pitchFamily="34" charset="-122"/>
                  </a:endParaRPr>
                </a:p>
              </p:txBody>
            </p:sp>
            <p:sp>
              <p:nvSpPr>
                <p:cNvPr id="114" name="Freeform 5">
                  <a:extLst>
                    <a:ext uri="{FF2B5EF4-FFF2-40B4-BE49-F238E27FC236}">
                      <a16:creationId xmlns="" xmlns:a16="http://schemas.microsoft.com/office/drawing/2014/main" id="{B485DF8F-A17B-4C1D-BAD0-4DDC9E988608}"/>
                    </a:ext>
                  </a:extLst>
                </p:cNvPr>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1500" dirty="0">
                    <a:solidFill>
                      <a:prstClr val="black"/>
                    </a:solidFill>
                    <a:latin typeface="微软雅黑" pitchFamily="34" charset="-122"/>
                    <a:ea typeface="微软雅黑" pitchFamily="34" charset="-122"/>
                  </a:endParaRPr>
                </a:p>
              </p:txBody>
            </p:sp>
          </p:grpSp>
          <p:sp>
            <p:nvSpPr>
              <p:cNvPr id="110" name="文本框 92">
                <a:extLst>
                  <a:ext uri="{FF2B5EF4-FFF2-40B4-BE49-F238E27FC236}">
                    <a16:creationId xmlns="" xmlns:a16="http://schemas.microsoft.com/office/drawing/2014/main" id="{6963CADC-704F-446C-80AA-D106206946F8}"/>
                  </a:ext>
                </a:extLst>
              </p:cNvPr>
              <p:cNvSpPr txBox="1"/>
              <p:nvPr/>
            </p:nvSpPr>
            <p:spPr>
              <a:xfrm>
                <a:off x="4339919" y="3154240"/>
                <a:ext cx="876299" cy="545844"/>
              </a:xfrm>
              <a:prstGeom prst="rect">
                <a:avLst/>
              </a:prstGeom>
              <a:noFill/>
            </p:spPr>
            <p:txBody>
              <a:bodyPr wrap="square" rtlCol="0">
                <a:spAutoFit/>
              </a:bodyPr>
              <a:lstStyle/>
              <a:p>
                <a:pPr algn="ctr"/>
                <a:r>
                  <a:rPr lang="en-US" altLang="zh-CN" sz="2400" dirty="0">
                    <a:solidFill>
                      <a:schemeClr val="tx1">
                        <a:lumMod val="65000"/>
                        <a:lumOff val="35000"/>
                      </a:schemeClr>
                    </a:solidFill>
                    <a:latin typeface="微软雅黑" pitchFamily="34" charset="-122"/>
                    <a:ea typeface="微软雅黑" pitchFamily="34" charset="-122"/>
                  </a:rPr>
                  <a:t>03</a:t>
                </a:r>
                <a:endParaRPr lang="zh-CN" altLang="en-US" sz="2400" dirty="0">
                  <a:solidFill>
                    <a:schemeClr val="tx1">
                      <a:lumMod val="65000"/>
                      <a:lumOff val="35000"/>
                    </a:schemeClr>
                  </a:solidFill>
                  <a:latin typeface="微软雅黑" pitchFamily="34" charset="-122"/>
                  <a:ea typeface="微软雅黑" pitchFamily="34" charset="-122"/>
                </a:endParaRPr>
              </a:p>
            </p:txBody>
          </p:sp>
        </p:grpSp>
        <p:grpSp>
          <p:nvGrpSpPr>
            <p:cNvPr id="115" name="组合 114">
              <a:extLst>
                <a:ext uri="{FF2B5EF4-FFF2-40B4-BE49-F238E27FC236}">
                  <a16:creationId xmlns="" xmlns:a16="http://schemas.microsoft.com/office/drawing/2014/main" id="{E3EE5A7F-6590-47B7-A55C-5034D9C0DE0E}"/>
                </a:ext>
              </a:extLst>
            </p:cNvPr>
            <p:cNvGrpSpPr/>
            <p:nvPr/>
          </p:nvGrpSpPr>
          <p:grpSpPr>
            <a:xfrm>
              <a:off x="244673" y="2481072"/>
              <a:ext cx="2142438" cy="1898802"/>
              <a:chOff x="1844221" y="2469624"/>
              <a:chExt cx="2142438" cy="1898802"/>
            </a:xfrm>
          </p:grpSpPr>
          <p:sp>
            <p:nvSpPr>
              <p:cNvPr id="116" name="Freeform 5">
                <a:extLst>
                  <a:ext uri="{FF2B5EF4-FFF2-40B4-BE49-F238E27FC236}">
                    <a16:creationId xmlns="" xmlns:a16="http://schemas.microsoft.com/office/drawing/2014/main" id="{28C039E1-D90A-496E-A63F-4157DB4F05AC}"/>
                  </a:ext>
                </a:extLst>
              </p:cNvPr>
              <p:cNvSpPr/>
              <p:nvPr/>
            </p:nvSpPr>
            <p:spPr bwMode="auto">
              <a:xfrm rot="10800000">
                <a:off x="1844221" y="2469624"/>
                <a:ext cx="2142438" cy="1898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32000"/>
                  </a:prstClr>
                </a:outerShdw>
              </a:effectLst>
            </p:spPr>
            <p:txBody>
              <a:bodyPr vert="horz" wrap="square" lIns="91440" tIns="45720" rIns="91440" bIns="45720" numCol="1" anchor="t" anchorCtr="0" compatLnSpc="1"/>
              <a:lstStyle/>
              <a:p>
                <a:endParaRPr lang="zh-CN" altLang="en-US" sz="1500" dirty="0">
                  <a:solidFill>
                    <a:prstClr val="black"/>
                  </a:solidFill>
                  <a:latin typeface="微软雅黑" pitchFamily="34" charset="-122"/>
                  <a:ea typeface="微软雅黑" pitchFamily="34" charset="-122"/>
                </a:endParaRPr>
              </a:p>
            </p:txBody>
          </p:sp>
          <p:sp>
            <p:nvSpPr>
              <p:cNvPr id="117" name="文本框 116">
                <a:extLst>
                  <a:ext uri="{FF2B5EF4-FFF2-40B4-BE49-F238E27FC236}">
                    <a16:creationId xmlns="" xmlns:a16="http://schemas.microsoft.com/office/drawing/2014/main" id="{77356172-FE88-48A1-ACF4-B89A99B15819}"/>
                  </a:ext>
                </a:extLst>
              </p:cNvPr>
              <p:cNvSpPr txBox="1"/>
              <p:nvPr/>
            </p:nvSpPr>
            <p:spPr>
              <a:xfrm>
                <a:off x="2300848" y="2824577"/>
                <a:ext cx="1172246" cy="1419194"/>
              </a:xfrm>
              <a:prstGeom prst="rect">
                <a:avLst/>
              </a:prstGeom>
              <a:noFill/>
            </p:spPr>
            <p:txBody>
              <a:bodyPr wrap="square" rtlCol="0">
                <a:spAutoFit/>
              </a:bodyPr>
              <a:lstStyle/>
              <a:p>
                <a:pPr algn="ctr"/>
                <a:r>
                  <a:rPr lang="zh-CN" altLang="en-US" sz="1800" b="1" dirty="0">
                    <a:solidFill>
                      <a:schemeClr val="tx1">
                        <a:lumMod val="95000"/>
                        <a:lumOff val="5000"/>
                      </a:schemeClr>
                    </a:solidFill>
                    <a:effectLst>
                      <a:innerShdw blurRad="38100" dist="50800" dir="13500000">
                        <a:prstClr val="black">
                          <a:alpha val="60000"/>
                        </a:prstClr>
                      </a:innerShdw>
                    </a:effectLst>
                    <a:latin typeface="微软雅黑" pitchFamily="34" charset="-122"/>
                    <a:ea typeface="微软雅黑" pitchFamily="34" charset="-122"/>
                  </a:rPr>
                  <a:t>金属间化合物储氢材料</a:t>
                </a:r>
              </a:p>
            </p:txBody>
          </p:sp>
        </p:grpSp>
        <p:sp>
          <p:nvSpPr>
            <p:cNvPr id="118" name="文本框 128">
              <a:extLst>
                <a:ext uri="{FF2B5EF4-FFF2-40B4-BE49-F238E27FC236}">
                  <a16:creationId xmlns="" xmlns:a16="http://schemas.microsoft.com/office/drawing/2014/main" id="{B475FD84-8240-4A33-AD7C-F12F5C351976}"/>
                </a:ext>
              </a:extLst>
            </p:cNvPr>
            <p:cNvSpPr txBox="1"/>
            <p:nvPr/>
          </p:nvSpPr>
          <p:spPr>
            <a:xfrm>
              <a:off x="4661799" y="1299568"/>
              <a:ext cx="1725051" cy="363896"/>
            </a:xfrm>
            <a:prstGeom prst="rect">
              <a:avLst/>
            </a:prstGeom>
            <a:noFill/>
          </p:spPr>
          <p:txBody>
            <a:bodyPr wrap="square" rtlCol="0">
              <a:spAutoFit/>
            </a:bodyPr>
            <a:lstStyle/>
            <a:p>
              <a:r>
                <a:rPr lang="zh-CN" altLang="en-US" b="1" dirty="0">
                  <a:solidFill>
                    <a:schemeClr val="tx1">
                      <a:lumMod val="95000"/>
                      <a:lumOff val="5000"/>
                    </a:schemeClr>
                  </a:solidFill>
                  <a:latin typeface="微软雅黑" pitchFamily="34" charset="-122"/>
                  <a:ea typeface="微软雅黑" pitchFamily="34" charset="-122"/>
                </a:rPr>
                <a:t>镁系储氢合金</a:t>
              </a:r>
            </a:p>
          </p:txBody>
        </p:sp>
        <p:sp>
          <p:nvSpPr>
            <p:cNvPr id="119" name="文本框 131">
              <a:extLst>
                <a:ext uri="{FF2B5EF4-FFF2-40B4-BE49-F238E27FC236}">
                  <a16:creationId xmlns="" xmlns:a16="http://schemas.microsoft.com/office/drawing/2014/main" id="{4D353363-B31C-4AF2-8AEB-4AA8CE283534}"/>
                </a:ext>
              </a:extLst>
            </p:cNvPr>
            <p:cNvSpPr txBox="1"/>
            <p:nvPr/>
          </p:nvSpPr>
          <p:spPr>
            <a:xfrm>
              <a:off x="4661799" y="2304749"/>
              <a:ext cx="1725051" cy="363896"/>
            </a:xfrm>
            <a:prstGeom prst="rect">
              <a:avLst/>
            </a:prstGeom>
            <a:noFill/>
          </p:spPr>
          <p:txBody>
            <a:bodyPr wrap="square" rtlCol="0">
              <a:spAutoFit/>
            </a:bodyPr>
            <a:lstStyle/>
            <a:p>
              <a:r>
                <a:rPr lang="zh-CN" altLang="en-US" b="1" dirty="0">
                  <a:solidFill>
                    <a:schemeClr val="tx1">
                      <a:lumMod val="95000"/>
                      <a:lumOff val="5000"/>
                    </a:schemeClr>
                  </a:solidFill>
                  <a:latin typeface="微软雅黑" pitchFamily="34" charset="-122"/>
                  <a:ea typeface="微软雅黑" pitchFamily="34" charset="-122"/>
                </a:rPr>
                <a:t>钙系储氢合金</a:t>
              </a:r>
            </a:p>
          </p:txBody>
        </p:sp>
        <p:sp>
          <p:nvSpPr>
            <p:cNvPr id="120" name="文本框 134">
              <a:extLst>
                <a:ext uri="{FF2B5EF4-FFF2-40B4-BE49-F238E27FC236}">
                  <a16:creationId xmlns="" xmlns:a16="http://schemas.microsoft.com/office/drawing/2014/main" id="{2DC71AFC-D7DC-4C78-A77E-E950024EBF7E}"/>
                </a:ext>
              </a:extLst>
            </p:cNvPr>
            <p:cNvSpPr txBox="1"/>
            <p:nvPr/>
          </p:nvSpPr>
          <p:spPr>
            <a:xfrm>
              <a:off x="4661799" y="3284151"/>
              <a:ext cx="1725051" cy="363896"/>
            </a:xfrm>
            <a:prstGeom prst="rect">
              <a:avLst/>
            </a:prstGeom>
            <a:noFill/>
          </p:spPr>
          <p:txBody>
            <a:bodyPr wrap="square" rtlCol="0">
              <a:spAutoFit/>
            </a:bodyPr>
            <a:lstStyle/>
            <a:p>
              <a:r>
                <a:rPr lang="zh-CN" altLang="en-US" b="1" dirty="0">
                  <a:solidFill>
                    <a:schemeClr val="tx1">
                      <a:lumMod val="95000"/>
                      <a:lumOff val="5000"/>
                    </a:schemeClr>
                  </a:solidFill>
                  <a:latin typeface="微软雅黑" pitchFamily="34" charset="-122"/>
                  <a:ea typeface="微软雅黑" pitchFamily="34" charset="-122"/>
                </a:rPr>
                <a:t>稀土系储氢合金</a:t>
              </a:r>
            </a:p>
          </p:txBody>
        </p:sp>
        <p:sp>
          <p:nvSpPr>
            <p:cNvPr id="121" name="文本框 137">
              <a:extLst>
                <a:ext uri="{FF2B5EF4-FFF2-40B4-BE49-F238E27FC236}">
                  <a16:creationId xmlns="" xmlns:a16="http://schemas.microsoft.com/office/drawing/2014/main" id="{66DC06BE-4299-4295-A4C2-AA64DEF8382F}"/>
                </a:ext>
              </a:extLst>
            </p:cNvPr>
            <p:cNvSpPr txBox="1"/>
            <p:nvPr/>
          </p:nvSpPr>
          <p:spPr>
            <a:xfrm>
              <a:off x="4661799" y="4289332"/>
              <a:ext cx="1725051" cy="363896"/>
            </a:xfrm>
            <a:prstGeom prst="rect">
              <a:avLst/>
            </a:prstGeom>
            <a:noFill/>
          </p:spPr>
          <p:txBody>
            <a:bodyPr wrap="square" rtlCol="0">
              <a:spAutoFit/>
            </a:bodyPr>
            <a:lstStyle/>
            <a:p>
              <a:r>
                <a:rPr lang="zh-CN" altLang="en-US" b="1" dirty="0">
                  <a:solidFill>
                    <a:schemeClr val="tx1">
                      <a:lumMod val="95000"/>
                      <a:lumOff val="5000"/>
                    </a:schemeClr>
                  </a:solidFill>
                  <a:latin typeface="微软雅黑" pitchFamily="34" charset="-122"/>
                  <a:ea typeface="微软雅黑" pitchFamily="34" charset="-122"/>
                </a:rPr>
                <a:t>锆系储氢合金</a:t>
              </a:r>
            </a:p>
          </p:txBody>
        </p:sp>
        <p:sp>
          <p:nvSpPr>
            <p:cNvPr id="122" name="文本框 140">
              <a:extLst>
                <a:ext uri="{FF2B5EF4-FFF2-40B4-BE49-F238E27FC236}">
                  <a16:creationId xmlns="" xmlns:a16="http://schemas.microsoft.com/office/drawing/2014/main" id="{C205A75E-8E39-43F8-8EFE-4F12CD84EBE5}"/>
                </a:ext>
              </a:extLst>
            </p:cNvPr>
            <p:cNvSpPr txBox="1"/>
            <p:nvPr/>
          </p:nvSpPr>
          <p:spPr>
            <a:xfrm>
              <a:off x="4661799" y="5288104"/>
              <a:ext cx="1725051" cy="363896"/>
            </a:xfrm>
            <a:prstGeom prst="rect">
              <a:avLst/>
            </a:prstGeom>
            <a:noFill/>
          </p:spPr>
          <p:txBody>
            <a:bodyPr wrap="square" rtlCol="0">
              <a:spAutoFit/>
            </a:bodyPr>
            <a:lstStyle/>
            <a:p>
              <a:r>
                <a:rPr lang="zh-CN" altLang="en-US" b="1" dirty="0">
                  <a:solidFill>
                    <a:schemeClr val="tx1">
                      <a:lumMod val="95000"/>
                      <a:lumOff val="5000"/>
                    </a:schemeClr>
                  </a:solidFill>
                  <a:latin typeface="微软雅黑" pitchFamily="34" charset="-122"/>
                  <a:ea typeface="微软雅黑" pitchFamily="34" charset="-122"/>
                </a:rPr>
                <a:t>钛系储氢合金</a:t>
              </a:r>
            </a:p>
          </p:txBody>
        </p:sp>
        <p:sp>
          <p:nvSpPr>
            <p:cNvPr id="123" name="Freeform 5">
              <a:extLst>
                <a:ext uri="{FF2B5EF4-FFF2-40B4-BE49-F238E27FC236}">
                  <a16:creationId xmlns="" xmlns:a16="http://schemas.microsoft.com/office/drawing/2014/main" id="{55121526-8E4F-4FB2-9086-C307545A89BD}"/>
                </a:ext>
              </a:extLst>
            </p:cNvPr>
            <p:cNvSpPr>
              <a:spLocks/>
            </p:cNvSpPr>
            <p:nvPr/>
          </p:nvSpPr>
          <p:spPr bwMode="auto">
            <a:xfrm>
              <a:off x="6326520" y="1896968"/>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sz="1500" dirty="0">
                <a:latin typeface="微软雅黑" pitchFamily="34" charset="-122"/>
                <a:ea typeface="微软雅黑" pitchFamily="34" charset="-122"/>
              </a:endParaRPr>
            </a:p>
          </p:txBody>
        </p:sp>
        <p:grpSp>
          <p:nvGrpSpPr>
            <p:cNvPr id="124" name="组合 123">
              <a:extLst>
                <a:ext uri="{FF2B5EF4-FFF2-40B4-BE49-F238E27FC236}">
                  <a16:creationId xmlns="" xmlns:a16="http://schemas.microsoft.com/office/drawing/2014/main" id="{5D30976B-2ED5-4949-B86E-9CD3B67BB95E}"/>
                </a:ext>
              </a:extLst>
            </p:cNvPr>
            <p:cNvGrpSpPr/>
            <p:nvPr/>
          </p:nvGrpSpPr>
          <p:grpSpPr>
            <a:xfrm>
              <a:off x="7005916" y="1340627"/>
              <a:ext cx="1810828" cy="1394002"/>
              <a:chOff x="2846759" y="1180546"/>
              <a:chExt cx="5102700" cy="1002286"/>
            </a:xfrm>
          </p:grpSpPr>
          <p:sp>
            <p:nvSpPr>
              <p:cNvPr id="125" name="矩形 124">
                <a:extLst>
                  <a:ext uri="{FF2B5EF4-FFF2-40B4-BE49-F238E27FC236}">
                    <a16:creationId xmlns="" xmlns:a16="http://schemas.microsoft.com/office/drawing/2014/main" id="{1FAF57CD-B21A-4A8F-ADF8-E85A3525D575}"/>
                  </a:ext>
                </a:extLst>
              </p:cNvPr>
              <p:cNvSpPr/>
              <p:nvPr/>
            </p:nvSpPr>
            <p:spPr>
              <a:xfrm>
                <a:off x="2846759" y="1343698"/>
                <a:ext cx="5102700" cy="839134"/>
              </a:xfrm>
              <a:prstGeom prst="rect">
                <a:avLst/>
              </a:prstGeom>
              <a:solidFill>
                <a:srgbClr val="C4C7CB"/>
              </a:solidFill>
              <a:ln w="12700" cap="flat" cmpd="sng" algn="ctr">
                <a:noFill/>
                <a:prstDash val="solid"/>
              </a:ln>
              <a:effectLst/>
            </p:spPr>
            <p:txBody>
              <a:bodyPr lIns="68584" tIns="34291" rIns="68584" bIns="34291" rtlCol="0" anchor="ctr"/>
              <a:lstStyle/>
              <a:p>
                <a:pPr algn="ctr">
                  <a:defRPr/>
                </a:pPr>
                <a:endParaRPr lang="zh-CN" altLang="en-US" sz="1500" kern="0" dirty="0">
                  <a:solidFill>
                    <a:prstClr val="white"/>
                  </a:solidFill>
                  <a:latin typeface="微软雅黑" pitchFamily="34" charset="-122"/>
                  <a:ea typeface="微软雅黑" pitchFamily="34" charset="-122"/>
                </a:endParaRPr>
              </a:p>
            </p:txBody>
          </p:sp>
          <p:sp>
            <p:nvSpPr>
              <p:cNvPr id="126" name="矩形 125">
                <a:extLst>
                  <a:ext uri="{FF2B5EF4-FFF2-40B4-BE49-F238E27FC236}">
                    <a16:creationId xmlns="" xmlns:a16="http://schemas.microsoft.com/office/drawing/2014/main" id="{98B33CF4-0757-4D3D-8CDA-063C347A9C02}"/>
                  </a:ext>
                </a:extLst>
              </p:cNvPr>
              <p:cNvSpPr/>
              <p:nvPr/>
            </p:nvSpPr>
            <p:spPr>
              <a:xfrm>
                <a:off x="3653255" y="1180546"/>
                <a:ext cx="3515183" cy="327466"/>
              </a:xfrm>
              <a:prstGeom prst="rect">
                <a:avLst/>
              </a:prstGeom>
              <a:solidFill>
                <a:srgbClr val="005DA2"/>
              </a:solidFill>
              <a:ln w="25400" cap="flat" cmpd="sng" algn="ctr">
                <a:noFill/>
                <a:prstDash val="solid"/>
              </a:ln>
              <a:effectLst/>
            </p:spPr>
            <p:txBody>
              <a:bodyPr lIns="68584" tIns="34291" rIns="68584" bIns="34291" rtlCol="0" anchor="ctr"/>
              <a:lstStyle/>
              <a:p>
                <a:pPr algn="ctr">
                  <a:defRPr/>
                </a:pPr>
                <a:r>
                  <a:rPr lang="en-US" altLang="zh-CN" sz="1200" kern="0" dirty="0">
                    <a:solidFill>
                      <a:prstClr val="white"/>
                    </a:solidFill>
                    <a:latin typeface="微软雅黑" panose="020B0503020204020204" pitchFamily="34" charset="-122"/>
                    <a:ea typeface="微软雅黑" panose="020B0503020204020204" pitchFamily="34" charset="-122"/>
                  </a:rPr>
                  <a:t>AB5</a:t>
                </a:r>
                <a:r>
                  <a:rPr lang="zh-CN" altLang="en-US" sz="1200" kern="0" dirty="0">
                    <a:solidFill>
                      <a:prstClr val="white"/>
                    </a:solidFill>
                    <a:latin typeface="微软雅黑" panose="020B0503020204020204" pitchFamily="34" charset="-122"/>
                    <a:ea typeface="微软雅黑" panose="020B0503020204020204" pitchFamily="34" charset="-122"/>
                  </a:rPr>
                  <a:t>型</a:t>
                </a:r>
              </a:p>
            </p:txBody>
          </p:sp>
          <p:sp>
            <p:nvSpPr>
              <p:cNvPr id="127" name="TextBox 33">
                <a:extLst>
                  <a:ext uri="{FF2B5EF4-FFF2-40B4-BE49-F238E27FC236}">
                    <a16:creationId xmlns="" xmlns:a16="http://schemas.microsoft.com/office/drawing/2014/main" id="{07E56F51-3243-4646-8595-72950594DFA2}"/>
                  </a:ext>
                </a:extLst>
              </p:cNvPr>
              <p:cNvSpPr txBox="1"/>
              <p:nvPr/>
            </p:nvSpPr>
            <p:spPr>
              <a:xfrm>
                <a:off x="3142296" y="1615449"/>
                <a:ext cx="4537096" cy="535057"/>
              </a:xfrm>
              <a:prstGeom prst="rect">
                <a:avLst/>
              </a:prstGeom>
              <a:noFill/>
            </p:spPr>
            <p:txBody>
              <a:bodyPr wrap="square" lIns="68584" tIns="34291" rIns="68584" bIns="34291" rtlCol="0">
                <a:spAutoFit/>
              </a:bodyPr>
              <a:lstStyle/>
              <a:p>
                <a:pPr>
                  <a:lnSpc>
                    <a:spcPct val="130000"/>
                  </a:lnSpc>
                </a:pPr>
                <a:r>
                  <a:rPr lang="zh-CN" altLang="en-US" dirty="0">
                    <a:solidFill>
                      <a:prstClr val="black">
                        <a:lumMod val="75000"/>
                        <a:lumOff val="25000"/>
                      </a:prstClr>
                    </a:solidFill>
                    <a:latin typeface="微软雅黑" pitchFamily="34" charset="-122"/>
                    <a:ea typeface="微软雅黑" panose="020B0503020204020204" pitchFamily="34" charset="-122"/>
                  </a:rPr>
                  <a:t>无镨钕、低钴化</a:t>
                </a:r>
                <a:endParaRPr lang="en-US" altLang="zh-CN" dirty="0">
                  <a:solidFill>
                    <a:prstClr val="black">
                      <a:lumMod val="75000"/>
                      <a:lumOff val="25000"/>
                    </a:prstClr>
                  </a:solidFill>
                  <a:latin typeface="微软雅黑" pitchFamily="34" charset="-122"/>
                  <a:ea typeface="微软雅黑" panose="020B0503020204020204" pitchFamily="34" charset="-122"/>
                </a:endParaRPr>
              </a:p>
            </p:txBody>
          </p:sp>
        </p:grpSp>
        <p:grpSp>
          <p:nvGrpSpPr>
            <p:cNvPr id="128" name="组合 127">
              <a:extLst>
                <a:ext uri="{FF2B5EF4-FFF2-40B4-BE49-F238E27FC236}">
                  <a16:creationId xmlns="" xmlns:a16="http://schemas.microsoft.com/office/drawing/2014/main" id="{477A2916-16C3-482E-BB2F-36DBC9C56951}"/>
                </a:ext>
              </a:extLst>
            </p:cNvPr>
            <p:cNvGrpSpPr/>
            <p:nvPr/>
          </p:nvGrpSpPr>
          <p:grpSpPr>
            <a:xfrm>
              <a:off x="7088499" y="3991847"/>
              <a:ext cx="1810828" cy="1394002"/>
              <a:chOff x="2846759" y="1180546"/>
              <a:chExt cx="5102700" cy="1002286"/>
            </a:xfrm>
          </p:grpSpPr>
          <p:sp>
            <p:nvSpPr>
              <p:cNvPr id="129" name="矩形 128">
                <a:extLst>
                  <a:ext uri="{FF2B5EF4-FFF2-40B4-BE49-F238E27FC236}">
                    <a16:creationId xmlns="" xmlns:a16="http://schemas.microsoft.com/office/drawing/2014/main" id="{B4A53CB9-354B-493B-AE49-969BD5DB460B}"/>
                  </a:ext>
                </a:extLst>
              </p:cNvPr>
              <p:cNvSpPr/>
              <p:nvPr/>
            </p:nvSpPr>
            <p:spPr>
              <a:xfrm>
                <a:off x="2846759" y="1343698"/>
                <a:ext cx="5102700" cy="839134"/>
              </a:xfrm>
              <a:prstGeom prst="rect">
                <a:avLst/>
              </a:prstGeom>
              <a:solidFill>
                <a:srgbClr val="C4C7CB"/>
              </a:solidFill>
              <a:ln w="12700" cap="flat" cmpd="sng" algn="ctr">
                <a:noFill/>
                <a:prstDash val="solid"/>
              </a:ln>
              <a:effectLst/>
            </p:spPr>
            <p:txBody>
              <a:bodyPr lIns="68584" tIns="34291" rIns="68584" bIns="34291" rtlCol="0" anchor="ctr"/>
              <a:lstStyle/>
              <a:p>
                <a:pPr algn="ctr">
                  <a:defRPr/>
                </a:pPr>
                <a:endParaRPr lang="zh-CN" altLang="en-US" sz="1500" kern="0" dirty="0">
                  <a:solidFill>
                    <a:prstClr val="white"/>
                  </a:solidFill>
                  <a:latin typeface="微软雅黑" pitchFamily="34" charset="-122"/>
                  <a:ea typeface="微软雅黑" pitchFamily="34" charset="-122"/>
                </a:endParaRPr>
              </a:p>
            </p:txBody>
          </p:sp>
          <p:sp>
            <p:nvSpPr>
              <p:cNvPr id="130" name="矩形 129">
                <a:extLst>
                  <a:ext uri="{FF2B5EF4-FFF2-40B4-BE49-F238E27FC236}">
                    <a16:creationId xmlns="" xmlns:a16="http://schemas.microsoft.com/office/drawing/2014/main" id="{62521A22-A79D-4E01-88B5-7A11AE800010}"/>
                  </a:ext>
                </a:extLst>
              </p:cNvPr>
              <p:cNvSpPr/>
              <p:nvPr/>
            </p:nvSpPr>
            <p:spPr>
              <a:xfrm>
                <a:off x="3653255" y="1180546"/>
                <a:ext cx="3515183" cy="327466"/>
              </a:xfrm>
              <a:prstGeom prst="rect">
                <a:avLst/>
              </a:prstGeom>
              <a:solidFill>
                <a:srgbClr val="005DA2"/>
              </a:solidFill>
              <a:ln w="25400" cap="flat" cmpd="sng" algn="ctr">
                <a:noFill/>
                <a:prstDash val="solid"/>
              </a:ln>
              <a:effectLst/>
            </p:spPr>
            <p:txBody>
              <a:bodyPr lIns="68584" tIns="34291" rIns="68584" bIns="34291" rtlCol="0" anchor="ctr"/>
              <a:lstStyle/>
              <a:p>
                <a:pPr algn="ctr">
                  <a:defRPr/>
                </a:pPr>
                <a:r>
                  <a:rPr lang="en-US" altLang="zh-CN" sz="1200" kern="0" dirty="0">
                    <a:solidFill>
                      <a:prstClr val="white"/>
                    </a:solidFill>
                    <a:latin typeface="微软雅黑" panose="020B0503020204020204" pitchFamily="34" charset="-122"/>
                    <a:ea typeface="微软雅黑" panose="020B0503020204020204" pitchFamily="34" charset="-122"/>
                  </a:rPr>
                  <a:t>A2B7</a:t>
                </a:r>
                <a:r>
                  <a:rPr lang="zh-CN" altLang="en-US" sz="1200" kern="0" dirty="0">
                    <a:solidFill>
                      <a:prstClr val="white"/>
                    </a:solidFill>
                    <a:latin typeface="微软雅黑" panose="020B0503020204020204" pitchFamily="34" charset="-122"/>
                    <a:ea typeface="微软雅黑" panose="020B0503020204020204" pitchFamily="34" charset="-122"/>
                  </a:rPr>
                  <a:t>型</a:t>
                </a:r>
              </a:p>
            </p:txBody>
          </p:sp>
          <p:sp>
            <p:nvSpPr>
              <p:cNvPr id="131" name="TextBox 33">
                <a:extLst>
                  <a:ext uri="{FF2B5EF4-FFF2-40B4-BE49-F238E27FC236}">
                    <a16:creationId xmlns="" xmlns:a16="http://schemas.microsoft.com/office/drawing/2014/main" id="{7D77AFFF-07BD-4C66-84E5-FF79E5A4B912}"/>
                  </a:ext>
                </a:extLst>
              </p:cNvPr>
              <p:cNvSpPr txBox="1"/>
              <p:nvPr/>
            </p:nvSpPr>
            <p:spPr>
              <a:xfrm>
                <a:off x="3142296" y="1615449"/>
                <a:ext cx="4537096" cy="535057"/>
              </a:xfrm>
              <a:prstGeom prst="rect">
                <a:avLst/>
              </a:prstGeom>
              <a:noFill/>
            </p:spPr>
            <p:txBody>
              <a:bodyPr wrap="square" lIns="68584" tIns="34291" rIns="68584" bIns="34291" rtlCol="0">
                <a:spAutoFit/>
              </a:bodyPr>
              <a:lstStyle/>
              <a:p>
                <a:pPr>
                  <a:lnSpc>
                    <a:spcPct val="130000"/>
                  </a:lnSpc>
                </a:pPr>
                <a:r>
                  <a:rPr lang="en-US" altLang="zh-CN" dirty="0">
                    <a:solidFill>
                      <a:prstClr val="black">
                        <a:lumMod val="75000"/>
                        <a:lumOff val="25000"/>
                      </a:prstClr>
                    </a:solidFill>
                    <a:latin typeface="微软雅黑" pitchFamily="34" charset="-122"/>
                    <a:ea typeface="微软雅黑" panose="020B0503020204020204" pitchFamily="34" charset="-122"/>
                  </a:rPr>
                  <a:t>La-Mg-Ni</a:t>
                </a:r>
              </a:p>
              <a:p>
                <a:pPr>
                  <a:lnSpc>
                    <a:spcPct val="130000"/>
                  </a:lnSpc>
                </a:pPr>
                <a:r>
                  <a:rPr lang="en-US" altLang="zh-CN" dirty="0">
                    <a:solidFill>
                      <a:prstClr val="black">
                        <a:lumMod val="75000"/>
                        <a:lumOff val="25000"/>
                      </a:prstClr>
                    </a:solidFill>
                    <a:latin typeface="微软雅黑" pitchFamily="34" charset="-122"/>
                    <a:ea typeface="微软雅黑" panose="020B0503020204020204" pitchFamily="34" charset="-122"/>
                  </a:rPr>
                  <a:t>La-Y-Ni</a:t>
                </a:r>
              </a:p>
            </p:txBody>
          </p:sp>
        </p:grpSp>
      </p:grpSp>
    </p:spTree>
    <p:extLst>
      <p:ext uri="{BB962C8B-B14F-4D97-AF65-F5344CB8AC3E}">
        <p14:creationId xmlns:p14="http://schemas.microsoft.com/office/powerpoint/2010/main" xmlns="" val="17995371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470347" y="183669"/>
            <a:ext cx="4855505" cy="1916560"/>
          </a:xfrm>
          <a:prstGeom prst="rect">
            <a:avLst/>
          </a:prstGeom>
          <a:noFill/>
          <a:ln w="19050">
            <a:solidFill>
              <a:schemeClr val="accent6">
                <a:lumMod val="75000"/>
                <a:alpha val="98000"/>
              </a:schemeClr>
            </a:solidFill>
            <a:miter lim="800000"/>
            <a:headEnd/>
            <a:tailEnd/>
          </a:ln>
          <a:effectLst>
            <a:glow rad="101600">
              <a:schemeClr val="accent6">
                <a:satMod val="175000"/>
                <a:alpha val="40000"/>
              </a:schemeClr>
            </a:glow>
            <a:outerShdw blurRad="139700" dist="35921" dir="9660000" algn="ctr" rotWithShape="0">
              <a:schemeClr val="bg2">
                <a:alpha val="19000"/>
              </a:schemeClr>
            </a:outerShdw>
            <a:softEdge rad="0"/>
          </a:effectLst>
          <a:extLst>
            <a:ext uri="{909E8E84-426E-40DD-AFC4-6F175D3DCCD1}">
              <a14:hiddenFill xmlns:a14="http://schemas.microsoft.com/office/drawing/2010/main" xmlns="">
                <a:solidFill>
                  <a:schemeClr val="accent1"/>
                </a:solidFill>
              </a14:hiddenFill>
            </a:ext>
          </a:extLst>
        </p:spPr>
      </p:pic>
      <p:sp>
        <p:nvSpPr>
          <p:cNvPr id="5" name="矩形 4"/>
          <p:cNvSpPr/>
          <p:nvPr/>
        </p:nvSpPr>
        <p:spPr>
          <a:xfrm>
            <a:off x="1013992" y="784158"/>
            <a:ext cx="1754326" cy="715581"/>
          </a:xfrm>
          <a:prstGeom prst="rect">
            <a:avLst/>
          </a:prstGeom>
          <a:noFill/>
        </p:spPr>
        <p:txBody>
          <a:bodyPr wrap="none" lIns="68580" tIns="34290" rIns="68580" bIns="34290">
            <a:spAutoFit/>
            <a:scene3d>
              <a:camera prst="orthographicFront"/>
              <a:lightRig rig="threePt" dir="t"/>
            </a:scene3d>
            <a:sp3d extrusionH="57150">
              <a:bevelT w="38100" h="38100"/>
            </a:sp3d>
          </a:bodyPr>
          <a:lstStyle/>
          <a:p>
            <a:pPr algn="ctr"/>
            <a:r>
              <a:rPr lang="zh-CN" altLang="en-US" sz="2100" b="1" dirty="0" smtClean="0">
                <a:ln w="31550" cmpd="sng">
                  <a:gradFill>
                    <a:gsLst>
                      <a:gs pos="25000">
                        <a:schemeClr val="tx1"/>
                      </a:gs>
                      <a:gs pos="80000">
                        <a:schemeClr val="tx1">
                          <a:lumMod val="50000"/>
                          <a:lumOff val="50000"/>
                        </a:schemeClr>
                      </a:gs>
                    </a:gsLst>
                    <a:lin ang="5400000"/>
                  </a:gradFill>
                  <a:prstDash val="solid"/>
                </a:ln>
                <a:solidFill>
                  <a:schemeClr val="accent1"/>
                </a:solidFill>
                <a:effectLst>
                  <a:outerShdw blurRad="38100" dist="38100" dir="2700000" algn="tl">
                    <a:srgbClr val="000000">
                      <a:alpha val="43137"/>
                    </a:srgbClr>
                  </a:outerShdw>
                </a:effectLst>
                <a:latin typeface="微软雅黑" pitchFamily="34" charset="-122"/>
                <a:ea typeface="微软雅黑" pitchFamily="34" charset="-122"/>
              </a:rPr>
              <a:t>稀土储氢合金</a:t>
            </a:r>
            <a:endParaRPr lang="en-US" altLang="zh-CN" sz="2100" b="1" dirty="0" smtClean="0">
              <a:ln w="31550" cmpd="sng">
                <a:gradFill>
                  <a:gsLst>
                    <a:gs pos="25000">
                      <a:schemeClr val="tx1"/>
                    </a:gs>
                    <a:gs pos="80000">
                      <a:schemeClr val="tx1">
                        <a:lumMod val="50000"/>
                        <a:lumOff val="50000"/>
                      </a:schemeClr>
                    </a:gs>
                  </a:gsLst>
                  <a:lin ang="5400000"/>
                </a:gradFill>
                <a:prstDash val="solid"/>
              </a:ln>
              <a:solidFill>
                <a:schemeClr val="accent1"/>
              </a:solidFill>
              <a:effectLst>
                <a:outerShdw blurRad="38100" dist="38100" dir="2700000" algn="tl">
                  <a:srgbClr val="000000">
                    <a:alpha val="43137"/>
                  </a:srgbClr>
                </a:outerShdw>
              </a:effectLst>
              <a:latin typeface="微软雅黑" pitchFamily="34" charset="-122"/>
              <a:ea typeface="微软雅黑" pitchFamily="34" charset="-122"/>
            </a:endParaRPr>
          </a:p>
          <a:p>
            <a:pPr algn="ctr"/>
            <a:r>
              <a:rPr lang="zh-CN" altLang="en-US" sz="2100" b="1" dirty="0" smtClean="0">
                <a:ln w="31550" cmpd="sng">
                  <a:gradFill>
                    <a:gsLst>
                      <a:gs pos="25000">
                        <a:schemeClr val="tx1"/>
                      </a:gs>
                      <a:gs pos="80000">
                        <a:schemeClr val="tx1">
                          <a:lumMod val="50000"/>
                          <a:lumOff val="50000"/>
                        </a:schemeClr>
                      </a:gs>
                    </a:gsLst>
                    <a:lin ang="5400000"/>
                  </a:gradFill>
                  <a:prstDash val="solid"/>
                </a:ln>
                <a:solidFill>
                  <a:schemeClr val="accent1"/>
                </a:solidFill>
                <a:effectLst>
                  <a:outerShdw blurRad="38100" dist="38100" dir="2700000" algn="tl">
                    <a:srgbClr val="000000">
                      <a:alpha val="43137"/>
                    </a:srgbClr>
                  </a:outerShdw>
                </a:effectLst>
                <a:latin typeface="微软雅黑" pitchFamily="34" charset="-122"/>
                <a:ea typeface="微软雅黑" pitchFamily="34" charset="-122"/>
              </a:rPr>
              <a:t>的主要应用</a:t>
            </a:r>
            <a:endParaRPr lang="zh-CN" altLang="en-US" sz="2100" b="1" dirty="0">
              <a:ln w="31550" cmpd="sng">
                <a:gradFill>
                  <a:gsLst>
                    <a:gs pos="25000">
                      <a:schemeClr val="tx1"/>
                    </a:gs>
                    <a:gs pos="80000">
                      <a:schemeClr val="tx1">
                        <a:lumMod val="50000"/>
                        <a:lumOff val="50000"/>
                      </a:schemeClr>
                    </a:gs>
                  </a:gsLst>
                  <a:lin ang="5400000"/>
                </a:gradFill>
                <a:prstDash val="solid"/>
              </a:ln>
              <a:solidFill>
                <a:schemeClr val="accent1"/>
              </a:solidFill>
              <a:effectLst>
                <a:outerShdw blurRad="38100" dist="38100" dir="2700000" algn="tl">
                  <a:srgbClr val="000000">
                    <a:alpha val="43137"/>
                  </a:srgbClr>
                </a:outerShdw>
              </a:effectLst>
              <a:latin typeface="微软雅黑" pitchFamily="34" charset="-122"/>
              <a:ea typeface="微软雅黑" pitchFamily="34" charset="-122"/>
            </a:endParaRPr>
          </a:p>
        </p:txBody>
      </p:sp>
      <p:graphicFrame>
        <p:nvGraphicFramePr>
          <p:cNvPr id="6" name="表格 5"/>
          <p:cNvGraphicFramePr>
            <a:graphicFrameLocks noGrp="1"/>
          </p:cNvGraphicFramePr>
          <p:nvPr>
            <p:extLst>
              <p:ext uri="{D42A27DB-BD31-4B8C-83A1-F6EECF244321}">
                <p14:modId xmlns:p14="http://schemas.microsoft.com/office/powerpoint/2010/main" xmlns="" val="4261039992"/>
              </p:ext>
            </p:extLst>
          </p:nvPr>
        </p:nvGraphicFramePr>
        <p:xfrm>
          <a:off x="858600" y="2312935"/>
          <a:ext cx="7467253" cy="2103684"/>
        </p:xfrm>
        <a:graphic>
          <a:graphicData uri="http://schemas.openxmlformats.org/drawingml/2006/table">
            <a:tbl>
              <a:tblPr/>
              <a:tblGrid>
                <a:gridCol w="1273905">
                  <a:extLst>
                    <a:ext uri="{9D8B030D-6E8A-4147-A177-3AD203B41FA5}">
                      <a16:colId xmlns="" xmlns:a16="http://schemas.microsoft.com/office/drawing/2014/main" val="20000"/>
                    </a:ext>
                  </a:extLst>
                </a:gridCol>
                <a:gridCol w="6193348">
                  <a:extLst>
                    <a:ext uri="{9D8B030D-6E8A-4147-A177-3AD203B41FA5}">
                      <a16:colId xmlns="" xmlns:a16="http://schemas.microsoft.com/office/drawing/2014/main" val="20001"/>
                    </a:ext>
                  </a:extLst>
                </a:gridCol>
              </a:tblGrid>
              <a:tr h="346796">
                <a:tc>
                  <a:txBody>
                    <a:bodyPr/>
                    <a:lstStyle/>
                    <a:p>
                      <a:pPr algn="ctr" fontAlgn="ctr"/>
                      <a:r>
                        <a:rPr lang="zh-CN" altLang="en-US" sz="1500" b="1" i="0" u="none" strike="noStrike" dirty="0">
                          <a:solidFill>
                            <a:srgbClr val="FFFFFF"/>
                          </a:solidFill>
                          <a:effectLst/>
                          <a:latin typeface="微软雅黑" pitchFamily="34" charset="-122"/>
                          <a:ea typeface="微软雅黑" pitchFamily="34" charset="-122"/>
                        </a:rPr>
                        <a:t>名称 </a:t>
                      </a:r>
                    </a:p>
                  </a:txBody>
                  <a:tcPr marL="7144" marR="7144" marT="7144" marB="0" anchor="ctr">
                    <a:lnL>
                      <a:noFill/>
                    </a:lnL>
                    <a:lnR w="254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a:txBody>
                    <a:bodyPr/>
                    <a:lstStyle/>
                    <a:p>
                      <a:pPr algn="ctr" fontAlgn="ctr"/>
                      <a:r>
                        <a:rPr lang="zh-CN" altLang="en-US" sz="1500" b="1" i="0" u="none" strike="noStrike" dirty="0">
                          <a:solidFill>
                            <a:srgbClr val="FFFFFF"/>
                          </a:solidFill>
                          <a:effectLst/>
                          <a:latin typeface="微软雅黑" pitchFamily="34" charset="-122"/>
                          <a:ea typeface="微软雅黑" pitchFamily="34" charset="-122"/>
                        </a:rPr>
                        <a:t> 主要应用及原理</a:t>
                      </a:r>
                    </a:p>
                  </a:txBody>
                  <a:tcPr marL="7144" marR="7144" marT="7144" marB="0" anchor="ctr">
                    <a:lnL w="25400" cap="flat" cmpd="dbl"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extLst>
                  <a:ext uri="{0D108BD9-81ED-4DB2-BD59-A6C34878D82A}">
                    <a16:rowId xmlns="" xmlns:a16="http://schemas.microsoft.com/office/drawing/2014/main" val="10000"/>
                  </a:ext>
                </a:extLst>
              </a:tr>
              <a:tr h="418624">
                <a:tc>
                  <a:txBody>
                    <a:bodyPr/>
                    <a:lstStyle/>
                    <a:p>
                      <a:pPr algn="ctr" fontAlgn="ctr"/>
                      <a:endParaRPr lang="zh-CN" altLang="en-US" sz="1400" b="0" i="0" u="none" strike="noStrike" dirty="0">
                        <a:solidFill>
                          <a:srgbClr val="000000"/>
                        </a:solidFill>
                        <a:effectLst/>
                        <a:latin typeface="微软雅黑" pitchFamily="34" charset="-122"/>
                        <a:ea typeface="微软雅黑" pitchFamily="34" charset="-122"/>
                      </a:endParaRPr>
                    </a:p>
                  </a:txBody>
                  <a:tcPr marL="7144" marR="7144" marT="7144" marB="0" anchor="ctr">
                    <a:lnL>
                      <a:noFill/>
                    </a:lnL>
                    <a:lnR w="254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l" fontAlgn="ctr"/>
                      <a:r>
                        <a:rPr lang="zh-CN" altLang="en-US" sz="1400" b="0" i="0" u="none" strike="noStrike" dirty="0">
                          <a:solidFill>
                            <a:srgbClr val="000000"/>
                          </a:solidFill>
                          <a:effectLst/>
                          <a:latin typeface="微软雅黑" pitchFamily="34" charset="-122"/>
                          <a:ea typeface="微软雅黑" pitchFamily="34" charset="-122"/>
                        </a:rPr>
                        <a:t>金属氢化物（</a:t>
                      </a:r>
                      <a:r>
                        <a:rPr lang="en-US" altLang="zh-CN" sz="1400" b="0" i="0" u="none" strike="noStrike" dirty="0">
                          <a:solidFill>
                            <a:srgbClr val="000000"/>
                          </a:solidFill>
                          <a:effectLst/>
                          <a:latin typeface="微软雅黑" pitchFamily="34" charset="-122"/>
                          <a:ea typeface="微软雅黑" pitchFamily="34" charset="-122"/>
                        </a:rPr>
                        <a:t>MH</a:t>
                      </a:r>
                      <a:r>
                        <a:rPr lang="zh-CN" altLang="en-US" sz="1400" b="0" i="0" u="none" strike="noStrike" dirty="0">
                          <a:solidFill>
                            <a:srgbClr val="000000"/>
                          </a:solidFill>
                          <a:effectLst/>
                          <a:latin typeface="微软雅黑" pitchFamily="34" charset="-122"/>
                          <a:ea typeface="微软雅黑" pitchFamily="34" charset="-122"/>
                        </a:rPr>
                        <a:t>）电极，氢气的电化学吸收 </a:t>
                      </a:r>
                      <a:r>
                        <a:rPr lang="en-US" altLang="zh-CN" sz="1400" b="0" i="0" u="none" strike="noStrike" dirty="0">
                          <a:solidFill>
                            <a:srgbClr val="000000"/>
                          </a:solidFill>
                          <a:effectLst/>
                          <a:latin typeface="微软雅黑" pitchFamily="34" charset="-122"/>
                          <a:ea typeface="微软雅黑" pitchFamily="34" charset="-122"/>
                        </a:rPr>
                        <a:t>/ </a:t>
                      </a:r>
                      <a:r>
                        <a:rPr lang="zh-CN" altLang="en-US" sz="1400" b="0" i="0" u="none" strike="noStrike" dirty="0">
                          <a:solidFill>
                            <a:srgbClr val="000000"/>
                          </a:solidFill>
                          <a:effectLst/>
                          <a:latin typeface="微软雅黑" pitchFamily="34" charset="-122"/>
                          <a:ea typeface="微软雅黑" pitchFamily="34" charset="-122"/>
                        </a:rPr>
                        <a:t>释放介质。</a:t>
                      </a:r>
                      <a:r>
                        <a:rPr lang="en-US" altLang="zh-CN" sz="1400" b="0" i="0" u="none" strike="noStrike" dirty="0">
                          <a:solidFill>
                            <a:srgbClr val="000000"/>
                          </a:solidFill>
                          <a:effectLst/>
                          <a:latin typeface="微软雅黑" pitchFamily="34" charset="-122"/>
                          <a:ea typeface="微软雅黑" pitchFamily="34" charset="-122"/>
                        </a:rPr>
                        <a:t>MH/Ni </a:t>
                      </a:r>
                      <a:r>
                        <a:rPr lang="zh-CN" altLang="en-US" sz="1400" b="0" i="0" u="none" strike="noStrike" dirty="0">
                          <a:solidFill>
                            <a:srgbClr val="000000"/>
                          </a:solidFill>
                          <a:effectLst/>
                          <a:latin typeface="微软雅黑" pitchFamily="34" charset="-122"/>
                          <a:ea typeface="微软雅黑" pitchFamily="34" charset="-122"/>
                        </a:rPr>
                        <a:t>电池，</a:t>
                      </a:r>
                      <a:r>
                        <a:rPr lang="en-US" altLang="zh-CN" sz="1400" b="0" i="0" u="none" strike="noStrike" dirty="0">
                          <a:solidFill>
                            <a:srgbClr val="000000"/>
                          </a:solidFill>
                          <a:effectLst/>
                          <a:latin typeface="微软雅黑" pitchFamily="34" charset="-122"/>
                          <a:ea typeface="微软雅黑" pitchFamily="34" charset="-122"/>
                        </a:rPr>
                        <a:t>MH/Air </a:t>
                      </a:r>
                      <a:r>
                        <a:rPr lang="zh-CN" altLang="en-US" sz="1400" b="0" i="0" u="none" strike="noStrike" dirty="0">
                          <a:solidFill>
                            <a:srgbClr val="000000"/>
                          </a:solidFill>
                          <a:effectLst/>
                          <a:latin typeface="微软雅黑" pitchFamily="34" charset="-122"/>
                          <a:ea typeface="微软雅黑" pitchFamily="34" charset="-122"/>
                        </a:rPr>
                        <a:t>电池。</a:t>
                      </a:r>
                    </a:p>
                  </a:txBody>
                  <a:tcPr marL="7144" marR="7144" marT="7144" marB="0" anchor="ctr">
                    <a:lnL w="25400" cap="flat" cmpd="dbl"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 xmlns:a16="http://schemas.microsoft.com/office/drawing/2014/main" val="10001"/>
                  </a:ext>
                </a:extLst>
              </a:tr>
              <a:tr h="219307">
                <a:tc>
                  <a:txBody>
                    <a:bodyPr/>
                    <a:lstStyle/>
                    <a:p>
                      <a:pPr algn="ctr" fontAlgn="ctr"/>
                      <a:r>
                        <a:rPr lang="zh-CN" altLang="en-US" sz="1400" b="0" i="0" u="none" strike="noStrike" dirty="0">
                          <a:solidFill>
                            <a:srgbClr val="000000"/>
                          </a:solidFill>
                          <a:effectLst/>
                          <a:latin typeface="微软雅黑" pitchFamily="34" charset="-122"/>
                          <a:ea typeface="微软雅黑" pitchFamily="34" charset="-122"/>
                        </a:rPr>
                        <a:t>贮氢材料</a:t>
                      </a:r>
                    </a:p>
                  </a:txBody>
                  <a:tcPr marL="7144" marR="7144" marT="7144"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r>
                        <a:rPr lang="zh-CN" altLang="en-US" sz="1400" b="0" i="0" u="none" strike="noStrike" dirty="0">
                          <a:solidFill>
                            <a:srgbClr val="000000"/>
                          </a:solidFill>
                          <a:effectLst/>
                          <a:latin typeface="微软雅黑" pitchFamily="34" charset="-122"/>
                          <a:ea typeface="微软雅黑" pitchFamily="34" charset="-122"/>
                        </a:rPr>
                        <a:t>氢气直接贮存和运输介质。储氢罐，燃料电池供氢装置。</a:t>
                      </a:r>
                    </a:p>
                  </a:txBody>
                  <a:tcPr marL="7144" marR="7144" marT="7144" marB="0" anchor="ctr">
                    <a:lnL w="25400" cap="flat" cmpd="dbl" algn="ctr">
                      <a:solidFill>
                        <a:srgbClr val="000000"/>
                      </a:solidFill>
                      <a:prstDash val="solid"/>
                      <a:round/>
                      <a:headEnd type="none" w="med" len="med"/>
                      <a:tailEnd type="none" w="med" len="med"/>
                    </a:lnL>
                    <a:lnR>
                      <a:noFill/>
                    </a:lnR>
                    <a:lnT>
                      <a:noFill/>
                    </a:lnT>
                    <a:lnB>
                      <a:noFill/>
                    </a:lnB>
                  </a:tcPr>
                </a:tc>
                <a:extLst>
                  <a:ext uri="{0D108BD9-81ED-4DB2-BD59-A6C34878D82A}">
                    <a16:rowId xmlns="" xmlns:a16="http://schemas.microsoft.com/office/drawing/2014/main" val="10002"/>
                  </a:ext>
                </a:extLst>
              </a:tr>
              <a:tr h="219307">
                <a:tc>
                  <a:txBody>
                    <a:bodyPr/>
                    <a:lstStyle/>
                    <a:p>
                      <a:pPr algn="ctr" fontAlgn="ctr"/>
                      <a:r>
                        <a:rPr lang="zh-CN" altLang="en-US" sz="1400" b="0" i="0" u="none" strike="noStrike">
                          <a:solidFill>
                            <a:srgbClr val="000000"/>
                          </a:solidFill>
                          <a:effectLst/>
                          <a:latin typeface="微软雅黑" pitchFamily="34" charset="-122"/>
                          <a:ea typeface="微软雅黑" pitchFamily="34" charset="-122"/>
                        </a:rPr>
                        <a:t>蓄热材料</a:t>
                      </a:r>
                    </a:p>
                  </a:txBody>
                  <a:tcPr marL="7144" marR="7144" marT="7144" marB="0" anchor="ctr">
                    <a:lnL>
                      <a:noFill/>
                    </a:lnL>
                    <a:lnR w="25400" cap="flat" cmpd="dbl" algn="ctr">
                      <a:solidFill>
                        <a:srgbClr val="000000"/>
                      </a:solidFill>
                      <a:prstDash val="solid"/>
                      <a:round/>
                      <a:headEnd type="none" w="med" len="med"/>
                      <a:tailEnd type="none" w="med" len="med"/>
                    </a:lnR>
                    <a:lnT>
                      <a:noFill/>
                    </a:lnT>
                    <a:lnB>
                      <a:noFill/>
                    </a:lnB>
                    <a:solidFill>
                      <a:srgbClr val="D9D9D9"/>
                    </a:solidFill>
                  </a:tcPr>
                </a:tc>
                <a:tc>
                  <a:txBody>
                    <a:bodyPr/>
                    <a:lstStyle/>
                    <a:p>
                      <a:pPr algn="l" fontAlgn="ctr"/>
                      <a:r>
                        <a:rPr lang="zh-CN" altLang="en-US" sz="1400" b="0" i="0" u="none" strike="noStrike" dirty="0">
                          <a:solidFill>
                            <a:srgbClr val="000000"/>
                          </a:solidFill>
                          <a:effectLst/>
                          <a:latin typeface="微软雅黑" pitchFamily="34" charset="-122"/>
                          <a:ea typeface="微软雅黑" pitchFamily="34" charset="-122"/>
                        </a:rPr>
                        <a:t>金属氢化物反应热效应。余热储存，热能传输，热泵（空调）。</a:t>
                      </a:r>
                    </a:p>
                  </a:txBody>
                  <a:tcPr marL="7144" marR="7144" marT="7144" marB="0" anchor="ctr">
                    <a:lnL w="25400" cap="flat" cmpd="dbl" algn="ctr">
                      <a:solidFill>
                        <a:srgbClr val="000000"/>
                      </a:solidFill>
                      <a:prstDash val="solid"/>
                      <a:round/>
                      <a:headEnd type="none" w="med" len="med"/>
                      <a:tailEnd type="none" w="med" len="med"/>
                    </a:lnL>
                    <a:lnR>
                      <a:noFill/>
                    </a:lnR>
                    <a:lnT>
                      <a:noFill/>
                    </a:lnT>
                    <a:lnB>
                      <a:noFill/>
                    </a:lnB>
                    <a:solidFill>
                      <a:srgbClr val="D9D9D9"/>
                    </a:solidFill>
                  </a:tcPr>
                </a:tc>
                <a:extLst>
                  <a:ext uri="{0D108BD9-81ED-4DB2-BD59-A6C34878D82A}">
                    <a16:rowId xmlns="" xmlns:a16="http://schemas.microsoft.com/office/drawing/2014/main" val="10003"/>
                  </a:ext>
                </a:extLst>
              </a:tr>
              <a:tr h="219307">
                <a:tc>
                  <a:txBody>
                    <a:bodyPr/>
                    <a:lstStyle/>
                    <a:p>
                      <a:pPr algn="ctr" fontAlgn="ctr"/>
                      <a:r>
                        <a:rPr lang="zh-CN" altLang="en-US" sz="1400" b="0" i="0" u="none" strike="noStrike">
                          <a:solidFill>
                            <a:srgbClr val="000000"/>
                          </a:solidFill>
                          <a:effectLst/>
                          <a:latin typeface="微软雅黑" pitchFamily="34" charset="-122"/>
                          <a:ea typeface="微软雅黑" pitchFamily="34" charset="-122"/>
                        </a:rPr>
                        <a:t>压力传动材料</a:t>
                      </a:r>
                    </a:p>
                  </a:txBody>
                  <a:tcPr marL="7144" marR="7144" marT="7144"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r>
                        <a:rPr lang="zh-CN" altLang="en-US" sz="1400" b="0" i="0" u="none" strike="noStrike">
                          <a:solidFill>
                            <a:srgbClr val="000000"/>
                          </a:solidFill>
                          <a:effectLst/>
                          <a:latin typeface="微软雅黑" pitchFamily="34" charset="-122"/>
                          <a:ea typeface="微软雅黑" pitchFamily="34" charset="-122"/>
                        </a:rPr>
                        <a:t>金属氢化物反应压力 </a:t>
                      </a:r>
                      <a:r>
                        <a:rPr lang="en-US" altLang="zh-CN" sz="1400" b="0" i="0" u="none" strike="noStrike">
                          <a:solidFill>
                            <a:srgbClr val="000000"/>
                          </a:solidFill>
                          <a:effectLst/>
                          <a:latin typeface="微软雅黑" pitchFamily="34" charset="-122"/>
                          <a:ea typeface="微软雅黑" pitchFamily="34" charset="-122"/>
                        </a:rPr>
                        <a:t>- </a:t>
                      </a:r>
                      <a:r>
                        <a:rPr lang="zh-CN" altLang="en-US" sz="1400" b="0" i="0" u="none" strike="noStrike">
                          <a:solidFill>
                            <a:srgbClr val="000000"/>
                          </a:solidFill>
                          <a:effectLst/>
                          <a:latin typeface="微软雅黑" pitchFamily="34" charset="-122"/>
                          <a:ea typeface="微软雅黑" pitchFamily="34" charset="-122"/>
                        </a:rPr>
                        <a:t>温度关系。压缩机、压力传感器。</a:t>
                      </a:r>
                    </a:p>
                  </a:txBody>
                  <a:tcPr marL="7144" marR="7144" marT="7144" marB="0" anchor="ctr">
                    <a:lnL w="25400" cap="flat" cmpd="dbl" algn="ctr">
                      <a:solidFill>
                        <a:srgbClr val="000000"/>
                      </a:solidFill>
                      <a:prstDash val="solid"/>
                      <a:round/>
                      <a:headEnd type="none" w="med" len="med"/>
                      <a:tailEnd type="none" w="med" len="med"/>
                    </a:lnL>
                    <a:lnR>
                      <a:noFill/>
                    </a:lnR>
                    <a:lnT>
                      <a:noFill/>
                    </a:lnT>
                    <a:lnB>
                      <a:noFill/>
                    </a:lnB>
                  </a:tcPr>
                </a:tc>
                <a:extLst>
                  <a:ext uri="{0D108BD9-81ED-4DB2-BD59-A6C34878D82A}">
                    <a16:rowId xmlns="" xmlns:a16="http://schemas.microsoft.com/office/drawing/2014/main" val="10004"/>
                  </a:ext>
                </a:extLst>
              </a:tr>
              <a:tr h="219307">
                <a:tc>
                  <a:txBody>
                    <a:bodyPr/>
                    <a:lstStyle/>
                    <a:p>
                      <a:pPr algn="ctr" fontAlgn="ctr"/>
                      <a:r>
                        <a:rPr lang="zh-CN" altLang="en-US" sz="1400" b="0" i="0" u="none" strike="noStrike">
                          <a:solidFill>
                            <a:srgbClr val="000000"/>
                          </a:solidFill>
                          <a:effectLst/>
                          <a:latin typeface="微软雅黑" pitchFamily="34" charset="-122"/>
                          <a:ea typeface="微软雅黑" pitchFamily="34" charset="-122"/>
                        </a:rPr>
                        <a:t>氢分离材料</a:t>
                      </a:r>
                    </a:p>
                  </a:txBody>
                  <a:tcPr marL="7144" marR="7144" marT="7144" marB="0" anchor="ctr">
                    <a:lnL>
                      <a:noFill/>
                    </a:lnL>
                    <a:lnR w="25400" cap="flat" cmpd="dbl" algn="ctr">
                      <a:solidFill>
                        <a:srgbClr val="000000"/>
                      </a:solidFill>
                      <a:prstDash val="solid"/>
                      <a:round/>
                      <a:headEnd type="none" w="med" len="med"/>
                      <a:tailEnd type="none" w="med" len="med"/>
                    </a:lnR>
                    <a:lnT>
                      <a:noFill/>
                    </a:lnT>
                    <a:lnB>
                      <a:noFill/>
                    </a:lnB>
                    <a:solidFill>
                      <a:srgbClr val="D9D9D9"/>
                    </a:solidFill>
                  </a:tcPr>
                </a:tc>
                <a:tc>
                  <a:txBody>
                    <a:bodyPr/>
                    <a:lstStyle/>
                    <a:p>
                      <a:pPr algn="l" fontAlgn="ctr"/>
                      <a:r>
                        <a:rPr lang="zh-CN" altLang="en-US" sz="1400" b="0" i="0" u="none" strike="noStrike" dirty="0">
                          <a:solidFill>
                            <a:srgbClr val="000000"/>
                          </a:solidFill>
                          <a:effectLst/>
                          <a:latin typeface="微软雅黑" pitchFamily="34" charset="-122"/>
                          <a:ea typeface="微软雅黑" pitchFamily="34" charset="-122"/>
                        </a:rPr>
                        <a:t>对氢或氢的同位素选择性吸收。</a:t>
                      </a:r>
                    </a:p>
                  </a:txBody>
                  <a:tcPr marL="7144" marR="7144" marT="7144" marB="0" anchor="ctr">
                    <a:lnL w="25400" cap="flat" cmpd="dbl" algn="ctr">
                      <a:solidFill>
                        <a:srgbClr val="000000"/>
                      </a:solidFill>
                      <a:prstDash val="solid"/>
                      <a:round/>
                      <a:headEnd type="none" w="med" len="med"/>
                      <a:tailEnd type="none" w="med" len="med"/>
                    </a:lnL>
                    <a:lnR>
                      <a:noFill/>
                    </a:lnR>
                    <a:lnT>
                      <a:noFill/>
                    </a:lnT>
                    <a:lnB>
                      <a:noFill/>
                    </a:lnB>
                    <a:solidFill>
                      <a:srgbClr val="D9D9D9"/>
                    </a:solidFill>
                  </a:tcPr>
                </a:tc>
                <a:extLst>
                  <a:ext uri="{0D108BD9-81ED-4DB2-BD59-A6C34878D82A}">
                    <a16:rowId xmlns="" xmlns:a16="http://schemas.microsoft.com/office/drawing/2014/main" val="10005"/>
                  </a:ext>
                </a:extLst>
              </a:tr>
              <a:tr h="219307">
                <a:tc>
                  <a:txBody>
                    <a:bodyPr/>
                    <a:lstStyle/>
                    <a:p>
                      <a:pPr algn="ctr" fontAlgn="ctr"/>
                      <a:r>
                        <a:rPr lang="zh-CN" altLang="en-US" sz="1400" b="0" i="0" u="none" strike="noStrike">
                          <a:solidFill>
                            <a:srgbClr val="000000"/>
                          </a:solidFill>
                          <a:effectLst/>
                          <a:latin typeface="微软雅黑" pitchFamily="34" charset="-122"/>
                          <a:ea typeface="微软雅黑" pitchFamily="34" charset="-122"/>
                        </a:rPr>
                        <a:t>催化材料  </a:t>
                      </a:r>
                    </a:p>
                  </a:txBody>
                  <a:tcPr marL="7144" marR="7144" marT="7144"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r>
                        <a:rPr lang="zh-CN" altLang="en-US" sz="1400" b="0" i="0" u="none" strike="noStrike" dirty="0">
                          <a:solidFill>
                            <a:srgbClr val="000000"/>
                          </a:solidFill>
                          <a:effectLst/>
                          <a:latin typeface="微软雅黑" pitchFamily="34" charset="-122"/>
                          <a:ea typeface="微软雅黑" pitchFamily="34" charset="-122"/>
                        </a:rPr>
                        <a:t>为有氢参与的反应提供高活性的氢源。</a:t>
                      </a:r>
                    </a:p>
                  </a:txBody>
                  <a:tcPr marL="7144" marR="7144" marT="7144" marB="0" anchor="ctr">
                    <a:lnL w="25400" cap="flat" cmpd="dbl" algn="ctr">
                      <a:solidFill>
                        <a:srgbClr val="000000"/>
                      </a:solidFill>
                      <a:prstDash val="solid"/>
                      <a:round/>
                      <a:headEnd type="none" w="med" len="med"/>
                      <a:tailEnd type="none" w="med" len="med"/>
                    </a:lnL>
                    <a:lnR>
                      <a:noFill/>
                    </a:lnR>
                    <a:lnT>
                      <a:noFill/>
                    </a:lnT>
                    <a:lnB>
                      <a:noFill/>
                    </a:lnB>
                  </a:tcPr>
                </a:tc>
                <a:extLst>
                  <a:ext uri="{0D108BD9-81ED-4DB2-BD59-A6C34878D82A}">
                    <a16:rowId xmlns="" xmlns:a16="http://schemas.microsoft.com/office/drawing/2014/main" val="10006"/>
                  </a:ext>
                </a:extLst>
              </a:tr>
              <a:tr h="219307">
                <a:tc>
                  <a:txBody>
                    <a:bodyPr/>
                    <a:lstStyle/>
                    <a:p>
                      <a:pPr algn="ctr" fontAlgn="ctr"/>
                      <a:r>
                        <a:rPr lang="zh-CN" altLang="en-US" sz="1400" b="0" i="0" u="none" strike="noStrike">
                          <a:solidFill>
                            <a:srgbClr val="000000"/>
                          </a:solidFill>
                          <a:effectLst/>
                          <a:latin typeface="微软雅黑" pitchFamily="34" charset="-122"/>
                          <a:ea typeface="微软雅黑" pitchFamily="34" charset="-122"/>
                        </a:rPr>
                        <a:t>储能材料</a:t>
                      </a:r>
                    </a:p>
                  </a:txBody>
                  <a:tcPr marL="7144" marR="7144" marT="7144" marB="0" anchor="ctr">
                    <a:lnL>
                      <a:noFill/>
                    </a:lnL>
                    <a:lnR w="25400" cap="flat" cmpd="dbl"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zh-CN" altLang="en-US" sz="1400" b="0" i="0" u="none" strike="noStrike" dirty="0">
                          <a:solidFill>
                            <a:srgbClr val="000000"/>
                          </a:solidFill>
                          <a:effectLst/>
                          <a:latin typeface="微软雅黑" pitchFamily="34" charset="-122"/>
                          <a:ea typeface="微软雅黑" pitchFamily="34" charset="-122"/>
                        </a:rPr>
                        <a:t>电能、风能等的调节。</a:t>
                      </a:r>
                    </a:p>
                  </a:txBody>
                  <a:tcPr marL="7144" marR="7144" marT="7144" marB="0" anchor="ctr">
                    <a:lnL w="25400" cap="flat" cmpd="dbl"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0007"/>
                  </a:ext>
                </a:extLst>
              </a:tr>
            </a:tbl>
          </a:graphicData>
        </a:graphic>
      </p:graphicFrame>
      <p:sp>
        <p:nvSpPr>
          <p:cNvPr id="7" name="圆角矩形 6"/>
          <p:cNvSpPr/>
          <p:nvPr/>
        </p:nvSpPr>
        <p:spPr>
          <a:xfrm>
            <a:off x="858599" y="2694723"/>
            <a:ext cx="1188132" cy="314978"/>
          </a:xfrm>
          <a:prstGeom prst="roundRect">
            <a:avLst/>
          </a:prstGeom>
          <a:solidFill>
            <a:schemeClr val="accent4">
              <a:lumMod val="40000"/>
              <a:lumOff val="60000"/>
              <a:alpha val="37000"/>
            </a:schemeClr>
          </a:solidFill>
          <a:ln w="31750" cap="flat">
            <a:solidFill>
              <a:srgbClr val="FF0000"/>
            </a:solidFill>
            <a:prstDash val="dash"/>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28575" rtlCol="0" anchor="t">
            <a:spAutoFit/>
          </a:bodyPr>
          <a:lstStyle/>
          <a:p>
            <a:pPr algn="ctr" latinLnBrk="1" hangingPunct="0"/>
            <a:r>
              <a:rPr lang="zh-CN" altLang="en-US" dirty="0">
                <a:solidFill>
                  <a:srgbClr val="000000"/>
                </a:solidFill>
                <a:latin typeface="宋体"/>
              </a:rPr>
              <a:t>电极材料  </a:t>
            </a:r>
          </a:p>
        </p:txBody>
      </p:sp>
    </p:spTree>
    <p:extLst>
      <p:ext uri="{BB962C8B-B14F-4D97-AF65-F5344CB8AC3E}">
        <p14:creationId xmlns:p14="http://schemas.microsoft.com/office/powerpoint/2010/main" xmlns="" val="33993175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7"/>
          <p:cNvSpPr>
            <a:spLocks noChangeArrowheads="1"/>
          </p:cNvSpPr>
          <p:nvPr/>
        </p:nvSpPr>
        <p:spPr bwMode="auto">
          <a:xfrm>
            <a:off x="902050" y="294096"/>
            <a:ext cx="7186100" cy="7617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nchor="ctr">
            <a:spAutoFit/>
          </a:bodyPr>
          <a:lstStyle/>
          <a:p>
            <a:pPr>
              <a:lnSpc>
                <a:spcPct val="150000"/>
              </a:lnSpc>
              <a:defRPr/>
            </a:pPr>
            <a:r>
              <a:rPr lang="en-US" altLang="zh-CN" sz="1500" b="1" dirty="0">
                <a:effectLst>
                  <a:outerShdw blurRad="38100" dist="38100" dir="2700000" algn="tl">
                    <a:srgbClr val="C0C0C0"/>
                  </a:outerShdw>
                </a:effectLst>
                <a:latin typeface="微软雅黑" pitchFamily="34" charset="-122"/>
                <a:ea typeface="微软雅黑" pitchFamily="34" charset="-122"/>
              </a:rPr>
              <a:t>         </a:t>
            </a:r>
            <a:r>
              <a:rPr lang="zh-CN" altLang="en-US" sz="1500" b="1" dirty="0">
                <a:effectLst>
                  <a:outerShdw blurRad="38100" dist="38100" dir="2700000" algn="tl">
                    <a:srgbClr val="C0C0C0"/>
                  </a:outerShdw>
                </a:effectLst>
                <a:latin typeface="微软雅黑" pitchFamily="34" charset="-122"/>
                <a:ea typeface="微软雅黑" pitchFamily="34" charset="-122"/>
              </a:rPr>
              <a:t>稀土储氢合金较为成熟的商业应用是镍氢电池领域 </a:t>
            </a:r>
            <a:r>
              <a:rPr lang="zh-CN" altLang="en-US" sz="1500" b="1" dirty="0" smtClean="0">
                <a:effectLst>
                  <a:outerShdw blurRad="38100" dist="38100" dir="2700000" algn="tl">
                    <a:srgbClr val="C0C0C0"/>
                  </a:outerShdw>
                </a:effectLst>
                <a:latin typeface="微软雅黑" pitchFamily="34" charset="-122"/>
                <a:ea typeface="微软雅黑" pitchFamily="34" charset="-122"/>
              </a:rPr>
              <a:t>，主要</a:t>
            </a:r>
            <a:r>
              <a:rPr lang="zh-CN" altLang="en-US" sz="1500" b="1" dirty="0">
                <a:effectLst>
                  <a:outerShdw blurRad="38100" dist="38100" dir="2700000" algn="tl">
                    <a:srgbClr val="C0C0C0"/>
                  </a:outerShdw>
                </a:effectLst>
                <a:latin typeface="微软雅黑" pitchFamily="34" charset="-122"/>
                <a:ea typeface="微软雅黑" pitchFamily="34" charset="-122"/>
              </a:rPr>
              <a:t>使用</a:t>
            </a:r>
            <a:r>
              <a:rPr lang="en-US" altLang="zh-CN" sz="1500" b="1" dirty="0">
                <a:effectLst>
                  <a:outerShdw blurRad="38100" dist="38100" dir="2700000" algn="tl">
                    <a:srgbClr val="C0C0C0"/>
                  </a:outerShdw>
                </a:effectLst>
                <a:latin typeface="微软雅黑" pitchFamily="34" charset="-122"/>
                <a:ea typeface="微软雅黑" pitchFamily="34" charset="-122"/>
              </a:rPr>
              <a:t>LaNi5</a:t>
            </a:r>
            <a:r>
              <a:rPr lang="zh-CN" altLang="en-US" sz="1500" b="1" dirty="0">
                <a:effectLst>
                  <a:outerShdw blurRad="38100" dist="38100" dir="2700000" algn="tl">
                    <a:srgbClr val="C0C0C0"/>
                  </a:outerShdw>
                </a:effectLst>
                <a:latin typeface="微软雅黑" pitchFamily="34" charset="-122"/>
                <a:ea typeface="微软雅黑" pitchFamily="34" charset="-122"/>
              </a:rPr>
              <a:t>型储氢合金（</a:t>
            </a:r>
            <a:r>
              <a:rPr lang="en-US" altLang="zh-CN" sz="1500" b="1" dirty="0">
                <a:effectLst>
                  <a:outerShdw blurRad="38100" dist="38100" dir="2700000" algn="tl">
                    <a:srgbClr val="C0C0C0"/>
                  </a:outerShdw>
                </a:effectLst>
                <a:latin typeface="微软雅黑" pitchFamily="34" charset="-122"/>
                <a:ea typeface="微软雅黑" pitchFamily="34" charset="-122"/>
              </a:rPr>
              <a:t>AB</a:t>
            </a:r>
            <a:r>
              <a:rPr lang="en-US" altLang="zh-CN" sz="1500" b="1" baseline="-25000" dirty="0">
                <a:effectLst>
                  <a:outerShdw blurRad="38100" dist="38100" dir="2700000" algn="tl">
                    <a:srgbClr val="C0C0C0"/>
                  </a:outerShdw>
                </a:effectLst>
                <a:latin typeface="微软雅黑" pitchFamily="34" charset="-122"/>
                <a:ea typeface="微软雅黑" pitchFamily="34" charset="-122"/>
              </a:rPr>
              <a:t>5</a:t>
            </a:r>
            <a:r>
              <a:rPr lang="zh-CN" altLang="en-US" sz="1500" b="1" dirty="0">
                <a:effectLst>
                  <a:outerShdw blurRad="38100" dist="38100" dir="2700000" algn="tl">
                    <a:srgbClr val="C0C0C0"/>
                  </a:outerShdw>
                </a:effectLst>
                <a:latin typeface="微软雅黑" pitchFamily="34" charset="-122"/>
                <a:ea typeface="微软雅黑" pitchFamily="34" charset="-122"/>
              </a:rPr>
              <a:t>型）和</a:t>
            </a:r>
            <a:r>
              <a:rPr lang="en-US" altLang="zh-CN" sz="1500" b="1" dirty="0">
                <a:effectLst>
                  <a:outerShdw blurRad="38100" dist="38100" dir="2700000" algn="tl">
                    <a:srgbClr val="C0C0C0"/>
                  </a:outerShdw>
                </a:effectLst>
                <a:latin typeface="微软雅黑" pitchFamily="34" charset="-122"/>
                <a:ea typeface="微软雅黑" pitchFamily="34" charset="-122"/>
              </a:rPr>
              <a:t>La-Mg-Ni</a:t>
            </a:r>
            <a:r>
              <a:rPr lang="zh-CN" altLang="en-US" sz="1500" b="1" dirty="0">
                <a:effectLst>
                  <a:outerShdw blurRad="38100" dist="38100" dir="2700000" algn="tl">
                    <a:srgbClr val="C0C0C0"/>
                  </a:outerShdw>
                </a:effectLst>
                <a:latin typeface="微软雅黑" pitchFamily="34" charset="-122"/>
                <a:ea typeface="微软雅黑" pitchFamily="34" charset="-122"/>
              </a:rPr>
              <a:t>系储氢合金</a:t>
            </a:r>
            <a:r>
              <a:rPr lang="zh-CN" altLang="en-US" sz="1500" b="1" dirty="0" smtClean="0">
                <a:effectLst>
                  <a:outerShdw blurRad="38100" dist="38100" dir="2700000" algn="tl">
                    <a:srgbClr val="C0C0C0"/>
                  </a:outerShdw>
                </a:effectLst>
                <a:latin typeface="微软雅黑" pitchFamily="34" charset="-122"/>
                <a:ea typeface="微软雅黑" pitchFamily="34" charset="-122"/>
              </a:rPr>
              <a:t>（</a:t>
            </a:r>
            <a:r>
              <a:rPr lang="en-US" altLang="zh-CN" sz="1500" b="1" dirty="0" smtClean="0">
                <a:effectLst>
                  <a:outerShdw blurRad="38100" dist="38100" dir="2700000" algn="tl">
                    <a:srgbClr val="C0C0C0"/>
                  </a:outerShdw>
                </a:effectLst>
                <a:latin typeface="微软雅黑" pitchFamily="34" charset="-122"/>
                <a:ea typeface="微软雅黑" pitchFamily="34" charset="-122"/>
              </a:rPr>
              <a:t>A</a:t>
            </a:r>
            <a:r>
              <a:rPr lang="en-US" altLang="zh-CN" sz="1500" b="1" baseline="-25000" dirty="0" smtClean="0">
                <a:effectLst>
                  <a:outerShdw blurRad="38100" dist="38100" dir="2700000" algn="tl">
                    <a:srgbClr val="C0C0C0"/>
                  </a:outerShdw>
                </a:effectLst>
                <a:latin typeface="微软雅黑" pitchFamily="34" charset="-122"/>
                <a:ea typeface="微软雅黑" pitchFamily="34" charset="-122"/>
              </a:rPr>
              <a:t>2</a:t>
            </a:r>
            <a:r>
              <a:rPr lang="en-US" altLang="zh-CN" sz="1500" b="1" dirty="0" smtClean="0">
                <a:effectLst>
                  <a:outerShdw blurRad="38100" dist="38100" dir="2700000" algn="tl">
                    <a:srgbClr val="C0C0C0"/>
                  </a:outerShdw>
                </a:effectLst>
                <a:latin typeface="微软雅黑" pitchFamily="34" charset="-122"/>
                <a:ea typeface="微软雅黑" pitchFamily="34" charset="-122"/>
              </a:rPr>
              <a:t>B</a:t>
            </a:r>
            <a:r>
              <a:rPr lang="en-US" altLang="zh-CN" sz="1500" b="1" baseline="-25000" dirty="0" smtClean="0">
                <a:effectLst>
                  <a:outerShdw blurRad="38100" dist="38100" dir="2700000" algn="tl">
                    <a:srgbClr val="C0C0C0"/>
                  </a:outerShdw>
                </a:effectLst>
                <a:latin typeface="微软雅黑" pitchFamily="34" charset="-122"/>
                <a:ea typeface="微软雅黑" pitchFamily="34" charset="-122"/>
              </a:rPr>
              <a:t>7</a:t>
            </a:r>
            <a:r>
              <a:rPr lang="zh-CN" altLang="en-US" sz="1500" b="1" dirty="0">
                <a:effectLst>
                  <a:outerShdw blurRad="38100" dist="38100" dir="2700000" algn="tl">
                    <a:srgbClr val="C0C0C0"/>
                  </a:outerShdw>
                </a:effectLst>
                <a:latin typeface="微软雅黑" pitchFamily="34" charset="-122"/>
                <a:ea typeface="微软雅黑" pitchFamily="34" charset="-122"/>
              </a:rPr>
              <a:t>型）。</a:t>
            </a:r>
            <a:endParaRPr lang="zh-CN" altLang="en-US" sz="1500" b="1" dirty="0">
              <a:latin typeface="微软雅黑" pitchFamily="34" charset="-122"/>
              <a:ea typeface="微软雅黑" pitchFamily="34" charset="-122"/>
            </a:endParaRPr>
          </a:p>
        </p:txBody>
      </p:sp>
      <p:graphicFrame>
        <p:nvGraphicFramePr>
          <p:cNvPr id="3" name="Group 237"/>
          <p:cNvGraphicFramePr>
            <a:graphicFrameLocks/>
          </p:cNvGraphicFramePr>
          <p:nvPr>
            <p:extLst>
              <p:ext uri="{D42A27DB-BD31-4B8C-83A1-F6EECF244321}">
                <p14:modId xmlns:p14="http://schemas.microsoft.com/office/powerpoint/2010/main" xmlns="" val="1981542418"/>
              </p:ext>
            </p:extLst>
          </p:nvPr>
        </p:nvGraphicFramePr>
        <p:xfrm>
          <a:off x="360781" y="1224614"/>
          <a:ext cx="8268642" cy="3055378"/>
        </p:xfrm>
        <a:graphic>
          <a:graphicData uri="http://schemas.openxmlformats.org/drawingml/2006/table">
            <a:tbl>
              <a:tblPr>
                <a:tableStyleId>{69CF1AB2-1976-4502-BF36-3FF5EA218861}</a:tableStyleId>
              </a:tblPr>
              <a:tblGrid>
                <a:gridCol w="1638956">
                  <a:extLst>
                    <a:ext uri="{9D8B030D-6E8A-4147-A177-3AD203B41FA5}">
                      <a16:colId xmlns="" xmlns:a16="http://schemas.microsoft.com/office/drawing/2014/main" val="20000"/>
                    </a:ext>
                  </a:extLst>
                </a:gridCol>
                <a:gridCol w="1070116">
                  <a:extLst>
                    <a:ext uri="{9D8B030D-6E8A-4147-A177-3AD203B41FA5}">
                      <a16:colId xmlns="" xmlns:a16="http://schemas.microsoft.com/office/drawing/2014/main" val="20001"/>
                    </a:ext>
                  </a:extLst>
                </a:gridCol>
                <a:gridCol w="1140827">
                  <a:extLst>
                    <a:ext uri="{9D8B030D-6E8A-4147-A177-3AD203B41FA5}">
                      <a16:colId xmlns="" xmlns:a16="http://schemas.microsoft.com/office/drawing/2014/main" val="20002"/>
                    </a:ext>
                  </a:extLst>
                </a:gridCol>
                <a:gridCol w="1068544">
                  <a:extLst>
                    <a:ext uri="{9D8B030D-6E8A-4147-A177-3AD203B41FA5}">
                      <a16:colId xmlns="" xmlns:a16="http://schemas.microsoft.com/office/drawing/2014/main" val="20003"/>
                    </a:ext>
                  </a:extLst>
                </a:gridCol>
                <a:gridCol w="1068544">
                  <a:extLst>
                    <a:ext uri="{9D8B030D-6E8A-4147-A177-3AD203B41FA5}">
                      <a16:colId xmlns="" xmlns:a16="http://schemas.microsoft.com/office/drawing/2014/main" val="20004"/>
                    </a:ext>
                  </a:extLst>
                </a:gridCol>
                <a:gridCol w="2281655">
                  <a:extLst>
                    <a:ext uri="{9D8B030D-6E8A-4147-A177-3AD203B41FA5}">
                      <a16:colId xmlns="" xmlns:a16="http://schemas.microsoft.com/office/drawing/2014/main" val="20005"/>
                    </a:ext>
                  </a:extLst>
                </a:gridCol>
              </a:tblGrid>
              <a:tr h="315326">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zh-CN" altLang="en-US" sz="1400" u="none" strike="noStrike" cap="none" normalizeH="0" baseline="0" dirty="0">
                          <a:ln>
                            <a:noFill/>
                          </a:ln>
                          <a:effectLst/>
                          <a:latin typeface="微软雅黑" pitchFamily="34" charset="-122"/>
                          <a:ea typeface="微软雅黑" pitchFamily="34" charset="-122"/>
                        </a:rPr>
                        <a:t>类型</a:t>
                      </a:r>
                      <a:endParaRPr kumimoji="1" lang="zh-CN" altLang="en-US"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a:ln>
                            <a:noFill/>
                          </a:ln>
                          <a:effectLst/>
                          <a:latin typeface="微软雅黑" pitchFamily="34" charset="-122"/>
                          <a:ea typeface="微软雅黑" pitchFamily="34" charset="-122"/>
                        </a:rPr>
                        <a:t>AB</a:t>
                      </a:r>
                      <a:r>
                        <a:rPr kumimoji="1" lang="en-US" altLang="zh-CN" sz="1400" u="none" strike="noStrike" cap="none" normalizeH="0" baseline="-25000">
                          <a:ln>
                            <a:noFill/>
                          </a:ln>
                          <a:effectLst/>
                          <a:latin typeface="微软雅黑" pitchFamily="34" charset="-122"/>
                          <a:ea typeface="微软雅黑" pitchFamily="34" charset="-122"/>
                        </a:rPr>
                        <a:t>5</a:t>
                      </a:r>
                      <a:endParaRPr kumimoji="1" lang="en-US" altLang="zh-CN" sz="1400" b="1" i="0" u="none" strike="noStrike" cap="none" normalizeH="0" baseline="-25000">
                        <a:ln>
                          <a:noFill/>
                        </a:ln>
                        <a:solidFill>
                          <a:schemeClr val="tx1"/>
                        </a:solidFill>
                        <a:effectLst/>
                        <a:latin typeface="微软雅黑" pitchFamily="34" charset="-122"/>
                        <a:ea typeface="微软雅黑" pitchFamily="34" charset="-122"/>
                      </a:endParaRPr>
                    </a:p>
                  </a:txBody>
                  <a:tcPr marL="68580" marR="68580" marT="34290" marB="34290" anchor="ctr" horzOverflow="overflow">
                    <a:lnT w="12700" cap="flat" cmpd="sng" algn="ctr">
                      <a:solidFill>
                        <a:schemeClr val="tx1"/>
                      </a:solidFill>
                      <a:prstDash val="solid"/>
                      <a:round/>
                      <a:headEnd type="none" w="med" len="med"/>
                      <a:tailEnd type="none" w="med" len="med"/>
                    </a:lnT>
                  </a:tcPr>
                </a:tc>
                <a:tc hMerge="1">
                  <a:txBody>
                    <a:bodyPr/>
                    <a:lstStyle/>
                    <a:p>
                      <a:endParaRPr lang="zh-CN" altLang="en-US"/>
                    </a:p>
                  </a:txBody>
                  <a:tcPr/>
                </a:tc>
                <a:tc gridSpan="3">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a:ln>
                            <a:noFill/>
                          </a:ln>
                          <a:effectLst/>
                          <a:latin typeface="微软雅黑" pitchFamily="34" charset="-122"/>
                          <a:ea typeface="微软雅黑" pitchFamily="34" charset="-122"/>
                        </a:rPr>
                        <a:t>AB</a:t>
                      </a:r>
                      <a:r>
                        <a:rPr kumimoji="1" lang="en-US" altLang="zh-CN" sz="1400" u="none" strike="noStrike" cap="none" normalizeH="0" baseline="-25000">
                          <a:ln>
                            <a:noFill/>
                          </a:ln>
                          <a:effectLst/>
                          <a:latin typeface="微软雅黑" pitchFamily="34" charset="-122"/>
                          <a:ea typeface="微软雅黑" pitchFamily="34" charset="-122"/>
                        </a:rPr>
                        <a:t>3-3.5</a:t>
                      </a:r>
                      <a:endParaRPr kumimoji="1" lang="en-US" altLang="zh-CN" sz="1400" b="1" i="0" u="none" strike="noStrike" cap="none" normalizeH="0" baseline="-25000">
                        <a:ln>
                          <a:noFill/>
                        </a:ln>
                        <a:solidFill>
                          <a:schemeClr val="tx1"/>
                        </a:solidFill>
                        <a:effectLst/>
                        <a:latin typeface="微软雅黑" pitchFamily="34" charset="-122"/>
                        <a:ea typeface="微软雅黑" pitchFamily="34" charset="-122"/>
                      </a:endParaRPr>
                    </a:p>
                  </a:txBody>
                  <a:tcPr marL="68580" marR="68580" marT="34290" marB="34290" anchor="ctr"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zh-CN" altLang="en-US"/>
                    </a:p>
                  </a:txBody>
                  <a:tcPr/>
                </a:tc>
                <a:tc hMerge="1">
                  <a:txBody>
                    <a:bodyPr/>
                    <a:lstStyle/>
                    <a:p>
                      <a:endParaRPr lang="zh-CN" altLang="en-US"/>
                    </a:p>
                  </a:txBody>
                  <a:tcPr/>
                </a:tc>
                <a:extLst>
                  <a:ext uri="{0D108BD9-81ED-4DB2-BD59-A6C34878D82A}">
                    <a16:rowId xmlns="" xmlns:a16="http://schemas.microsoft.com/office/drawing/2014/main" val="10000"/>
                  </a:ext>
                </a:extLst>
              </a:tr>
              <a:tr h="315326">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zh-CN" altLang="en-US" sz="1400" u="none" strike="noStrike" cap="none" normalizeH="0" baseline="0" dirty="0">
                          <a:ln>
                            <a:noFill/>
                          </a:ln>
                          <a:effectLst/>
                          <a:latin typeface="微软雅黑" pitchFamily="34" charset="-122"/>
                          <a:ea typeface="微软雅黑" pitchFamily="34" charset="-122"/>
                        </a:rPr>
                        <a:t>合金</a:t>
                      </a:r>
                      <a:endParaRPr kumimoji="1" lang="zh-CN" altLang="en-US"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dirty="0">
                          <a:ln>
                            <a:noFill/>
                          </a:ln>
                          <a:effectLst/>
                          <a:latin typeface="微软雅黑" pitchFamily="34" charset="-122"/>
                          <a:ea typeface="微软雅黑" pitchFamily="34" charset="-122"/>
                        </a:rPr>
                        <a:t>LaNi</a:t>
                      </a:r>
                      <a:r>
                        <a:rPr kumimoji="1" lang="en-US" altLang="zh-CN" sz="1400" u="none" strike="noStrike" cap="none" normalizeH="0" baseline="-25000" dirty="0">
                          <a:ln>
                            <a:noFill/>
                          </a:ln>
                          <a:effectLst/>
                          <a:latin typeface="微软雅黑" pitchFamily="34" charset="-122"/>
                          <a:ea typeface="微软雅黑" pitchFamily="34" charset="-122"/>
                        </a:rPr>
                        <a:t>5</a:t>
                      </a:r>
                      <a:endParaRPr kumimoji="1" lang="en-US" altLang="zh-CN" sz="1400" b="1" i="0" u="none" strike="noStrike" cap="none" normalizeH="0" baseline="-2500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dirty="0">
                          <a:ln>
                            <a:noFill/>
                          </a:ln>
                          <a:effectLst/>
                          <a:latin typeface="微软雅黑" pitchFamily="34" charset="-122"/>
                          <a:ea typeface="微软雅黑" pitchFamily="34" charset="-122"/>
                        </a:rPr>
                        <a:t>MmNi</a:t>
                      </a:r>
                      <a:r>
                        <a:rPr kumimoji="1" lang="en-US" altLang="zh-CN" sz="1400" u="none" strike="noStrike" cap="none" normalizeH="0" baseline="-25000" dirty="0">
                          <a:ln>
                            <a:noFill/>
                          </a:ln>
                          <a:effectLst/>
                          <a:latin typeface="微软雅黑" pitchFamily="34" charset="-122"/>
                          <a:ea typeface="微软雅黑" pitchFamily="34" charset="-122"/>
                        </a:rPr>
                        <a:t>5</a:t>
                      </a:r>
                      <a:endParaRPr kumimoji="0" lang="en-US"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a:ln>
                            <a:noFill/>
                          </a:ln>
                          <a:effectLst/>
                          <a:latin typeface="微软雅黑" pitchFamily="34" charset="-122"/>
                          <a:ea typeface="微软雅黑" pitchFamily="34" charset="-122"/>
                        </a:rPr>
                        <a:t>LaNi</a:t>
                      </a:r>
                      <a:r>
                        <a:rPr kumimoji="1" lang="en-US" altLang="zh-CN" sz="1400" u="none" strike="noStrike" cap="none" normalizeH="0" baseline="-25000">
                          <a:ln>
                            <a:noFill/>
                          </a:ln>
                          <a:effectLst/>
                          <a:latin typeface="微软雅黑" pitchFamily="34" charset="-122"/>
                          <a:ea typeface="微软雅黑" pitchFamily="34" charset="-122"/>
                        </a:rPr>
                        <a:t>3</a:t>
                      </a:r>
                      <a:endParaRPr kumimoji="0" lang="en-US" altLang="zh-CN" sz="1400" b="1" i="0" u="none" strike="noStrike" cap="none" normalizeH="0" baseline="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a:ln>
                            <a:noFill/>
                          </a:ln>
                          <a:effectLst/>
                          <a:latin typeface="微软雅黑" pitchFamily="34" charset="-122"/>
                          <a:ea typeface="微软雅黑" pitchFamily="34" charset="-122"/>
                        </a:rPr>
                        <a:t>CaNi</a:t>
                      </a:r>
                      <a:r>
                        <a:rPr kumimoji="1" lang="en-US" altLang="zh-CN" sz="1400" u="none" strike="noStrike" cap="none" normalizeH="0" baseline="-25000">
                          <a:ln>
                            <a:noFill/>
                          </a:ln>
                          <a:effectLst/>
                          <a:latin typeface="微软雅黑" pitchFamily="34" charset="-122"/>
                          <a:ea typeface="微软雅黑" pitchFamily="34" charset="-122"/>
                        </a:rPr>
                        <a:t>3</a:t>
                      </a:r>
                      <a:endParaRPr kumimoji="1" lang="en-US" altLang="zh-CN" sz="1400" b="1" i="0" u="none" strike="noStrike" cap="none" normalizeH="0" baseline="-2500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dirty="0">
                          <a:ln>
                            <a:noFill/>
                          </a:ln>
                          <a:effectLst/>
                          <a:latin typeface="微软雅黑" pitchFamily="34" charset="-122"/>
                          <a:ea typeface="微软雅黑" pitchFamily="34" charset="-122"/>
                        </a:rPr>
                        <a:t>La</a:t>
                      </a:r>
                      <a:r>
                        <a:rPr kumimoji="1" lang="en-US" altLang="zh-CN" sz="1400" u="none" strike="noStrike" cap="none" normalizeH="0" baseline="-25000" dirty="0">
                          <a:ln>
                            <a:noFill/>
                          </a:ln>
                          <a:effectLst/>
                          <a:latin typeface="微软雅黑" pitchFamily="34" charset="-122"/>
                          <a:ea typeface="微软雅黑" pitchFamily="34" charset="-122"/>
                        </a:rPr>
                        <a:t>0.7</a:t>
                      </a:r>
                      <a:r>
                        <a:rPr kumimoji="1" lang="en-US" altLang="zh-CN" sz="1400" u="none" strike="noStrike" cap="none" normalizeH="0" baseline="0" dirty="0">
                          <a:ln>
                            <a:noFill/>
                          </a:ln>
                          <a:effectLst/>
                          <a:latin typeface="微软雅黑" pitchFamily="34" charset="-122"/>
                          <a:ea typeface="微软雅黑" pitchFamily="34" charset="-122"/>
                        </a:rPr>
                        <a:t>Mg</a:t>
                      </a:r>
                      <a:r>
                        <a:rPr kumimoji="1" lang="en-US" altLang="zh-CN" sz="1400" u="none" strike="noStrike" cap="none" normalizeH="0" baseline="-25000" dirty="0">
                          <a:ln>
                            <a:noFill/>
                          </a:ln>
                          <a:effectLst/>
                          <a:latin typeface="微软雅黑" pitchFamily="34" charset="-122"/>
                          <a:ea typeface="微软雅黑" pitchFamily="34" charset="-122"/>
                        </a:rPr>
                        <a:t>0.3</a:t>
                      </a:r>
                      <a:r>
                        <a:rPr kumimoji="1" lang="en-US" altLang="zh-CN" sz="1400" u="none" strike="noStrike" cap="none" normalizeH="0" baseline="0" dirty="0">
                          <a:ln>
                            <a:noFill/>
                          </a:ln>
                          <a:effectLst/>
                          <a:latin typeface="微软雅黑" pitchFamily="34" charset="-122"/>
                          <a:ea typeface="微软雅黑" pitchFamily="34" charset="-122"/>
                        </a:rPr>
                        <a:t>Ni</a:t>
                      </a:r>
                      <a:r>
                        <a:rPr kumimoji="1" lang="en-US" altLang="zh-CN" sz="1400" u="none" strike="noStrike" cap="none" normalizeH="0" baseline="-25000" dirty="0">
                          <a:ln>
                            <a:noFill/>
                          </a:ln>
                          <a:effectLst/>
                          <a:latin typeface="微软雅黑" pitchFamily="34" charset="-122"/>
                          <a:ea typeface="微软雅黑" pitchFamily="34" charset="-122"/>
                        </a:rPr>
                        <a:t>2.8</a:t>
                      </a:r>
                      <a:r>
                        <a:rPr kumimoji="1" lang="en-US" altLang="zh-CN" sz="1400" u="none" strike="noStrike" cap="none" normalizeH="0" baseline="0" dirty="0">
                          <a:ln>
                            <a:noFill/>
                          </a:ln>
                          <a:effectLst/>
                          <a:latin typeface="微软雅黑" pitchFamily="34" charset="-122"/>
                          <a:ea typeface="微软雅黑" pitchFamily="34" charset="-122"/>
                        </a:rPr>
                        <a:t>Co</a:t>
                      </a:r>
                      <a:r>
                        <a:rPr kumimoji="1" lang="en-US" altLang="zh-CN" sz="1400" u="none" strike="noStrike" cap="none" normalizeH="0" baseline="-25000" dirty="0">
                          <a:ln>
                            <a:noFill/>
                          </a:ln>
                          <a:effectLst/>
                          <a:latin typeface="微软雅黑" pitchFamily="34" charset="-122"/>
                          <a:ea typeface="微软雅黑" pitchFamily="34" charset="-122"/>
                        </a:rPr>
                        <a:t>0.5</a:t>
                      </a:r>
                      <a:endParaRPr kumimoji="0" lang="en-US"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1"/>
                  </a:ext>
                </a:extLst>
              </a:tr>
              <a:tr h="50288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u="none" strike="noStrike" cap="none" normalizeH="0" baseline="0" dirty="0">
                          <a:ln>
                            <a:noFill/>
                          </a:ln>
                          <a:effectLst/>
                          <a:latin typeface="微软雅黑" pitchFamily="34" charset="-122"/>
                          <a:ea typeface="微软雅黑" pitchFamily="34" charset="-122"/>
                        </a:rPr>
                        <a:t>氢化物</a:t>
                      </a:r>
                      <a:endParaRPr kumimoji="0" lang="zh-CN" altLang="en-US"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dirty="0">
                          <a:ln>
                            <a:noFill/>
                          </a:ln>
                          <a:effectLst/>
                          <a:latin typeface="微软雅黑" pitchFamily="34" charset="-122"/>
                          <a:ea typeface="微软雅黑" pitchFamily="34" charset="-122"/>
                        </a:rPr>
                        <a:t>LaNi</a:t>
                      </a:r>
                      <a:r>
                        <a:rPr kumimoji="1" lang="en-US" altLang="zh-CN" sz="1400" u="none" strike="noStrike" cap="none" normalizeH="0" baseline="-25000" dirty="0">
                          <a:ln>
                            <a:noFill/>
                          </a:ln>
                          <a:effectLst/>
                          <a:latin typeface="微软雅黑" pitchFamily="34" charset="-122"/>
                          <a:ea typeface="微软雅黑" pitchFamily="34" charset="-122"/>
                        </a:rPr>
                        <a:t>5</a:t>
                      </a:r>
                      <a:r>
                        <a:rPr kumimoji="1" lang="en-US" altLang="zh-CN" sz="1400" u="none" strike="noStrike" cap="none" normalizeH="0" baseline="0" dirty="0">
                          <a:ln>
                            <a:noFill/>
                          </a:ln>
                          <a:effectLst/>
                          <a:latin typeface="微软雅黑" pitchFamily="34" charset="-122"/>
                          <a:ea typeface="微软雅黑" pitchFamily="34" charset="-122"/>
                        </a:rPr>
                        <a:t>H</a:t>
                      </a:r>
                      <a:r>
                        <a:rPr kumimoji="1" lang="en-US" altLang="zh-CN" sz="1400" u="none" strike="noStrike" cap="none" normalizeH="0" baseline="-25000" dirty="0">
                          <a:ln>
                            <a:noFill/>
                          </a:ln>
                          <a:effectLst/>
                          <a:latin typeface="微软雅黑" pitchFamily="34" charset="-122"/>
                          <a:ea typeface="微软雅黑" pitchFamily="34" charset="-122"/>
                        </a:rPr>
                        <a:t>6</a:t>
                      </a:r>
                      <a:endParaRPr kumimoji="1" lang="en-US" altLang="zh-CN" sz="1400" b="1" i="0" u="none" strike="noStrike" cap="none" normalizeH="0" baseline="-2500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dirty="0">
                          <a:ln>
                            <a:noFill/>
                          </a:ln>
                          <a:effectLst/>
                          <a:latin typeface="微软雅黑" pitchFamily="34" charset="-122"/>
                          <a:ea typeface="微软雅黑" pitchFamily="34" charset="-122"/>
                        </a:rPr>
                        <a:t>MmNi</a:t>
                      </a:r>
                      <a:r>
                        <a:rPr kumimoji="1" lang="en-US" altLang="zh-CN" sz="1400" u="none" strike="noStrike" cap="none" normalizeH="0" baseline="-25000" dirty="0">
                          <a:ln>
                            <a:noFill/>
                          </a:ln>
                          <a:effectLst/>
                          <a:latin typeface="微软雅黑" pitchFamily="34" charset="-122"/>
                          <a:ea typeface="微软雅黑" pitchFamily="34" charset="-122"/>
                        </a:rPr>
                        <a:t>5</a:t>
                      </a:r>
                      <a:r>
                        <a:rPr kumimoji="1" lang="en-US" altLang="zh-CN" sz="1400" u="none" strike="noStrike" cap="none" normalizeH="0" baseline="0" dirty="0">
                          <a:ln>
                            <a:noFill/>
                          </a:ln>
                          <a:effectLst/>
                          <a:latin typeface="微软雅黑" pitchFamily="34" charset="-122"/>
                          <a:ea typeface="微软雅黑" pitchFamily="34" charset="-122"/>
                        </a:rPr>
                        <a:t>H</a:t>
                      </a:r>
                      <a:r>
                        <a:rPr kumimoji="1" lang="en-US" altLang="zh-CN" sz="1400" u="none" strike="noStrike" cap="none" normalizeH="0" baseline="-25000" dirty="0">
                          <a:ln>
                            <a:noFill/>
                          </a:ln>
                          <a:effectLst/>
                          <a:latin typeface="微软雅黑" pitchFamily="34" charset="-122"/>
                          <a:ea typeface="微软雅黑" pitchFamily="34" charset="-122"/>
                        </a:rPr>
                        <a:t>6.3</a:t>
                      </a:r>
                      <a:endParaRPr kumimoji="1" lang="en-US" altLang="zh-CN" sz="1400" b="1" i="0" u="none" strike="noStrike" cap="none" normalizeH="0" baseline="-2500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dirty="0">
                          <a:ln>
                            <a:noFill/>
                          </a:ln>
                          <a:effectLst/>
                          <a:latin typeface="微软雅黑" pitchFamily="34" charset="-122"/>
                          <a:ea typeface="微软雅黑" pitchFamily="34" charset="-122"/>
                        </a:rPr>
                        <a:t>LaNi</a:t>
                      </a:r>
                      <a:r>
                        <a:rPr kumimoji="1" lang="en-US" altLang="zh-CN" sz="1400" u="none" strike="noStrike" cap="none" normalizeH="0" baseline="-25000" dirty="0">
                          <a:ln>
                            <a:noFill/>
                          </a:ln>
                          <a:effectLst/>
                          <a:latin typeface="微软雅黑" pitchFamily="34" charset="-122"/>
                          <a:ea typeface="微软雅黑" pitchFamily="34" charset="-122"/>
                        </a:rPr>
                        <a:t>3</a:t>
                      </a:r>
                      <a:r>
                        <a:rPr kumimoji="1" lang="en-US" altLang="zh-CN" sz="1400" u="none" strike="noStrike" cap="none" normalizeH="0" baseline="0" dirty="0">
                          <a:ln>
                            <a:noFill/>
                          </a:ln>
                          <a:effectLst/>
                          <a:latin typeface="微软雅黑" pitchFamily="34" charset="-122"/>
                          <a:ea typeface="微软雅黑" pitchFamily="34" charset="-122"/>
                        </a:rPr>
                        <a:t>H</a:t>
                      </a:r>
                      <a:r>
                        <a:rPr kumimoji="1" lang="en-US" altLang="zh-CN" sz="1400" u="none" strike="noStrike" cap="none" normalizeH="0" baseline="-25000" dirty="0">
                          <a:ln>
                            <a:noFill/>
                          </a:ln>
                          <a:effectLst/>
                          <a:latin typeface="微软雅黑" pitchFamily="34" charset="-122"/>
                          <a:ea typeface="微软雅黑" pitchFamily="34" charset="-122"/>
                        </a:rPr>
                        <a:t>4.5</a:t>
                      </a:r>
                      <a:endParaRPr kumimoji="0" lang="en-US"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dirty="0">
                          <a:ln>
                            <a:noFill/>
                          </a:ln>
                          <a:effectLst/>
                          <a:latin typeface="微软雅黑" pitchFamily="34" charset="-122"/>
                          <a:ea typeface="微软雅黑" pitchFamily="34" charset="-122"/>
                        </a:rPr>
                        <a:t>CaNi</a:t>
                      </a:r>
                      <a:r>
                        <a:rPr kumimoji="1" lang="en-US" altLang="zh-CN" sz="1400" u="none" strike="noStrike" cap="none" normalizeH="0" baseline="-25000" dirty="0">
                          <a:ln>
                            <a:noFill/>
                          </a:ln>
                          <a:effectLst/>
                          <a:latin typeface="微软雅黑" pitchFamily="34" charset="-122"/>
                          <a:ea typeface="微软雅黑" pitchFamily="34" charset="-122"/>
                        </a:rPr>
                        <a:t>3</a:t>
                      </a:r>
                      <a:r>
                        <a:rPr kumimoji="1" lang="en-US" altLang="zh-CN" sz="1400" u="none" strike="noStrike" cap="none" normalizeH="0" baseline="0" dirty="0">
                          <a:ln>
                            <a:noFill/>
                          </a:ln>
                          <a:effectLst/>
                          <a:latin typeface="微软雅黑" pitchFamily="34" charset="-122"/>
                          <a:ea typeface="微软雅黑" pitchFamily="34" charset="-122"/>
                        </a:rPr>
                        <a:t>H</a:t>
                      </a:r>
                      <a:r>
                        <a:rPr kumimoji="1" lang="en-US" altLang="zh-CN" sz="1400" u="none" strike="noStrike" cap="none" normalizeH="0" baseline="-25000" dirty="0">
                          <a:ln>
                            <a:noFill/>
                          </a:ln>
                          <a:effectLst/>
                          <a:latin typeface="微软雅黑" pitchFamily="34" charset="-122"/>
                          <a:ea typeface="微软雅黑" pitchFamily="34" charset="-122"/>
                        </a:rPr>
                        <a:t>4.4</a:t>
                      </a:r>
                      <a:endParaRPr kumimoji="0" lang="en-US"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dirty="0">
                          <a:ln>
                            <a:noFill/>
                          </a:ln>
                          <a:effectLst/>
                          <a:latin typeface="微软雅黑" pitchFamily="34" charset="-122"/>
                          <a:ea typeface="微软雅黑" pitchFamily="34" charset="-122"/>
                        </a:rPr>
                        <a:t>La</a:t>
                      </a:r>
                      <a:r>
                        <a:rPr kumimoji="1" lang="en-US" altLang="zh-CN" sz="1400" u="none" strike="noStrike" cap="none" normalizeH="0" baseline="-25000" dirty="0">
                          <a:ln>
                            <a:noFill/>
                          </a:ln>
                          <a:effectLst/>
                          <a:latin typeface="微软雅黑" pitchFamily="34" charset="-122"/>
                          <a:ea typeface="微软雅黑" pitchFamily="34" charset="-122"/>
                        </a:rPr>
                        <a:t>0.7</a:t>
                      </a:r>
                      <a:r>
                        <a:rPr kumimoji="1" lang="en-US" altLang="zh-CN" sz="1400" u="none" strike="noStrike" cap="none" normalizeH="0" baseline="0" dirty="0">
                          <a:ln>
                            <a:noFill/>
                          </a:ln>
                          <a:effectLst/>
                          <a:latin typeface="微软雅黑" pitchFamily="34" charset="-122"/>
                          <a:ea typeface="微软雅黑" pitchFamily="34" charset="-122"/>
                        </a:rPr>
                        <a:t>Mg</a:t>
                      </a:r>
                      <a:r>
                        <a:rPr kumimoji="1" lang="en-US" altLang="zh-CN" sz="1400" u="none" strike="noStrike" cap="none" normalizeH="0" baseline="-25000" dirty="0">
                          <a:ln>
                            <a:noFill/>
                          </a:ln>
                          <a:effectLst/>
                          <a:latin typeface="微软雅黑" pitchFamily="34" charset="-122"/>
                          <a:ea typeface="微软雅黑" pitchFamily="34" charset="-122"/>
                        </a:rPr>
                        <a:t>0.3</a:t>
                      </a:r>
                      <a:r>
                        <a:rPr kumimoji="1" lang="en-US" altLang="zh-CN" sz="1400" u="none" strike="noStrike" cap="none" normalizeH="0" baseline="0" dirty="0">
                          <a:ln>
                            <a:noFill/>
                          </a:ln>
                          <a:effectLst/>
                          <a:latin typeface="微软雅黑" pitchFamily="34" charset="-122"/>
                          <a:ea typeface="微软雅黑" pitchFamily="34" charset="-122"/>
                        </a:rPr>
                        <a:t>Ni</a:t>
                      </a:r>
                      <a:r>
                        <a:rPr kumimoji="1" lang="en-US" altLang="zh-CN" sz="1400" u="none" strike="noStrike" cap="none" normalizeH="0" baseline="-25000" dirty="0">
                          <a:ln>
                            <a:noFill/>
                          </a:ln>
                          <a:effectLst/>
                          <a:latin typeface="微软雅黑" pitchFamily="34" charset="-122"/>
                          <a:ea typeface="微软雅黑" pitchFamily="34" charset="-122"/>
                        </a:rPr>
                        <a:t>2.8</a:t>
                      </a:r>
                      <a:r>
                        <a:rPr kumimoji="1" lang="en-US" altLang="zh-CN" sz="1400" u="none" strike="noStrike" cap="none" normalizeH="0" baseline="0" dirty="0">
                          <a:ln>
                            <a:noFill/>
                          </a:ln>
                          <a:effectLst/>
                          <a:latin typeface="微软雅黑" pitchFamily="34" charset="-122"/>
                          <a:ea typeface="微软雅黑" pitchFamily="34" charset="-122"/>
                        </a:rPr>
                        <a:t>Co</a:t>
                      </a:r>
                      <a:r>
                        <a:rPr kumimoji="1" lang="en-US" altLang="zh-CN" sz="1400" u="none" strike="noStrike" cap="none" normalizeH="0" baseline="-25000" dirty="0">
                          <a:ln>
                            <a:noFill/>
                          </a:ln>
                          <a:effectLst/>
                          <a:latin typeface="微软雅黑" pitchFamily="34" charset="-122"/>
                          <a:ea typeface="微软雅黑" pitchFamily="34" charset="-122"/>
                        </a:rPr>
                        <a:t>0.5</a:t>
                      </a:r>
                      <a:r>
                        <a:rPr kumimoji="1" lang="en-US" altLang="zh-CN" sz="1400" u="none" strike="noStrike" cap="none" normalizeH="0" baseline="0" dirty="0">
                          <a:ln>
                            <a:noFill/>
                          </a:ln>
                          <a:effectLst/>
                          <a:latin typeface="微软雅黑" pitchFamily="34" charset="-122"/>
                          <a:ea typeface="微软雅黑" pitchFamily="34" charset="-122"/>
                        </a:rPr>
                        <a:t>H</a:t>
                      </a:r>
                      <a:r>
                        <a:rPr kumimoji="1" lang="en-US" altLang="zh-CN" sz="1400" u="none" strike="noStrike" cap="none" normalizeH="0" baseline="-25000" dirty="0">
                          <a:ln>
                            <a:noFill/>
                          </a:ln>
                          <a:effectLst/>
                          <a:latin typeface="微软雅黑" pitchFamily="34" charset="-122"/>
                          <a:ea typeface="微软雅黑" pitchFamily="34" charset="-122"/>
                        </a:rPr>
                        <a:t>4.73</a:t>
                      </a:r>
                      <a:endParaRPr kumimoji="0" lang="en-US"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2"/>
                  </a:ext>
                </a:extLst>
              </a:tr>
              <a:tr h="315326">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zh-CN" altLang="en-US" sz="1400" u="none" strike="noStrike" cap="none" normalizeH="0" baseline="0">
                          <a:ln>
                            <a:noFill/>
                          </a:ln>
                          <a:effectLst/>
                          <a:latin typeface="微软雅黑" pitchFamily="34" charset="-122"/>
                          <a:ea typeface="微软雅黑" pitchFamily="34" charset="-122"/>
                        </a:rPr>
                        <a:t>吸氢量</a:t>
                      </a:r>
                      <a:r>
                        <a:rPr kumimoji="1" lang="en-US" altLang="zh-CN" sz="1400" u="none" strike="noStrike" cap="none" normalizeH="0" baseline="0">
                          <a:ln>
                            <a:noFill/>
                          </a:ln>
                          <a:effectLst/>
                          <a:latin typeface="微软雅黑" pitchFamily="34" charset="-122"/>
                          <a:ea typeface="微软雅黑" pitchFamily="34" charset="-122"/>
                        </a:rPr>
                        <a:t>/wt.%</a:t>
                      </a:r>
                      <a:endParaRPr kumimoji="1" lang="en-US" altLang="zh-CN" sz="1400" b="1" i="0" u="none" strike="noStrike" cap="none" normalizeH="0" baseline="0">
                        <a:ln>
                          <a:noFill/>
                        </a:ln>
                        <a:solidFill>
                          <a:schemeClr val="tx1"/>
                        </a:solidFill>
                        <a:effectLst/>
                        <a:latin typeface="微软雅黑" pitchFamily="34" charset="-122"/>
                        <a:ea typeface="微软雅黑" pitchFamily="34" charset="-122"/>
                      </a:endParaRPr>
                    </a:p>
                  </a:txBody>
                  <a:tcPr marL="68580" marR="68580" marT="34290" marB="34290"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dirty="0">
                          <a:ln>
                            <a:noFill/>
                          </a:ln>
                          <a:effectLst/>
                          <a:latin typeface="微软雅黑" pitchFamily="34" charset="-122"/>
                          <a:ea typeface="微软雅黑" pitchFamily="34" charset="-122"/>
                        </a:rPr>
                        <a:t>1.4</a:t>
                      </a:r>
                      <a:endParaRPr kumimoji="1" lang="en-US"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dirty="0">
                          <a:ln>
                            <a:noFill/>
                          </a:ln>
                          <a:effectLst/>
                          <a:latin typeface="微软雅黑" pitchFamily="34" charset="-122"/>
                          <a:ea typeface="微软雅黑" pitchFamily="34" charset="-122"/>
                        </a:rPr>
                        <a:t>1.4</a:t>
                      </a:r>
                      <a:endParaRPr kumimoji="0" lang="en-US"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400" u="none" strike="noStrike" cap="none" normalizeH="0" baseline="0" dirty="0">
                          <a:ln>
                            <a:noFill/>
                          </a:ln>
                          <a:effectLst/>
                          <a:latin typeface="微软雅黑" pitchFamily="34" charset="-122"/>
                          <a:ea typeface="微软雅黑" pitchFamily="34" charset="-122"/>
                        </a:rPr>
                        <a:t>1.4</a:t>
                      </a:r>
                      <a:endParaRPr kumimoji="0" lang="en-US"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400" u="none" strike="noStrike" cap="none" normalizeH="0" baseline="0">
                          <a:ln>
                            <a:noFill/>
                          </a:ln>
                          <a:effectLst/>
                          <a:latin typeface="微软雅黑" pitchFamily="34" charset="-122"/>
                          <a:ea typeface="微软雅黑" pitchFamily="34" charset="-122"/>
                        </a:rPr>
                        <a:t>2.0</a:t>
                      </a:r>
                      <a:endParaRPr kumimoji="0" lang="en-US" altLang="zh-CN" sz="1400" b="1" i="0" u="none" strike="noStrike" cap="none" normalizeH="0" baseline="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400" u="none" strike="noStrike" cap="none" normalizeH="0" baseline="0" dirty="0">
                          <a:ln>
                            <a:noFill/>
                          </a:ln>
                          <a:effectLst/>
                          <a:latin typeface="微软雅黑" pitchFamily="34" charset="-122"/>
                          <a:ea typeface="微软雅黑" pitchFamily="34" charset="-122"/>
                        </a:rPr>
                        <a:t>1.6</a:t>
                      </a:r>
                      <a:endParaRPr kumimoji="0" lang="en-US"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3"/>
                  </a:ext>
                </a:extLst>
              </a:tr>
              <a:tr h="50288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zh-CN" altLang="en-US" sz="1400" u="none" strike="noStrike" cap="none" normalizeH="0" baseline="0" dirty="0">
                          <a:ln>
                            <a:noFill/>
                          </a:ln>
                          <a:effectLst/>
                          <a:latin typeface="微软雅黑" pitchFamily="34" charset="-122"/>
                          <a:ea typeface="微软雅黑" pitchFamily="34" charset="-122"/>
                        </a:rPr>
                        <a:t>放氢压（温度）</a:t>
                      </a:r>
                      <a:r>
                        <a:rPr kumimoji="1" lang="en-US" altLang="zh-CN" sz="1400" u="none" strike="noStrike" cap="none" normalizeH="0" baseline="0" dirty="0">
                          <a:ln>
                            <a:noFill/>
                          </a:ln>
                          <a:effectLst/>
                          <a:latin typeface="微软雅黑" pitchFamily="34" charset="-122"/>
                          <a:ea typeface="微软雅黑" pitchFamily="34" charset="-122"/>
                        </a:rPr>
                        <a:t>/MPa</a:t>
                      </a:r>
                      <a:r>
                        <a:rPr kumimoji="1" lang="zh-CN" altLang="en-US" sz="1400" u="none" strike="noStrike" cap="none" normalizeH="0" baseline="0" dirty="0">
                          <a:ln>
                            <a:noFill/>
                          </a:ln>
                          <a:effectLst/>
                          <a:latin typeface="微软雅黑" pitchFamily="34" charset="-122"/>
                          <a:ea typeface="微软雅黑" pitchFamily="34" charset="-122"/>
                        </a:rPr>
                        <a:t>（℃）</a:t>
                      </a:r>
                      <a:endParaRPr kumimoji="1" lang="zh-CN" altLang="en-US"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a:ln>
                            <a:noFill/>
                          </a:ln>
                          <a:effectLst/>
                          <a:latin typeface="微软雅黑" pitchFamily="34" charset="-122"/>
                          <a:ea typeface="微软雅黑" pitchFamily="34" charset="-122"/>
                        </a:rPr>
                        <a:t>0.4</a:t>
                      </a:r>
                      <a:r>
                        <a:rPr kumimoji="1" lang="zh-CN" altLang="en-US" sz="1400" u="none" strike="noStrike" cap="none" normalizeH="0" baseline="0">
                          <a:ln>
                            <a:noFill/>
                          </a:ln>
                          <a:effectLst/>
                          <a:latin typeface="微软雅黑" pitchFamily="34" charset="-122"/>
                          <a:ea typeface="微软雅黑" pitchFamily="34" charset="-122"/>
                        </a:rPr>
                        <a:t>（</a:t>
                      </a:r>
                      <a:r>
                        <a:rPr kumimoji="1" lang="en-US" altLang="zh-CN" sz="1400" u="none" strike="noStrike" cap="none" normalizeH="0" baseline="0">
                          <a:ln>
                            <a:noFill/>
                          </a:ln>
                          <a:effectLst/>
                          <a:latin typeface="微软雅黑" pitchFamily="34" charset="-122"/>
                          <a:ea typeface="微软雅黑" pitchFamily="34" charset="-122"/>
                        </a:rPr>
                        <a:t>50</a:t>
                      </a:r>
                      <a:r>
                        <a:rPr kumimoji="1" lang="zh-CN" altLang="en-US" sz="1400" u="none" strike="noStrike" cap="none" normalizeH="0" baseline="0">
                          <a:ln>
                            <a:noFill/>
                          </a:ln>
                          <a:effectLst/>
                          <a:latin typeface="微软雅黑" pitchFamily="34" charset="-122"/>
                          <a:ea typeface="微软雅黑" pitchFamily="34" charset="-122"/>
                        </a:rPr>
                        <a:t>）</a:t>
                      </a:r>
                      <a:endParaRPr kumimoji="1" lang="zh-CN" altLang="en-US" sz="1400" b="1" i="0" u="none" strike="noStrike" cap="none" normalizeH="0" baseline="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dirty="0">
                          <a:ln>
                            <a:noFill/>
                          </a:ln>
                          <a:effectLst/>
                          <a:latin typeface="微软雅黑" pitchFamily="34" charset="-122"/>
                          <a:ea typeface="微软雅黑" pitchFamily="34" charset="-122"/>
                        </a:rPr>
                        <a:t>3.4</a:t>
                      </a:r>
                      <a:r>
                        <a:rPr kumimoji="1" lang="zh-CN" altLang="en-US" sz="1400" u="none" strike="noStrike" cap="none" normalizeH="0" baseline="0" dirty="0">
                          <a:ln>
                            <a:noFill/>
                          </a:ln>
                          <a:effectLst/>
                          <a:latin typeface="微软雅黑" pitchFamily="34" charset="-122"/>
                          <a:ea typeface="微软雅黑" pitchFamily="34" charset="-122"/>
                        </a:rPr>
                        <a:t>（</a:t>
                      </a:r>
                      <a:r>
                        <a:rPr kumimoji="1" lang="en-US" altLang="zh-CN" sz="1400" u="none" strike="noStrike" cap="none" normalizeH="0" baseline="0" dirty="0">
                          <a:ln>
                            <a:noFill/>
                          </a:ln>
                          <a:effectLst/>
                          <a:latin typeface="微软雅黑" pitchFamily="34" charset="-122"/>
                          <a:ea typeface="微软雅黑" pitchFamily="34" charset="-122"/>
                        </a:rPr>
                        <a:t>80</a:t>
                      </a:r>
                      <a:r>
                        <a:rPr kumimoji="1" lang="zh-CN" altLang="en-US" sz="1400" u="none" strike="noStrike" cap="none" normalizeH="0" baseline="0" dirty="0">
                          <a:ln>
                            <a:noFill/>
                          </a:ln>
                          <a:effectLst/>
                          <a:latin typeface="微软雅黑" pitchFamily="34" charset="-122"/>
                          <a:ea typeface="微软雅黑" pitchFamily="34" charset="-122"/>
                        </a:rPr>
                        <a:t>）</a:t>
                      </a:r>
                      <a:endParaRPr kumimoji="1" lang="zh-CN" altLang="en-US"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zh-CN" altLang="en-US" sz="1400" u="none" strike="noStrike" cap="none" normalizeH="0" baseline="0" dirty="0">
                          <a:ln>
                            <a:noFill/>
                          </a:ln>
                          <a:effectLst/>
                          <a:latin typeface="微软雅黑" pitchFamily="34" charset="-122"/>
                          <a:ea typeface="微软雅黑" pitchFamily="34" charset="-122"/>
                        </a:rPr>
                        <a:t>无平台</a:t>
                      </a:r>
                      <a:endParaRPr kumimoji="1" lang="zh-CN" altLang="en-US"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dirty="0">
                          <a:ln>
                            <a:noFill/>
                          </a:ln>
                          <a:effectLst/>
                          <a:latin typeface="微软雅黑" pitchFamily="34" charset="-122"/>
                          <a:ea typeface="微软雅黑" pitchFamily="34" charset="-122"/>
                        </a:rPr>
                        <a:t>0.04 </a:t>
                      </a:r>
                      <a:r>
                        <a:rPr kumimoji="1" lang="zh-CN" altLang="en-US" sz="1400" u="none" strike="noStrike" cap="none" normalizeH="0" baseline="0" dirty="0">
                          <a:ln>
                            <a:noFill/>
                          </a:ln>
                          <a:effectLst/>
                          <a:latin typeface="微软雅黑" pitchFamily="34" charset="-122"/>
                          <a:ea typeface="微软雅黑" pitchFamily="34" charset="-122"/>
                        </a:rPr>
                        <a:t>（</a:t>
                      </a:r>
                      <a:r>
                        <a:rPr kumimoji="1" lang="en-US" altLang="zh-CN" sz="1400" u="none" strike="noStrike" cap="none" normalizeH="0" baseline="0" dirty="0">
                          <a:ln>
                            <a:noFill/>
                          </a:ln>
                          <a:effectLst/>
                          <a:latin typeface="微软雅黑" pitchFamily="34" charset="-122"/>
                          <a:ea typeface="微软雅黑" pitchFamily="34" charset="-122"/>
                        </a:rPr>
                        <a:t>20</a:t>
                      </a:r>
                      <a:r>
                        <a:rPr kumimoji="1" lang="zh-CN" altLang="en-US" sz="1400" u="none" strike="noStrike" cap="none" normalizeH="0" baseline="0" dirty="0">
                          <a:ln>
                            <a:noFill/>
                          </a:ln>
                          <a:effectLst/>
                          <a:latin typeface="微软雅黑" pitchFamily="34" charset="-122"/>
                          <a:ea typeface="微软雅黑" pitchFamily="34" charset="-122"/>
                        </a:rPr>
                        <a:t>）</a:t>
                      </a:r>
                      <a:endParaRPr kumimoji="1" lang="zh-CN" altLang="en-US"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a:ln>
                            <a:noFill/>
                          </a:ln>
                          <a:effectLst/>
                          <a:latin typeface="微软雅黑" pitchFamily="34" charset="-122"/>
                          <a:ea typeface="微软雅黑" pitchFamily="34" charset="-122"/>
                        </a:rPr>
                        <a:t>0.06 </a:t>
                      </a:r>
                      <a:r>
                        <a:rPr kumimoji="1" lang="zh-CN" altLang="en-US" sz="1400" u="none" strike="noStrike" cap="none" normalizeH="0" baseline="0">
                          <a:ln>
                            <a:noFill/>
                          </a:ln>
                          <a:effectLst/>
                          <a:latin typeface="微软雅黑" pitchFamily="34" charset="-122"/>
                          <a:ea typeface="微软雅黑" pitchFamily="34" charset="-122"/>
                        </a:rPr>
                        <a:t>（</a:t>
                      </a:r>
                      <a:r>
                        <a:rPr kumimoji="1" lang="en-US" altLang="zh-CN" sz="1400" u="none" strike="noStrike" cap="none" normalizeH="0" baseline="0">
                          <a:ln>
                            <a:noFill/>
                          </a:ln>
                          <a:effectLst/>
                          <a:latin typeface="微软雅黑" pitchFamily="34" charset="-122"/>
                          <a:ea typeface="微软雅黑" pitchFamily="34" charset="-122"/>
                        </a:rPr>
                        <a:t>60</a:t>
                      </a:r>
                      <a:r>
                        <a:rPr kumimoji="1" lang="zh-CN" altLang="en-US" sz="1400" u="none" strike="noStrike" cap="none" normalizeH="0" baseline="0">
                          <a:ln>
                            <a:noFill/>
                          </a:ln>
                          <a:effectLst/>
                          <a:latin typeface="微软雅黑" pitchFamily="34" charset="-122"/>
                          <a:ea typeface="微软雅黑" pitchFamily="34" charset="-122"/>
                        </a:rPr>
                        <a:t>）</a:t>
                      </a:r>
                      <a:endParaRPr kumimoji="1" lang="zh-CN" altLang="en-US" sz="1400" b="1" i="0" u="none" strike="noStrike" cap="none" normalizeH="0" baseline="0">
                        <a:ln>
                          <a:noFill/>
                        </a:ln>
                        <a:solidFill>
                          <a:schemeClr val="tx1"/>
                        </a:solidFill>
                        <a:effectLst/>
                        <a:latin typeface="微软雅黑" pitchFamily="34" charset="-122"/>
                        <a:ea typeface="微软雅黑" pitchFamily="34" charset="-122"/>
                      </a:endParaRPr>
                    </a:p>
                  </a:txBody>
                  <a:tcPr marL="68580" marR="68580" marT="34290" marB="34290" anchor="ctr" horzOverflow="overflow">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4"/>
                  </a:ext>
                </a:extLst>
              </a:tr>
              <a:tr h="55182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zh-CN" altLang="en-US" sz="1400" u="none" strike="noStrike" cap="none" normalizeH="0" baseline="0" dirty="0">
                          <a:ln>
                            <a:noFill/>
                          </a:ln>
                          <a:effectLst/>
                          <a:latin typeface="微软雅黑" pitchFamily="34" charset="-122"/>
                          <a:ea typeface="微软雅黑" pitchFamily="34" charset="-122"/>
                        </a:rPr>
                        <a:t>氢化物生成热</a:t>
                      </a: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en-US" altLang="zh-CN" sz="1400" u="none" strike="noStrike" cap="none" normalizeH="0" baseline="0" dirty="0">
                          <a:ln>
                            <a:noFill/>
                          </a:ln>
                          <a:effectLst/>
                          <a:latin typeface="微软雅黑" pitchFamily="34" charset="-122"/>
                          <a:ea typeface="微软雅黑" pitchFamily="34" charset="-122"/>
                        </a:rPr>
                        <a:t>/kJ·mol</a:t>
                      </a:r>
                      <a:r>
                        <a:rPr kumimoji="1" lang="en-US" altLang="zh-CN" sz="1400" u="none" strike="noStrike" cap="none" normalizeH="0" baseline="30000" dirty="0">
                          <a:ln>
                            <a:noFill/>
                          </a:ln>
                          <a:effectLst/>
                          <a:latin typeface="微软雅黑" pitchFamily="34" charset="-122"/>
                          <a:ea typeface="微软雅黑" pitchFamily="34" charset="-122"/>
                        </a:rPr>
                        <a:t>-1</a:t>
                      </a:r>
                      <a:r>
                        <a:rPr kumimoji="1" lang="en-US" altLang="zh-CN" sz="1400" u="none" strike="noStrike" cap="none" normalizeH="0" baseline="0" dirty="0">
                          <a:ln>
                            <a:noFill/>
                          </a:ln>
                          <a:effectLst/>
                          <a:latin typeface="微软雅黑" pitchFamily="34" charset="-122"/>
                          <a:ea typeface="微软雅黑" pitchFamily="34" charset="-122"/>
                        </a:rPr>
                        <a:t>H</a:t>
                      </a:r>
                      <a:r>
                        <a:rPr kumimoji="1" lang="en-US" altLang="zh-CN" sz="1400" u="none" strike="noStrike" cap="none" normalizeH="0" baseline="-25000" dirty="0">
                          <a:ln>
                            <a:noFill/>
                          </a:ln>
                          <a:effectLst/>
                          <a:latin typeface="微软雅黑" pitchFamily="34" charset="-122"/>
                          <a:ea typeface="微软雅黑" pitchFamily="34" charset="-122"/>
                        </a:rPr>
                        <a:t>2</a:t>
                      </a:r>
                      <a:endParaRPr kumimoji="0" lang="en-US"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zh-CN" altLang="en-US" sz="1400" u="none" strike="noStrike" cap="none" normalizeH="0" baseline="0" dirty="0">
                          <a:ln>
                            <a:noFill/>
                          </a:ln>
                          <a:effectLst/>
                          <a:latin typeface="微软雅黑" pitchFamily="34" charset="-122"/>
                          <a:ea typeface="微软雅黑" pitchFamily="34" charset="-122"/>
                        </a:rPr>
                        <a:t>－</a:t>
                      </a:r>
                      <a:r>
                        <a:rPr kumimoji="1" lang="en-US" altLang="zh-CN" sz="1400" u="none" strike="noStrike" cap="none" normalizeH="0" baseline="0" dirty="0">
                          <a:ln>
                            <a:noFill/>
                          </a:ln>
                          <a:effectLst/>
                          <a:latin typeface="微软雅黑" pitchFamily="34" charset="-122"/>
                          <a:ea typeface="微软雅黑" pitchFamily="34" charset="-122"/>
                        </a:rPr>
                        <a:t>30.1</a:t>
                      </a:r>
                      <a:endParaRPr kumimoji="1" lang="en-US"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zh-CN" altLang="en-US" sz="1400" u="none" strike="noStrike" cap="none" normalizeH="0" baseline="0" dirty="0">
                          <a:ln>
                            <a:noFill/>
                          </a:ln>
                          <a:effectLst/>
                          <a:latin typeface="微软雅黑" pitchFamily="34" charset="-122"/>
                          <a:ea typeface="微软雅黑" pitchFamily="34" charset="-122"/>
                        </a:rPr>
                        <a:t>－</a:t>
                      </a:r>
                      <a:r>
                        <a:rPr kumimoji="1" lang="en-US" altLang="zh-CN" sz="1400" u="none" strike="noStrike" cap="none" normalizeH="0" baseline="0" dirty="0">
                          <a:ln>
                            <a:noFill/>
                          </a:ln>
                          <a:effectLst/>
                          <a:latin typeface="微软雅黑" pitchFamily="34" charset="-122"/>
                          <a:ea typeface="微软雅黑" pitchFamily="34" charset="-122"/>
                        </a:rPr>
                        <a:t>26.4</a:t>
                      </a:r>
                      <a:endParaRPr kumimoji="1" lang="en-US"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zh-CN"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1" lang="zh-CN" altLang="en-US" sz="1400" u="none" strike="noStrike" cap="none" normalizeH="0" baseline="0" dirty="0">
                          <a:ln>
                            <a:noFill/>
                          </a:ln>
                          <a:effectLst/>
                          <a:latin typeface="微软雅黑" pitchFamily="34" charset="-122"/>
                          <a:ea typeface="微软雅黑" pitchFamily="34" charset="-122"/>
                        </a:rPr>
                        <a:t>－</a:t>
                      </a:r>
                      <a:r>
                        <a:rPr kumimoji="1" lang="en-US" altLang="zh-CN" sz="1400" u="none" strike="noStrike" cap="none" normalizeH="0" baseline="0" dirty="0">
                          <a:ln>
                            <a:noFill/>
                          </a:ln>
                          <a:effectLst/>
                          <a:latin typeface="微软雅黑" pitchFamily="34" charset="-122"/>
                          <a:ea typeface="微软雅黑" pitchFamily="34" charset="-122"/>
                        </a:rPr>
                        <a:t>35.0</a:t>
                      </a:r>
                      <a:endParaRPr kumimoji="1" lang="en-US"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zh-CN" altLang="zh-CN" sz="14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5"/>
                  </a:ext>
                </a:extLst>
              </a:tr>
              <a:tr h="55182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微软雅黑" pitchFamily="34" charset="-122"/>
                          <a:ea typeface="微软雅黑" pitchFamily="34" charset="-122"/>
                          <a:cs typeface="+mn-cs"/>
                        </a:rPr>
                        <a:t>电化学容量</a:t>
                      </a:r>
                      <a:r>
                        <a:rPr kumimoji="0" lang="en-US" altLang="zh-CN" sz="1400" b="0" i="0" u="none" strike="noStrike" kern="1200" cap="none" normalizeH="0" baseline="0" dirty="0" err="1" smtClean="0">
                          <a:ln>
                            <a:noFill/>
                          </a:ln>
                          <a:solidFill>
                            <a:schemeClr val="tx1"/>
                          </a:solidFill>
                          <a:effectLst/>
                          <a:latin typeface="微软雅黑" pitchFamily="34" charset="-122"/>
                          <a:ea typeface="微软雅黑" pitchFamily="34" charset="-122"/>
                          <a:cs typeface="+mn-cs"/>
                        </a:rPr>
                        <a:t>mAh</a:t>
                      </a:r>
                      <a:r>
                        <a:rPr kumimoji="0" lang="en-US" altLang="zh-CN" sz="1400" b="0" i="0" u="none" strike="noStrike" kern="1200" cap="none" normalizeH="0" baseline="0" dirty="0" smtClean="0">
                          <a:ln>
                            <a:noFill/>
                          </a:ln>
                          <a:solidFill>
                            <a:schemeClr val="tx1"/>
                          </a:solidFill>
                          <a:effectLst/>
                          <a:latin typeface="微软雅黑" pitchFamily="34" charset="-122"/>
                          <a:ea typeface="微软雅黑" pitchFamily="34" charset="-122"/>
                          <a:cs typeface="+mn-cs"/>
                        </a:rPr>
                        <a:t>/g</a:t>
                      </a:r>
                      <a:endPar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mn-cs"/>
                      </a:endParaRPr>
                    </a:p>
                  </a:txBody>
                  <a:tcPr marL="68580" marR="68580" marT="34290" marB="34290" anchor="ctr"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400" b="0" i="0" u="none" strike="noStrike" kern="1200" cap="none" normalizeH="0" baseline="0" dirty="0" smtClean="0">
                          <a:ln>
                            <a:noFill/>
                          </a:ln>
                          <a:solidFill>
                            <a:schemeClr val="tx1"/>
                          </a:solidFill>
                          <a:effectLst/>
                          <a:latin typeface="微软雅黑" pitchFamily="34" charset="-122"/>
                          <a:ea typeface="微软雅黑" pitchFamily="34" charset="-122"/>
                          <a:cs typeface="+mn-cs"/>
                        </a:rPr>
                        <a:t>300-350</a:t>
                      </a:r>
                      <a:endPar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mn-cs"/>
                      </a:endParaRPr>
                    </a:p>
                  </a:txBody>
                  <a:tcPr marL="68580" marR="68580" marT="34290" marB="34290" anchor="ctr"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400" b="0" i="0" u="none" strike="noStrike" kern="1200" cap="none" normalizeH="0" baseline="0" dirty="0" smtClean="0">
                          <a:ln>
                            <a:noFill/>
                          </a:ln>
                          <a:solidFill>
                            <a:schemeClr val="tx1"/>
                          </a:solidFill>
                          <a:effectLst/>
                          <a:latin typeface="微软雅黑" pitchFamily="34" charset="-122"/>
                          <a:ea typeface="微软雅黑" pitchFamily="34" charset="-122"/>
                          <a:cs typeface="+mn-cs"/>
                        </a:rPr>
                        <a:t>300-350</a:t>
                      </a:r>
                      <a:endPar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mn-cs"/>
                      </a:endParaRPr>
                    </a:p>
                  </a:txBody>
                  <a:tcPr marL="68580" marR="68580" marT="34290" marB="34290" anchor="ctr"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400" b="0" i="0" u="none" strike="noStrike" kern="1200" cap="none" normalizeH="0" baseline="0" dirty="0" smtClean="0">
                          <a:ln>
                            <a:noFill/>
                          </a:ln>
                          <a:solidFill>
                            <a:schemeClr val="tx1"/>
                          </a:solidFill>
                          <a:effectLst/>
                          <a:latin typeface="微软雅黑" pitchFamily="34" charset="-122"/>
                          <a:ea typeface="微软雅黑" pitchFamily="34" charset="-122"/>
                          <a:cs typeface="+mn-cs"/>
                        </a:rPr>
                        <a:t>340-380</a:t>
                      </a:r>
                      <a:endParaRPr kumimoji="0" lang="zh-CN" altLang="zh-CN" sz="1400" b="0" i="0" u="none" strike="noStrike" kern="1200" cap="none" normalizeH="0" baseline="0" dirty="0">
                        <a:ln>
                          <a:noFill/>
                        </a:ln>
                        <a:solidFill>
                          <a:schemeClr val="tx1"/>
                        </a:solidFill>
                        <a:effectLst/>
                        <a:latin typeface="微软雅黑" pitchFamily="34" charset="-122"/>
                        <a:ea typeface="微软雅黑" pitchFamily="34" charset="-122"/>
                        <a:cs typeface="+mn-cs"/>
                      </a:endParaRPr>
                    </a:p>
                  </a:txBody>
                  <a:tcPr marL="68580" marR="68580" marT="34290" marB="34290" anchor="ctr"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400" b="0" i="0" u="none" strike="noStrike" kern="1200" cap="none" normalizeH="0" baseline="0" dirty="0" smtClean="0">
                          <a:ln>
                            <a:noFill/>
                          </a:ln>
                          <a:solidFill>
                            <a:schemeClr val="tx1"/>
                          </a:solidFill>
                          <a:effectLst/>
                          <a:latin typeface="微软雅黑" pitchFamily="34" charset="-122"/>
                          <a:ea typeface="微软雅黑" pitchFamily="34" charset="-122"/>
                          <a:cs typeface="+mn-cs"/>
                        </a:rPr>
                        <a:t>\</a:t>
                      </a:r>
                      <a:endPar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mn-cs"/>
                      </a:endParaRPr>
                    </a:p>
                  </a:txBody>
                  <a:tcPr marL="68580" marR="68580" marT="34290" marB="34290" anchor="ctr"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1400" b="0" i="0" u="none" strike="noStrike" kern="1200" cap="none" normalizeH="0" baseline="0" dirty="0" smtClean="0">
                          <a:ln>
                            <a:noFill/>
                          </a:ln>
                          <a:solidFill>
                            <a:schemeClr val="tx1"/>
                          </a:solidFill>
                          <a:effectLst/>
                          <a:latin typeface="微软雅黑" pitchFamily="34" charset="-122"/>
                          <a:ea typeface="微软雅黑" pitchFamily="34" charset="-122"/>
                          <a:cs typeface="+mn-cs"/>
                        </a:rPr>
                        <a:t>340-380</a:t>
                      </a:r>
                      <a:endParaRPr kumimoji="0" lang="zh-CN" altLang="zh-CN" sz="1400" b="0" i="0" u="none" strike="noStrike" kern="1200" cap="none" normalizeH="0" baseline="0" dirty="0">
                        <a:ln>
                          <a:noFill/>
                        </a:ln>
                        <a:solidFill>
                          <a:schemeClr val="tx1"/>
                        </a:solidFill>
                        <a:effectLst/>
                        <a:latin typeface="微软雅黑" pitchFamily="34" charset="-122"/>
                        <a:ea typeface="微软雅黑" pitchFamily="34" charset="-122"/>
                        <a:cs typeface="+mn-cs"/>
                      </a:endParaRPr>
                    </a:p>
                  </a:txBody>
                  <a:tcPr marL="68580" marR="68580" marT="34290" marB="34290" anchor="ctr"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417221464"/>
                  </a:ext>
                </a:extLst>
              </a:tr>
            </a:tbl>
          </a:graphicData>
        </a:graphic>
      </p:graphicFrame>
    </p:spTree>
    <p:extLst>
      <p:ext uri="{BB962C8B-B14F-4D97-AF65-F5344CB8AC3E}">
        <p14:creationId xmlns:p14="http://schemas.microsoft.com/office/powerpoint/2010/main" xmlns="" val="1987344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接箭头连接符 20"/>
          <p:cNvCxnSpPr>
            <a:cxnSpLocks noChangeShapeType="1"/>
          </p:cNvCxnSpPr>
          <p:nvPr/>
        </p:nvCxnSpPr>
        <p:spPr bwMode="auto">
          <a:xfrm flipH="1">
            <a:off x="532064" y="639313"/>
            <a:ext cx="1188" cy="2489592"/>
          </a:xfrm>
          <a:prstGeom prst="straightConnector1">
            <a:avLst/>
          </a:prstGeom>
          <a:noFill/>
          <a:ln w="57150" algn="ctr">
            <a:solidFill>
              <a:srgbClr val="4472C4"/>
            </a:solidFill>
            <a:round/>
            <a:headEnd type="arrow" w="med" len="med"/>
            <a:tailEnd type="arrow" w="med" len="med"/>
          </a:ln>
        </p:spPr>
      </p:cxnSp>
      <p:sp>
        <p:nvSpPr>
          <p:cNvPr id="22" name="TextBox 11"/>
          <p:cNvSpPr txBox="1">
            <a:spLocks noChangeArrowheads="1"/>
          </p:cNvSpPr>
          <p:nvPr/>
        </p:nvSpPr>
        <p:spPr bwMode="auto">
          <a:xfrm>
            <a:off x="522446" y="1533027"/>
            <a:ext cx="370935" cy="623248"/>
          </a:xfrm>
          <a:prstGeom prst="rect">
            <a:avLst/>
          </a:prstGeom>
          <a:noFill/>
          <a:ln w="9525" algn="ctr">
            <a:noFill/>
            <a:miter lim="800000"/>
            <a:headEnd/>
            <a:tailEnd/>
          </a:ln>
          <a:effectLst/>
        </p:spPr>
        <p:txBody>
          <a:bodyPr wrap="none" lIns="68580" tIns="34290" rIns="68580" bIns="34290">
            <a:spAutoFit/>
          </a:bodyPr>
          <a:lstStyle/>
          <a:p>
            <a:r>
              <a:rPr lang="zh-CN" altLang="en-US" sz="1800" b="1" dirty="0">
                <a:solidFill>
                  <a:srgbClr val="000000"/>
                </a:solidFill>
                <a:latin typeface="黑体" pitchFamily="49" charset="-122"/>
              </a:rPr>
              <a:t>并</a:t>
            </a:r>
          </a:p>
          <a:p>
            <a:r>
              <a:rPr lang="zh-CN" altLang="en-US" sz="1800" b="1" dirty="0">
                <a:solidFill>
                  <a:srgbClr val="000000"/>
                </a:solidFill>
                <a:latin typeface="黑体" pitchFamily="49" charset="-122"/>
              </a:rPr>
              <a:t>行</a:t>
            </a:r>
          </a:p>
        </p:txBody>
      </p:sp>
      <p:sp>
        <p:nvSpPr>
          <p:cNvPr id="23" name="TextBox 12"/>
          <p:cNvSpPr txBox="1">
            <a:spLocks noChangeArrowheads="1"/>
          </p:cNvSpPr>
          <p:nvPr/>
        </p:nvSpPr>
        <p:spPr bwMode="auto">
          <a:xfrm>
            <a:off x="1121427" y="1532936"/>
            <a:ext cx="370935" cy="623248"/>
          </a:xfrm>
          <a:prstGeom prst="rect">
            <a:avLst/>
          </a:prstGeom>
          <a:noFill/>
          <a:ln w="9525">
            <a:noFill/>
            <a:miter lim="800000"/>
            <a:headEnd/>
            <a:tailEnd/>
          </a:ln>
        </p:spPr>
        <p:txBody>
          <a:bodyPr wrap="none" lIns="68580" tIns="34290" rIns="68580" bIns="34290">
            <a:spAutoFit/>
          </a:bodyPr>
          <a:lstStyle/>
          <a:p>
            <a:r>
              <a:rPr lang="zh-CN" altLang="en-US" sz="1800" b="1" dirty="0">
                <a:solidFill>
                  <a:srgbClr val="000000"/>
                </a:solidFill>
                <a:latin typeface="黑体" pitchFamily="49" charset="-122"/>
              </a:rPr>
              <a:t>互</a:t>
            </a:r>
          </a:p>
          <a:p>
            <a:r>
              <a:rPr lang="zh-CN" altLang="en-US" sz="1800" b="1" dirty="0">
                <a:solidFill>
                  <a:srgbClr val="000000"/>
                </a:solidFill>
                <a:latin typeface="黑体" pitchFamily="49" charset="-122"/>
              </a:rPr>
              <a:t>动</a:t>
            </a:r>
          </a:p>
        </p:txBody>
      </p:sp>
      <p:sp>
        <p:nvSpPr>
          <p:cNvPr id="24" name="上下箭头 23"/>
          <p:cNvSpPr/>
          <p:nvPr/>
        </p:nvSpPr>
        <p:spPr>
          <a:xfrm>
            <a:off x="888489" y="1590909"/>
            <a:ext cx="216694" cy="539354"/>
          </a:xfrm>
          <a:prstGeom prst="upDownArrow">
            <a:avLst/>
          </a:prstGeom>
          <a:solidFill>
            <a:srgbClr val="4472C4"/>
          </a:solidFill>
          <a:ln w="25400" cap="flat" cmpd="sng" algn="ctr">
            <a:noFill/>
            <a:prstDash val="solid"/>
          </a:ln>
          <a:effectLst/>
        </p:spPr>
        <p:txBody>
          <a:bodyPr lIns="68580" tIns="34290" rIns="68580" bIns="34290" anchor="ctr"/>
          <a:lstStyle/>
          <a:p>
            <a:pPr algn="ctr">
              <a:defRPr/>
            </a:pPr>
            <a:endParaRPr lang="zh-CN" altLang="en-US" kern="0" dirty="0">
              <a:solidFill>
                <a:srgbClr val="7030A0"/>
              </a:solidFill>
              <a:latin typeface="黑体" pitchFamily="2" charset="-122"/>
              <a:ea typeface="黑体" pitchFamily="2" charset="-122"/>
            </a:endParaRPr>
          </a:p>
        </p:txBody>
      </p:sp>
      <p:sp>
        <p:nvSpPr>
          <p:cNvPr id="25" name="圆角右箭头 24"/>
          <p:cNvSpPr/>
          <p:nvPr/>
        </p:nvSpPr>
        <p:spPr>
          <a:xfrm>
            <a:off x="907114" y="2122300"/>
            <a:ext cx="2747681" cy="594122"/>
          </a:xfrm>
          <a:prstGeom prst="bentArrow">
            <a:avLst>
              <a:gd name="adj1" fmla="val 25000"/>
              <a:gd name="adj2" fmla="val 25000"/>
              <a:gd name="adj3" fmla="val 25000"/>
              <a:gd name="adj4" fmla="val 87500"/>
            </a:avLst>
          </a:prstGeom>
          <a:solidFill>
            <a:srgbClr val="FFC000"/>
          </a:solidFill>
          <a:ln w="25400" cap="flat" cmpd="sng" algn="ctr">
            <a:noFill/>
            <a:prstDash val="solid"/>
          </a:ln>
          <a:effectLst/>
        </p:spPr>
        <p:txBody>
          <a:bodyPr lIns="68580" tIns="34290" rIns="68580" bIns="34290" anchor="ctr"/>
          <a:lstStyle/>
          <a:p>
            <a:pPr algn="ctr">
              <a:defRPr/>
            </a:pPr>
            <a:endParaRPr lang="zh-CN" altLang="en-US" kern="0">
              <a:solidFill>
                <a:srgbClr val="7030A0"/>
              </a:solidFill>
              <a:latin typeface="Arial"/>
            </a:endParaRPr>
          </a:p>
        </p:txBody>
      </p:sp>
      <p:sp>
        <p:nvSpPr>
          <p:cNvPr id="26" name="圆角右箭头 25"/>
          <p:cNvSpPr/>
          <p:nvPr/>
        </p:nvSpPr>
        <p:spPr>
          <a:xfrm>
            <a:off x="907114" y="943572"/>
            <a:ext cx="2747681" cy="563443"/>
          </a:xfrm>
          <a:prstGeom prst="bentArrow">
            <a:avLst>
              <a:gd name="adj1" fmla="val 25000"/>
              <a:gd name="adj2" fmla="val 25000"/>
              <a:gd name="adj3" fmla="val 25000"/>
              <a:gd name="adj4" fmla="val 87500"/>
            </a:avLst>
          </a:prstGeom>
          <a:solidFill>
            <a:srgbClr val="FFC000"/>
          </a:solidFill>
          <a:ln w="25400" cap="flat" cmpd="sng" algn="ctr">
            <a:noFill/>
            <a:prstDash val="solid"/>
          </a:ln>
          <a:effectLst/>
          <a:scene3d>
            <a:camera prst="orthographicFront">
              <a:rot lat="10800000" lon="0" rev="0"/>
            </a:camera>
            <a:lightRig rig="threePt" dir="t"/>
          </a:scene3d>
        </p:spPr>
        <p:txBody>
          <a:bodyPr lIns="68580" tIns="34290" rIns="68580" bIns="34290" anchor="ctr"/>
          <a:lstStyle/>
          <a:p>
            <a:pPr algn="ctr">
              <a:defRPr/>
            </a:pPr>
            <a:endParaRPr lang="zh-CN" altLang="en-US" kern="0">
              <a:solidFill>
                <a:srgbClr val="7030A0"/>
              </a:solidFill>
              <a:latin typeface="Arial"/>
            </a:endParaRPr>
          </a:p>
        </p:txBody>
      </p:sp>
      <p:sp>
        <p:nvSpPr>
          <p:cNvPr id="27" name="矩形 19"/>
          <p:cNvSpPr>
            <a:spLocks noChangeArrowheads="1"/>
          </p:cNvSpPr>
          <p:nvPr/>
        </p:nvSpPr>
        <p:spPr bwMode="auto">
          <a:xfrm>
            <a:off x="1335742" y="2425117"/>
            <a:ext cx="2103029" cy="530915"/>
          </a:xfrm>
          <a:prstGeom prst="rect">
            <a:avLst/>
          </a:prstGeom>
          <a:noFill/>
          <a:ln w="9525" algn="ctr">
            <a:noFill/>
            <a:miter lim="800000"/>
            <a:headEnd/>
            <a:tailEnd/>
          </a:ln>
          <a:effectLst/>
        </p:spPr>
        <p:txBody>
          <a:bodyPr wrap="square" lIns="68580" tIns="34290" rIns="68580" bIns="34290">
            <a:spAutoFit/>
          </a:bodyPr>
          <a:lstStyle/>
          <a:p>
            <a:r>
              <a:rPr lang="zh-CN" altLang="en-US" sz="1500" b="1" dirty="0" smtClean="0">
                <a:solidFill>
                  <a:prstClr val="black"/>
                </a:solidFill>
                <a:latin typeface="Times New Roman" pitchFamily="18" charset="0"/>
                <a:ea typeface="黑体" pitchFamily="49" charset="-122"/>
                <a:cs typeface="Times New Roman" pitchFamily="18" charset="0"/>
              </a:rPr>
              <a:t>高丰度稀土储氢合金在镍氢电池中应用</a:t>
            </a:r>
            <a:endParaRPr lang="zh-CN" altLang="en-US" sz="1500" b="1" dirty="0">
              <a:solidFill>
                <a:prstClr val="black"/>
              </a:solidFill>
              <a:latin typeface="Times New Roman" pitchFamily="18" charset="0"/>
              <a:ea typeface="黑体" pitchFamily="49" charset="-122"/>
              <a:cs typeface="Times New Roman" pitchFamily="18" charset="0"/>
            </a:endParaRPr>
          </a:p>
        </p:txBody>
      </p:sp>
      <p:sp>
        <p:nvSpPr>
          <p:cNvPr id="28" name="矩形 20"/>
          <p:cNvSpPr>
            <a:spLocks noChangeArrowheads="1"/>
          </p:cNvSpPr>
          <p:nvPr/>
        </p:nvSpPr>
        <p:spPr bwMode="auto">
          <a:xfrm>
            <a:off x="1227820" y="925210"/>
            <a:ext cx="2534987" cy="300082"/>
          </a:xfrm>
          <a:prstGeom prst="rect">
            <a:avLst/>
          </a:prstGeom>
          <a:noFill/>
          <a:ln w="9525">
            <a:noFill/>
            <a:miter lim="800000"/>
            <a:headEnd/>
            <a:tailEnd/>
          </a:ln>
        </p:spPr>
        <p:txBody>
          <a:bodyPr wrap="square" lIns="68580" tIns="34290" rIns="68580" bIns="34290">
            <a:spAutoFit/>
          </a:bodyPr>
          <a:lstStyle/>
          <a:p>
            <a:r>
              <a:rPr lang="zh-CN" altLang="en-US" sz="1500" b="1" dirty="0" smtClean="0">
                <a:solidFill>
                  <a:prstClr val="black"/>
                </a:solidFill>
                <a:latin typeface="Times New Roman" pitchFamily="18" charset="0"/>
                <a:ea typeface="黑体" pitchFamily="49" charset="-122"/>
                <a:cs typeface="Times New Roman" pitchFamily="18" charset="0"/>
              </a:rPr>
              <a:t>开发高丰度稀土储</a:t>
            </a:r>
            <a:r>
              <a:rPr lang="zh-CN" altLang="en-US" sz="1500" b="1" dirty="0">
                <a:solidFill>
                  <a:prstClr val="black"/>
                </a:solidFill>
                <a:latin typeface="Times New Roman" pitchFamily="18" charset="0"/>
                <a:ea typeface="黑体" pitchFamily="49" charset="-122"/>
                <a:cs typeface="Times New Roman" pitchFamily="18" charset="0"/>
              </a:rPr>
              <a:t>氢合金</a:t>
            </a:r>
          </a:p>
        </p:txBody>
      </p:sp>
      <p:sp>
        <p:nvSpPr>
          <p:cNvPr id="29" name="TextBox 10"/>
          <p:cNvSpPr txBox="1">
            <a:spLocks noChangeArrowheads="1"/>
          </p:cNvSpPr>
          <p:nvPr/>
        </p:nvSpPr>
        <p:spPr bwMode="auto">
          <a:xfrm>
            <a:off x="3654794" y="1400713"/>
            <a:ext cx="1188132" cy="900247"/>
          </a:xfrm>
          <a:prstGeom prst="rect">
            <a:avLst/>
          </a:prstGeom>
          <a:noFill/>
          <a:ln w="28575" algn="ctr">
            <a:solidFill>
              <a:srgbClr val="FF0000"/>
            </a:solidFill>
            <a:prstDash val="dash"/>
            <a:miter lim="800000"/>
            <a:headEnd/>
            <a:tailEnd/>
          </a:ln>
          <a:effectLst/>
        </p:spPr>
        <p:txBody>
          <a:bodyPr wrap="square" lIns="68580" tIns="34290" rIns="68580" bIns="34290">
            <a:spAutoFit/>
          </a:bodyPr>
          <a:lstStyle/>
          <a:p>
            <a:pPr algn="ctr"/>
            <a:r>
              <a:rPr lang="zh-CN" altLang="en-US" sz="1800" dirty="0" smtClean="0">
                <a:solidFill>
                  <a:srgbClr val="00B0F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稀土资源的可持续发展</a:t>
            </a:r>
            <a:endParaRPr lang="zh-CN" altLang="en-US" sz="1800" dirty="0">
              <a:solidFill>
                <a:srgbClr val="00B0F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30" name="直接箭头连接符 10"/>
          <p:cNvCxnSpPr>
            <a:endCxn id="29" idx="1"/>
          </p:cNvCxnSpPr>
          <p:nvPr/>
        </p:nvCxnSpPr>
        <p:spPr>
          <a:xfrm>
            <a:off x="532064" y="1846837"/>
            <a:ext cx="3122731" cy="4000"/>
          </a:xfrm>
          <a:prstGeom prst="straightConnector1">
            <a:avLst/>
          </a:prstGeom>
          <a:noFill/>
          <a:ln w="38100" cap="flat" cmpd="sng" algn="ctr">
            <a:solidFill>
              <a:srgbClr val="0070C0"/>
            </a:solidFill>
            <a:prstDash val="solid"/>
            <a:tailEnd type="arrow"/>
          </a:ln>
          <a:effectLst/>
        </p:spPr>
      </p:cxnSp>
      <p:sp>
        <p:nvSpPr>
          <p:cNvPr id="31" name="圆角矩形 30"/>
          <p:cNvSpPr/>
          <p:nvPr/>
        </p:nvSpPr>
        <p:spPr>
          <a:xfrm>
            <a:off x="684464" y="3182911"/>
            <a:ext cx="7668853" cy="1242138"/>
          </a:xfrm>
          <a:prstGeom prst="roundRect">
            <a:avLst/>
          </a:prstGeom>
          <a:noFill/>
          <a:ln w="25400" cap="flat" cmpd="sng" algn="ctr">
            <a:noFill/>
            <a:prstDash val="solid"/>
          </a:ln>
          <a:effectLst/>
          <a:scene3d>
            <a:camera prst="orthographicFront"/>
            <a:lightRig rig="threePt" dir="t"/>
          </a:scene3d>
          <a:sp3d>
            <a:bevelT/>
          </a:sp3d>
        </p:spPr>
        <p:txBody>
          <a:bodyPr lIns="68580" tIns="34290" rIns="68580" bIns="34290" rtlCol="0" anchor="ctr"/>
          <a:lstStyle/>
          <a:p>
            <a:pPr>
              <a:lnSpc>
                <a:spcPct val="150000"/>
              </a:lnSpc>
              <a:defRPr/>
            </a:pPr>
            <a:r>
              <a:rPr lang="zh-CN" altLang="en-US" sz="1500" kern="0" dirty="0" smtClean="0">
                <a:solidFill>
                  <a:prstClr val="black"/>
                </a:solidFill>
                <a:latin typeface="微软雅黑" panose="020B0503020204020204" pitchFamily="34" charset="-122"/>
                <a:ea typeface="微软雅黑" panose="020B0503020204020204" pitchFamily="34" charset="-122"/>
                <a:cs typeface="Times New Roman" pitchFamily="18" charset="0"/>
              </a:rPr>
              <a:t>稀土永磁材料主要应用了镨、钕等稀土金属，带来了镧、铈等轻稀土金属的部分富积。在储氢合金中通过低价格的镧铈等稀土替代混合稀土，实现了成本的</a:t>
            </a:r>
            <a:r>
              <a:rPr lang="zh-CN" altLang="zh-CN" sz="1500" kern="0" dirty="0" smtClean="0">
                <a:solidFill>
                  <a:prstClr val="black"/>
                </a:solidFill>
                <a:latin typeface="微软雅黑" panose="020B0503020204020204" pitchFamily="34" charset="-122"/>
                <a:ea typeface="微软雅黑" panose="020B0503020204020204" pitchFamily="34" charset="-122"/>
                <a:cs typeface="Times New Roman" pitchFamily="18" charset="0"/>
              </a:rPr>
              <a:t>大幅度</a:t>
            </a:r>
            <a:r>
              <a:rPr lang="zh-CN" altLang="en-US" sz="1500" kern="0" dirty="0" smtClean="0">
                <a:solidFill>
                  <a:prstClr val="black"/>
                </a:solidFill>
                <a:latin typeface="微软雅黑" panose="020B0503020204020204" pitchFamily="34" charset="-122"/>
                <a:ea typeface="微软雅黑" panose="020B0503020204020204" pitchFamily="34" charset="-122"/>
                <a:cs typeface="Times New Roman" pitchFamily="18" charset="0"/>
              </a:rPr>
              <a:t>降低，合理利用稀土资源的同时，促进了稀土行业的平衡利用和可持续发展。</a:t>
            </a:r>
          </a:p>
        </p:txBody>
      </p:sp>
      <p:grpSp>
        <p:nvGrpSpPr>
          <p:cNvPr id="32" name="组合 31"/>
          <p:cNvGrpSpPr/>
          <p:nvPr/>
        </p:nvGrpSpPr>
        <p:grpSpPr>
          <a:xfrm>
            <a:off x="4410879" y="362971"/>
            <a:ext cx="4030634" cy="2789455"/>
            <a:chOff x="4703302" y="810563"/>
            <a:chExt cx="5430268" cy="3834455"/>
          </a:xfrm>
        </p:grpSpPr>
        <p:grpSp>
          <p:nvGrpSpPr>
            <p:cNvPr id="33" name="Group 12"/>
            <p:cNvGrpSpPr>
              <a:grpSpLocks/>
            </p:cNvGrpSpPr>
            <p:nvPr/>
          </p:nvGrpSpPr>
          <p:grpSpPr bwMode="auto">
            <a:xfrm>
              <a:off x="4703302" y="810563"/>
              <a:ext cx="5430268" cy="3312368"/>
              <a:chOff x="2908" y="970"/>
              <a:chExt cx="4027" cy="1856"/>
            </a:xfrm>
          </p:grpSpPr>
          <p:graphicFrame>
            <p:nvGraphicFramePr>
              <p:cNvPr id="35" name="Object 2"/>
              <p:cNvGraphicFramePr>
                <a:graphicFrameLocks noChangeAspect="1"/>
              </p:cNvGraphicFramePr>
              <p:nvPr>
                <p:extLst>
                  <p:ext uri="{D42A27DB-BD31-4B8C-83A1-F6EECF244321}">
                    <p14:modId xmlns:p14="http://schemas.microsoft.com/office/powerpoint/2010/main" xmlns="" val="2188512770"/>
                  </p:ext>
                </p:extLst>
              </p:nvPr>
            </p:nvGraphicFramePr>
            <p:xfrm>
              <a:off x="3573" y="970"/>
              <a:ext cx="3362" cy="1856"/>
            </p:xfrm>
            <a:graphic>
              <a:graphicData uri="http://schemas.openxmlformats.org/presentationml/2006/ole">
                <p:oleObj spid="_x0000_s1046" name="工作表" r:id="rId3" imgW="4714787" imgH="2752783" progId="">
                  <p:embed/>
                </p:oleObj>
              </a:graphicData>
            </a:graphic>
          </p:graphicFrame>
          <p:sp>
            <p:nvSpPr>
              <p:cNvPr id="36" name="Rectangle 16"/>
              <p:cNvSpPr>
                <a:spLocks noChangeArrowheads="1"/>
              </p:cNvSpPr>
              <p:nvPr/>
            </p:nvSpPr>
            <p:spPr bwMode="auto">
              <a:xfrm>
                <a:off x="2908" y="1791"/>
                <a:ext cx="998" cy="237"/>
              </a:xfrm>
              <a:prstGeom prst="rect">
                <a:avLst/>
              </a:prstGeom>
              <a:noFill/>
              <a:ln w="9525" algn="ctr">
                <a:noFill/>
                <a:miter lim="800000"/>
                <a:headEnd/>
                <a:tailEnd/>
              </a:ln>
            </p:spPr>
            <p:txBody>
              <a:bodyPr>
                <a:spAutoFit/>
              </a:bodyPr>
              <a:lstStyle/>
              <a:p>
                <a:pPr algn="ctr" eaLnBrk="0" hangingPunct="0">
                  <a:defRPr/>
                </a:pPr>
                <a:endParaRPr lang="zh-CN" altLang="en-US" b="1" kern="0" dirty="0" smtClean="0">
                  <a:solidFill>
                    <a:prstClr val="black"/>
                  </a:solidFill>
                  <a:latin typeface="Helvetica Neue"/>
                </a:endParaRPr>
              </a:p>
            </p:txBody>
          </p:sp>
        </p:grpSp>
        <p:sp>
          <p:nvSpPr>
            <p:cNvPr id="34" name="TextBox 2"/>
            <p:cNvSpPr txBox="1">
              <a:spLocks noChangeArrowheads="1"/>
            </p:cNvSpPr>
            <p:nvPr/>
          </p:nvSpPr>
          <p:spPr bwMode="auto">
            <a:xfrm>
              <a:off x="5611388" y="4285402"/>
              <a:ext cx="3312368" cy="359616"/>
            </a:xfrm>
            <a:prstGeom prst="rect">
              <a:avLst/>
            </a:prstGeom>
            <a:noFill/>
            <a:ln w="9525">
              <a:noFill/>
              <a:miter lim="800000"/>
              <a:headEnd/>
              <a:tailEnd/>
            </a:ln>
          </p:spPr>
          <p:txBody>
            <a:bodyPr wrap="square">
              <a:spAutoFit/>
            </a:bodyPr>
            <a:lstStyle/>
            <a:p>
              <a:pPr>
                <a:defRPr/>
              </a:pPr>
              <a:r>
                <a:rPr lang="zh-CN" altLang="en-US" sz="1100" b="1" kern="0" dirty="0" smtClean="0">
                  <a:solidFill>
                    <a:prstClr val="black"/>
                  </a:solidFill>
                  <a:latin typeface="Helvetica Neue"/>
                </a:rPr>
                <a:t>来源：</a:t>
              </a:r>
              <a:r>
                <a:rPr lang="en-US" altLang="zh-CN" sz="1100" b="1" kern="0" dirty="0" smtClean="0">
                  <a:solidFill>
                    <a:prstClr val="black"/>
                  </a:solidFill>
                  <a:latin typeface="Helvetica Neue"/>
                </a:rPr>
                <a:t>U.S. Geological Survey</a:t>
              </a:r>
              <a:endParaRPr lang="zh-CN" altLang="en-US" sz="1100" b="1" kern="0" dirty="0" smtClean="0">
                <a:solidFill>
                  <a:prstClr val="black"/>
                </a:solidFill>
                <a:latin typeface="Helvetica Neue"/>
              </a:endParaRPr>
            </a:p>
          </p:txBody>
        </p:sp>
      </p:grpSp>
      <p:sp>
        <p:nvSpPr>
          <p:cNvPr id="37" name="圆角矩形标注 36"/>
          <p:cNvSpPr/>
          <p:nvPr/>
        </p:nvSpPr>
        <p:spPr>
          <a:xfrm>
            <a:off x="5977052" y="925211"/>
            <a:ext cx="1242138" cy="367490"/>
          </a:xfrm>
          <a:prstGeom prst="wedgeRoundRectCallout">
            <a:avLst>
              <a:gd name="adj1" fmla="val -67913"/>
              <a:gd name="adj2" fmla="val 189147"/>
              <a:gd name="adj3" fmla="val 16667"/>
            </a:avLst>
          </a:prstGeom>
          <a:solidFill>
            <a:srgbClr val="FFFFCC"/>
          </a:solidFill>
          <a:ln w="25400" cap="flat" cmpd="sng" algn="ctr">
            <a:solidFill>
              <a:srgbClr val="5B9BD5">
                <a:shade val="50000"/>
              </a:srgbClr>
            </a:solidFill>
            <a:prstDash val="solid"/>
          </a:ln>
          <a:effectLst/>
        </p:spPr>
        <p:txBody>
          <a:bodyPr lIns="68580" tIns="34290" rIns="68580" bIns="34290" anchor="ctr"/>
          <a:lstStyle/>
          <a:p>
            <a:pPr algn="ctr">
              <a:defRPr/>
            </a:pPr>
            <a:r>
              <a:rPr lang="zh-CN" altLang="en-US" sz="1500" b="1" kern="0" dirty="0">
                <a:solidFill>
                  <a:prstClr val="black"/>
                </a:solidFill>
                <a:latin typeface="Helvetica Neue"/>
              </a:rPr>
              <a:t>高丰度稀土</a:t>
            </a:r>
          </a:p>
        </p:txBody>
      </p:sp>
    </p:spTree>
    <p:extLst>
      <p:ext uri="{BB962C8B-B14F-4D97-AF65-F5344CB8AC3E}">
        <p14:creationId xmlns:p14="http://schemas.microsoft.com/office/powerpoint/2010/main" xmlns="" val="20960295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052069" y="1404779"/>
            <a:ext cx="8024295" cy="1872555"/>
            <a:chOff x="2123728" y="1635646"/>
            <a:chExt cx="6179316" cy="1442009"/>
          </a:xfrm>
        </p:grpSpPr>
        <p:sp>
          <p:nvSpPr>
            <p:cNvPr id="12" name="TextBox 11"/>
            <p:cNvSpPr txBox="1"/>
            <p:nvPr/>
          </p:nvSpPr>
          <p:spPr>
            <a:xfrm>
              <a:off x="3851922" y="1707654"/>
              <a:ext cx="4451122" cy="1149504"/>
            </a:xfrm>
            <a:prstGeom prst="rect">
              <a:avLst/>
            </a:prstGeom>
            <a:noFill/>
          </p:spPr>
          <p:txBody>
            <a:bodyPr wrap="none" rtlCol="0">
              <a:spAutoFit/>
            </a:bodyPr>
            <a:lstStyle/>
            <a:p>
              <a:pPr marL="0" lvl="1" fontAlgn="base">
                <a:spcBef>
                  <a:spcPct val="0"/>
                </a:spcBef>
                <a:spcAft>
                  <a:spcPct val="0"/>
                </a:spcAft>
              </a:pPr>
              <a:r>
                <a:rPr lang="zh-CN" altLang="en-US" sz="2400" b="1" dirty="0">
                  <a:solidFill>
                    <a:srgbClr val="080808"/>
                  </a:solidFill>
                  <a:latin typeface="微软雅黑"/>
                  <a:ea typeface="微软雅黑"/>
                </a:rPr>
                <a:t> </a:t>
              </a:r>
              <a:r>
                <a:rPr lang="zh-CN" altLang="en-US" sz="4100" b="1" dirty="0" smtClean="0">
                  <a:solidFill>
                    <a:srgbClr val="080808"/>
                  </a:solidFill>
                  <a:latin typeface="微软雅黑"/>
                  <a:ea typeface="微软雅黑"/>
                </a:rPr>
                <a:t>第二部分</a:t>
              </a:r>
              <a:endParaRPr lang="en-US" altLang="zh-CN" sz="4100" b="1" dirty="0" smtClean="0">
                <a:solidFill>
                  <a:srgbClr val="080808"/>
                </a:solidFill>
                <a:latin typeface="微软雅黑"/>
                <a:ea typeface="微软雅黑"/>
              </a:endParaRPr>
            </a:p>
            <a:p>
              <a:pPr marL="0" lvl="1" algn="ctr" fontAlgn="base">
                <a:spcBef>
                  <a:spcPct val="0"/>
                </a:spcBef>
                <a:spcAft>
                  <a:spcPct val="0"/>
                </a:spcAft>
              </a:pPr>
              <a:r>
                <a:rPr lang="zh-CN" altLang="en-US" sz="5000" b="1" dirty="0" smtClean="0">
                  <a:solidFill>
                    <a:schemeClr val="accent2"/>
                  </a:solidFill>
                  <a:latin typeface="微软雅黑"/>
                  <a:ea typeface="微软雅黑"/>
                </a:rPr>
                <a:t>储氢合金产业现状</a:t>
              </a:r>
              <a:endParaRPr lang="en-US" altLang="zh-CN" sz="5000" b="1" dirty="0">
                <a:solidFill>
                  <a:schemeClr val="accent2"/>
                </a:solidFill>
                <a:latin typeface="微软雅黑"/>
                <a:ea typeface="微软雅黑"/>
              </a:endParaRPr>
            </a:p>
          </p:txBody>
        </p:sp>
        <p:cxnSp>
          <p:nvCxnSpPr>
            <p:cNvPr id="13" name="直接连接符 12"/>
            <p:cNvCxnSpPr/>
            <p:nvPr/>
          </p:nvCxnSpPr>
          <p:spPr>
            <a:xfrm flipV="1">
              <a:off x="3635896" y="1635646"/>
              <a:ext cx="0" cy="1442009"/>
            </a:xfrm>
            <a:prstGeom prst="line">
              <a:avLst/>
            </a:prstGeom>
            <a:noFill/>
            <a:ln w="12700" cap="flat" cmpd="sng" algn="ctr">
              <a:solidFill>
                <a:srgbClr val="080808"/>
              </a:solidFill>
              <a:prstDash val="dash"/>
            </a:ln>
            <a:effectLst/>
          </p:spPr>
        </p:cxnSp>
        <p:grpSp>
          <p:nvGrpSpPr>
            <p:cNvPr id="14" name="组合 13"/>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CCE8CF"/>
                  </a:gs>
                  <a:gs pos="55000">
                    <a:sysClr val="window" lastClr="CCE8CF">
                      <a:lumMod val="95000"/>
                    </a:sysClr>
                  </a:gs>
                  <a:gs pos="100000">
                    <a:sysClr val="window" lastClr="CCE8CF">
                      <a:lumMod val="65000"/>
                    </a:sysClr>
                  </a:gs>
                </a:gsLst>
                <a:lin ang="81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3000" kern="0" dirty="0" smtClean="0">
                  <a:solidFill>
                    <a:srgbClr val="080808"/>
                  </a:solidFill>
                  <a:latin typeface="微软雅黑"/>
                  <a:ea typeface="微软雅黑"/>
                </a:endParaRPr>
              </a:p>
            </p:txBody>
          </p:sp>
          <p:sp>
            <p:nvSpPr>
              <p:cNvPr id="17" name="椭圆 16"/>
              <p:cNvSpPr/>
              <p:nvPr/>
            </p:nvSpPr>
            <p:spPr>
              <a:xfrm>
                <a:off x="392112" y="760412"/>
                <a:ext cx="3825874" cy="3825874"/>
              </a:xfrm>
              <a:prstGeom prst="ellipse">
                <a:avLst/>
              </a:prstGeom>
              <a:gradFill>
                <a:gsLst>
                  <a:gs pos="0">
                    <a:sysClr val="window" lastClr="CCE8CF"/>
                  </a:gs>
                  <a:gs pos="51000">
                    <a:sysClr val="window" lastClr="CCE8CF">
                      <a:lumMod val="95000"/>
                    </a:sysClr>
                  </a:gs>
                  <a:gs pos="100000">
                    <a:sysClr val="window" lastClr="CCE8CF">
                      <a:lumMod val="75000"/>
                    </a:sysClr>
                  </a:gs>
                </a:gsLst>
                <a:lin ang="189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3000" kern="0" dirty="0" smtClean="0">
                  <a:solidFill>
                    <a:srgbClr val="080808"/>
                  </a:solidFill>
                  <a:latin typeface="微软雅黑"/>
                  <a:ea typeface="微软雅黑"/>
                </a:endParaRPr>
              </a:p>
            </p:txBody>
          </p:sp>
        </p:grpSp>
        <p:sp>
          <p:nvSpPr>
            <p:cNvPr id="15" name="TextBox 13"/>
            <p:cNvSpPr txBox="1"/>
            <p:nvPr/>
          </p:nvSpPr>
          <p:spPr>
            <a:xfrm>
              <a:off x="2344338" y="1921522"/>
              <a:ext cx="902846" cy="782137"/>
            </a:xfrm>
            <a:prstGeom prst="rect">
              <a:avLst/>
            </a:prstGeom>
            <a:noFill/>
          </p:spPr>
          <p:txBody>
            <a:bodyPr wrap="square" lIns="0" tIns="0" rIns="0" bIns="0" rtlCol="0">
              <a:spAutoFit/>
            </a:bodyPr>
            <a:lstStyle/>
            <a:p>
              <a:pPr fontAlgn="base">
                <a:spcBef>
                  <a:spcPct val="0"/>
                </a:spcBef>
                <a:spcAft>
                  <a:spcPct val="0"/>
                </a:spcAft>
              </a:pPr>
              <a:r>
                <a:rPr lang="en-US" altLang="zh-CN" sz="6600" b="1" dirty="0" smtClean="0">
                  <a:solidFill>
                    <a:schemeClr val="accent2"/>
                  </a:solidFill>
                  <a:latin typeface="微软雅黑"/>
                  <a:ea typeface="微软雅黑"/>
                </a:rPr>
                <a:t>02</a:t>
              </a:r>
              <a:endParaRPr lang="zh-CN" altLang="en-US" sz="6600" b="1" dirty="0">
                <a:solidFill>
                  <a:schemeClr val="accent2"/>
                </a:solidFill>
                <a:latin typeface="微软雅黑"/>
                <a:ea typeface="微软雅黑"/>
              </a:endParaRPr>
            </a:p>
          </p:txBody>
        </p:sp>
      </p:grpSp>
    </p:spTree>
    <p:extLst>
      <p:ext uri="{BB962C8B-B14F-4D97-AF65-F5344CB8AC3E}">
        <p14:creationId xmlns:p14="http://schemas.microsoft.com/office/powerpoint/2010/main" xmlns="" val="12593007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 xmlns:a16="http://schemas.microsoft.com/office/drawing/2014/main" id="{3CB41E35-8718-473B-96B7-65CF73E8F1BD}"/>
              </a:ext>
            </a:extLst>
          </p:cNvPr>
          <p:cNvSpPr txBox="1"/>
          <p:nvPr/>
        </p:nvSpPr>
        <p:spPr>
          <a:xfrm>
            <a:off x="1213378" y="485390"/>
            <a:ext cx="4237535" cy="392415"/>
          </a:xfrm>
          <a:prstGeom prst="rect">
            <a:avLst/>
          </a:prstGeom>
          <a:noFill/>
        </p:spPr>
        <p:txBody>
          <a:bodyPr wrap="square" lIns="68580" tIns="34290" rIns="68580" bIns="34290">
            <a:spAutoFit/>
          </a:bodyPr>
          <a:lstStyle/>
          <a:p>
            <a:pPr marL="257175" indent="-257175">
              <a:buFont typeface="Arial" panose="020B0604020202020204" pitchFamily="34" charset="0"/>
              <a:buChar char="•"/>
            </a:pPr>
            <a:r>
              <a:rPr lang="zh-CN" altLang="en-US" sz="1800" dirty="0">
                <a:ln w="0"/>
                <a:effectLst>
                  <a:outerShdw blurRad="38100" dist="19050" dir="2700000" algn="tl" rotWithShape="0">
                    <a:schemeClr val="dk1">
                      <a:alpha val="40000"/>
                    </a:schemeClr>
                  </a:outerShdw>
                </a:effectLst>
                <a:latin typeface="微软雅黑" pitchFamily="34" charset="-122"/>
                <a:ea typeface="微软雅黑" pitchFamily="34" charset="-122"/>
              </a:rPr>
              <a:t>国内外稀土储氢合金主要生产商</a:t>
            </a:r>
            <a:r>
              <a:rPr lang="zh-CN" altLang="en-US" sz="2100" b="1" dirty="0" smtClean="0">
                <a:latin typeface="Times New Roman" panose="02020603050405020304" pitchFamily="18" charset="0"/>
                <a:cs typeface="Times New Roman" panose="02020603050405020304" pitchFamily="18" charset="0"/>
              </a:rPr>
              <a:t>：</a:t>
            </a:r>
            <a:endParaRPr lang="en-US" altLang="zh-CN" sz="2100" b="1" dirty="0">
              <a:latin typeface="Times New Roman" panose="02020603050405020304" pitchFamily="18" charset="0"/>
              <a:cs typeface="Times New Roman" panose="02020603050405020304" pitchFamily="18" charset="0"/>
            </a:endParaRPr>
          </a:p>
        </p:txBody>
      </p:sp>
      <p:grpSp>
        <p:nvGrpSpPr>
          <p:cNvPr id="13" name="组合 12">
            <a:extLst>
              <a:ext uri="{FF2B5EF4-FFF2-40B4-BE49-F238E27FC236}">
                <a16:creationId xmlns="" xmlns:a16="http://schemas.microsoft.com/office/drawing/2014/main" id="{98648B04-EA19-409F-9F74-EB834D094438}"/>
              </a:ext>
            </a:extLst>
          </p:cNvPr>
          <p:cNvGrpSpPr/>
          <p:nvPr/>
        </p:nvGrpSpPr>
        <p:grpSpPr>
          <a:xfrm>
            <a:off x="1021471" y="1156458"/>
            <a:ext cx="3407609" cy="2609875"/>
            <a:chOff x="764996" y="659480"/>
            <a:chExt cx="8049725" cy="5506367"/>
          </a:xfrm>
        </p:grpSpPr>
        <p:pic>
          <p:nvPicPr>
            <p:cNvPr id="14" name="Picture 1" descr="H:\078b3efce18bbd2108244d12.jpg">
              <a:extLst>
                <a:ext uri="{FF2B5EF4-FFF2-40B4-BE49-F238E27FC236}">
                  <a16:creationId xmlns="" xmlns:a16="http://schemas.microsoft.com/office/drawing/2014/main" id="{A90940FA-1D44-4069-8A90-C61F2C597C1E}"/>
                </a:ext>
              </a:extLst>
            </p:cNvPr>
            <p:cNvPicPr>
              <a:picLocks noChangeAspect="1" noChangeArrowheads="1"/>
            </p:cNvPicPr>
            <p:nvPr/>
          </p:nvPicPr>
          <p:blipFill>
            <a:blip r:embed="rId2"/>
            <a:srcRect/>
            <a:stretch>
              <a:fillRect/>
            </a:stretch>
          </p:blipFill>
          <p:spPr bwMode="auto">
            <a:xfrm>
              <a:off x="764996" y="659480"/>
              <a:ext cx="7156075" cy="5506367"/>
            </a:xfrm>
            <a:prstGeom prst="rect">
              <a:avLst/>
            </a:prstGeom>
            <a:noFill/>
            <a:ln w="9525">
              <a:noFill/>
              <a:miter lim="800000"/>
              <a:headEnd/>
              <a:tailEnd/>
            </a:ln>
          </p:spPr>
        </p:pic>
        <p:sp>
          <p:nvSpPr>
            <p:cNvPr id="15" name="椭圆 14">
              <a:extLst>
                <a:ext uri="{FF2B5EF4-FFF2-40B4-BE49-F238E27FC236}">
                  <a16:creationId xmlns="" xmlns:a16="http://schemas.microsoft.com/office/drawing/2014/main" id="{EA917E85-50EE-4DC3-9464-47F537149DE6}"/>
                </a:ext>
              </a:extLst>
            </p:cNvPr>
            <p:cNvSpPr/>
            <p:nvPr/>
          </p:nvSpPr>
          <p:spPr>
            <a:xfrm>
              <a:off x="4600136" y="3459498"/>
              <a:ext cx="288925" cy="287338"/>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6" name="椭圆 15">
              <a:extLst>
                <a:ext uri="{FF2B5EF4-FFF2-40B4-BE49-F238E27FC236}">
                  <a16:creationId xmlns="" xmlns:a16="http://schemas.microsoft.com/office/drawing/2014/main" id="{BC50585C-9134-42FC-8790-6389F09CF2E3}"/>
                </a:ext>
              </a:extLst>
            </p:cNvPr>
            <p:cNvSpPr/>
            <p:nvPr/>
          </p:nvSpPr>
          <p:spPr>
            <a:xfrm>
              <a:off x="5782827" y="5036262"/>
              <a:ext cx="288925" cy="28892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7" name="椭圆 16">
              <a:extLst>
                <a:ext uri="{FF2B5EF4-FFF2-40B4-BE49-F238E27FC236}">
                  <a16:creationId xmlns="" xmlns:a16="http://schemas.microsoft.com/office/drawing/2014/main" id="{5CD429B4-8C27-4A30-8AAE-3FE77A46FB09}"/>
                </a:ext>
              </a:extLst>
            </p:cNvPr>
            <p:cNvSpPr/>
            <p:nvPr/>
          </p:nvSpPr>
          <p:spPr>
            <a:xfrm>
              <a:off x="6860336" y="2445799"/>
              <a:ext cx="287338" cy="287338"/>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8" name="椭圆 17">
              <a:extLst>
                <a:ext uri="{FF2B5EF4-FFF2-40B4-BE49-F238E27FC236}">
                  <a16:creationId xmlns="" xmlns:a16="http://schemas.microsoft.com/office/drawing/2014/main" id="{56F41003-AF68-4322-8233-0C5F5EEA5EE0}"/>
                </a:ext>
              </a:extLst>
            </p:cNvPr>
            <p:cNvSpPr/>
            <p:nvPr/>
          </p:nvSpPr>
          <p:spPr>
            <a:xfrm>
              <a:off x="5269194" y="2682876"/>
              <a:ext cx="287338" cy="287337"/>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9" name="圆角矩形标注 13">
              <a:extLst>
                <a:ext uri="{FF2B5EF4-FFF2-40B4-BE49-F238E27FC236}">
                  <a16:creationId xmlns="" xmlns:a16="http://schemas.microsoft.com/office/drawing/2014/main" id="{CC22D84D-D61B-46BE-BA91-E7DBFCFAB85A}"/>
                </a:ext>
              </a:extLst>
            </p:cNvPr>
            <p:cNvSpPr/>
            <p:nvPr/>
          </p:nvSpPr>
          <p:spPr>
            <a:xfrm>
              <a:off x="7053649" y="4294992"/>
              <a:ext cx="1189068" cy="438366"/>
            </a:xfrm>
            <a:prstGeom prst="wedgeRoundRectCallout">
              <a:avLst>
                <a:gd name="adj1" fmla="val -101197"/>
                <a:gd name="adj2" fmla="val 148524"/>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600" b="1" dirty="0">
                  <a:solidFill>
                    <a:srgbClr val="FF0000"/>
                  </a:solidFill>
                  <a:effectLst>
                    <a:outerShdw blurRad="38100" dist="38100" dir="2700000" algn="tl">
                      <a:srgbClr val="000000">
                        <a:alpha val="43137"/>
                      </a:srgbClr>
                    </a:outerShdw>
                  </a:effectLst>
                  <a:latin typeface="+mn-ea"/>
                </a:rPr>
                <a:t>厦门钨业</a:t>
              </a:r>
            </a:p>
          </p:txBody>
        </p:sp>
        <p:sp>
          <p:nvSpPr>
            <p:cNvPr id="20" name="圆角矩形标注 14">
              <a:extLst>
                <a:ext uri="{FF2B5EF4-FFF2-40B4-BE49-F238E27FC236}">
                  <a16:creationId xmlns="" xmlns:a16="http://schemas.microsoft.com/office/drawing/2014/main" id="{930A8BB9-F955-4DB4-930A-253B00463D08}"/>
                </a:ext>
              </a:extLst>
            </p:cNvPr>
            <p:cNvSpPr/>
            <p:nvPr/>
          </p:nvSpPr>
          <p:spPr>
            <a:xfrm>
              <a:off x="7282386" y="2020879"/>
              <a:ext cx="827087" cy="360000"/>
            </a:xfrm>
            <a:prstGeom prst="wedgeRoundRectCallout">
              <a:avLst>
                <a:gd name="adj1" fmla="val -66870"/>
                <a:gd name="adj2" fmla="val 99538"/>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600" b="1" dirty="0">
                  <a:solidFill>
                    <a:schemeClr val="tx1"/>
                  </a:solidFill>
                  <a:latin typeface="+mn-ea"/>
                </a:rPr>
                <a:t>鑫普</a:t>
              </a:r>
            </a:p>
          </p:txBody>
        </p:sp>
        <p:sp>
          <p:nvSpPr>
            <p:cNvPr id="21" name="圆角矩形标注 15">
              <a:extLst>
                <a:ext uri="{FF2B5EF4-FFF2-40B4-BE49-F238E27FC236}">
                  <a16:creationId xmlns="" xmlns:a16="http://schemas.microsoft.com/office/drawing/2014/main" id="{DFDF78BD-2F1D-4A26-8F09-7CC558999512}"/>
                </a:ext>
              </a:extLst>
            </p:cNvPr>
            <p:cNvSpPr/>
            <p:nvPr/>
          </p:nvSpPr>
          <p:spPr>
            <a:xfrm>
              <a:off x="5671739" y="1777392"/>
              <a:ext cx="1256510" cy="360000"/>
            </a:xfrm>
            <a:prstGeom prst="wedgeRoundRectCallout">
              <a:avLst>
                <a:gd name="adj1" fmla="val -16526"/>
                <a:gd name="adj2" fmla="val 153319"/>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600" b="1" dirty="0">
                  <a:solidFill>
                    <a:schemeClr val="tx1"/>
                  </a:solidFill>
                  <a:latin typeface="+mn-ea"/>
                </a:rPr>
                <a:t>北京浩运</a:t>
              </a:r>
            </a:p>
          </p:txBody>
        </p:sp>
        <p:sp>
          <p:nvSpPr>
            <p:cNvPr id="22" name="圆角矩形标注 17">
              <a:extLst>
                <a:ext uri="{FF2B5EF4-FFF2-40B4-BE49-F238E27FC236}">
                  <a16:creationId xmlns="" xmlns:a16="http://schemas.microsoft.com/office/drawing/2014/main" id="{9D643F25-5C6B-4035-B954-3EBE7DA098E4}"/>
                </a:ext>
              </a:extLst>
            </p:cNvPr>
            <p:cNvSpPr/>
            <p:nvPr/>
          </p:nvSpPr>
          <p:spPr>
            <a:xfrm>
              <a:off x="7404224" y="3683249"/>
              <a:ext cx="1410497" cy="360000"/>
            </a:xfrm>
            <a:prstGeom prst="wedgeRoundRectCallout">
              <a:avLst>
                <a:gd name="adj1" fmla="val -120475"/>
                <a:gd name="adj2" fmla="val 4137"/>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600" b="1" dirty="0">
                  <a:solidFill>
                    <a:schemeClr val="tx1"/>
                  </a:solidFill>
                  <a:latin typeface="+mn-ea"/>
                </a:rPr>
                <a:t>宁波申江</a:t>
              </a:r>
            </a:p>
          </p:txBody>
        </p:sp>
        <p:sp>
          <p:nvSpPr>
            <p:cNvPr id="23" name="圆角矩形标注 18">
              <a:extLst>
                <a:ext uri="{FF2B5EF4-FFF2-40B4-BE49-F238E27FC236}">
                  <a16:creationId xmlns="" xmlns:a16="http://schemas.microsoft.com/office/drawing/2014/main" id="{D34D8380-5837-4F1D-BFD1-FC97D59CA983}"/>
                </a:ext>
              </a:extLst>
            </p:cNvPr>
            <p:cNvSpPr/>
            <p:nvPr/>
          </p:nvSpPr>
          <p:spPr>
            <a:xfrm>
              <a:off x="5461005" y="5569484"/>
              <a:ext cx="2460066" cy="360000"/>
            </a:xfrm>
            <a:prstGeom prst="wedgeRoundRectCallout">
              <a:avLst>
                <a:gd name="adj1" fmla="val -21074"/>
                <a:gd name="adj2" fmla="val -111693"/>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600" b="1" dirty="0">
                  <a:solidFill>
                    <a:schemeClr val="tx1"/>
                  </a:solidFill>
                  <a:latin typeface="+mn-ea"/>
                </a:rPr>
                <a:t>达博文、中山天骄</a:t>
              </a:r>
            </a:p>
          </p:txBody>
        </p:sp>
        <p:sp>
          <p:nvSpPr>
            <p:cNvPr id="24" name="圆角矩形标注 19">
              <a:extLst>
                <a:ext uri="{FF2B5EF4-FFF2-40B4-BE49-F238E27FC236}">
                  <a16:creationId xmlns="" xmlns:a16="http://schemas.microsoft.com/office/drawing/2014/main" id="{43627D9E-5372-432A-B3FE-4831242C2A40}"/>
                </a:ext>
              </a:extLst>
            </p:cNvPr>
            <p:cNvSpPr/>
            <p:nvPr/>
          </p:nvSpPr>
          <p:spPr>
            <a:xfrm>
              <a:off x="3849053" y="2187085"/>
              <a:ext cx="1701288" cy="360000"/>
            </a:xfrm>
            <a:prstGeom prst="wedgeRoundRectCallout">
              <a:avLst>
                <a:gd name="adj1" fmla="val 40905"/>
                <a:gd name="adj2" fmla="val 116179"/>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600" b="1" dirty="0">
                  <a:solidFill>
                    <a:schemeClr val="tx1"/>
                  </a:solidFill>
                  <a:latin typeface="+mn-ea"/>
                </a:rPr>
                <a:t>稀奥科、三德</a:t>
              </a:r>
            </a:p>
          </p:txBody>
        </p:sp>
        <p:sp>
          <p:nvSpPr>
            <p:cNvPr id="25" name="圆角矩形标注 20">
              <a:extLst>
                <a:ext uri="{FF2B5EF4-FFF2-40B4-BE49-F238E27FC236}">
                  <a16:creationId xmlns="" xmlns:a16="http://schemas.microsoft.com/office/drawing/2014/main" id="{4A2B2C11-726B-4F63-833D-F554F9F3E609}"/>
                </a:ext>
              </a:extLst>
            </p:cNvPr>
            <p:cNvSpPr/>
            <p:nvPr/>
          </p:nvSpPr>
          <p:spPr>
            <a:xfrm>
              <a:off x="2771800" y="3052664"/>
              <a:ext cx="1972798" cy="360000"/>
            </a:xfrm>
            <a:prstGeom prst="wedgeRoundRectCallout">
              <a:avLst>
                <a:gd name="adj1" fmla="val 67886"/>
                <a:gd name="adj2" fmla="val 82333"/>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600" b="1" dirty="0">
                  <a:solidFill>
                    <a:schemeClr val="tx1"/>
                  </a:solidFill>
                  <a:latin typeface="+mn-ea"/>
                </a:rPr>
                <a:t>甘肃稀土金科</a:t>
              </a:r>
            </a:p>
          </p:txBody>
        </p:sp>
        <p:sp>
          <p:nvSpPr>
            <p:cNvPr id="26" name="椭圆 25">
              <a:extLst>
                <a:ext uri="{FF2B5EF4-FFF2-40B4-BE49-F238E27FC236}">
                  <a16:creationId xmlns="" xmlns:a16="http://schemas.microsoft.com/office/drawing/2014/main" id="{B4F473CC-7250-43F3-91F0-AA20B2FB4CAB}"/>
                </a:ext>
              </a:extLst>
            </p:cNvPr>
            <p:cNvSpPr/>
            <p:nvPr/>
          </p:nvSpPr>
          <p:spPr>
            <a:xfrm>
              <a:off x="6156325" y="4733358"/>
              <a:ext cx="287338" cy="28892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7" name="圆角矩形标注 23">
              <a:extLst>
                <a:ext uri="{FF2B5EF4-FFF2-40B4-BE49-F238E27FC236}">
                  <a16:creationId xmlns="" xmlns:a16="http://schemas.microsoft.com/office/drawing/2014/main" id="{A1ED68DD-8B45-4385-9993-F0E33D6C290A}"/>
                </a:ext>
              </a:extLst>
            </p:cNvPr>
            <p:cNvSpPr/>
            <p:nvPr/>
          </p:nvSpPr>
          <p:spPr>
            <a:xfrm>
              <a:off x="4692528" y="3888178"/>
              <a:ext cx="1184278" cy="360000"/>
            </a:xfrm>
            <a:prstGeom prst="wedgeRoundRectCallout">
              <a:avLst>
                <a:gd name="adj1" fmla="val 67545"/>
                <a:gd name="adj2" fmla="val 91967"/>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600" b="1" dirty="0">
                  <a:solidFill>
                    <a:schemeClr val="tx1"/>
                  </a:solidFill>
                  <a:latin typeface="+mn-ea"/>
                </a:rPr>
                <a:t>江钨浩运</a:t>
              </a:r>
            </a:p>
          </p:txBody>
        </p:sp>
        <p:sp>
          <p:nvSpPr>
            <p:cNvPr id="28" name="椭圆 27">
              <a:extLst>
                <a:ext uri="{FF2B5EF4-FFF2-40B4-BE49-F238E27FC236}">
                  <a16:creationId xmlns="" xmlns:a16="http://schemas.microsoft.com/office/drawing/2014/main" id="{CAB14AD5-89DB-46A6-8C87-B976B9501786}"/>
                </a:ext>
              </a:extLst>
            </p:cNvPr>
            <p:cNvSpPr/>
            <p:nvPr/>
          </p:nvSpPr>
          <p:spPr>
            <a:xfrm>
              <a:off x="6084094" y="2800470"/>
              <a:ext cx="287338" cy="287338"/>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9" name="椭圆 28">
              <a:extLst>
                <a:ext uri="{FF2B5EF4-FFF2-40B4-BE49-F238E27FC236}">
                  <a16:creationId xmlns="" xmlns:a16="http://schemas.microsoft.com/office/drawing/2014/main" id="{2B8AE1C8-07BD-4C8F-A77D-721AEFA04E6C}"/>
                </a:ext>
              </a:extLst>
            </p:cNvPr>
            <p:cNvSpPr/>
            <p:nvPr/>
          </p:nvSpPr>
          <p:spPr>
            <a:xfrm>
              <a:off x="6463936" y="3924509"/>
              <a:ext cx="287338" cy="287338"/>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0" name="圆角矩形标注 26">
              <a:extLst>
                <a:ext uri="{FF2B5EF4-FFF2-40B4-BE49-F238E27FC236}">
                  <a16:creationId xmlns="" xmlns:a16="http://schemas.microsoft.com/office/drawing/2014/main" id="{E0EF2526-529B-4FD1-B8BE-694B32CE615E}"/>
                </a:ext>
              </a:extLst>
            </p:cNvPr>
            <p:cNvSpPr/>
            <p:nvPr/>
          </p:nvSpPr>
          <p:spPr>
            <a:xfrm>
              <a:off x="7337967" y="2955035"/>
              <a:ext cx="1410497" cy="360000"/>
            </a:xfrm>
            <a:prstGeom prst="wedgeRoundRectCallout">
              <a:avLst>
                <a:gd name="adj1" fmla="val -120475"/>
                <a:gd name="adj2" fmla="val 4137"/>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600" b="1" dirty="0">
                  <a:solidFill>
                    <a:schemeClr val="tx1"/>
                  </a:solidFill>
                  <a:latin typeface="+mn-ea"/>
                </a:rPr>
                <a:t>徽山钢研</a:t>
              </a:r>
            </a:p>
          </p:txBody>
        </p:sp>
        <p:sp>
          <p:nvSpPr>
            <p:cNvPr id="31" name="圆角矩形标注 27">
              <a:extLst>
                <a:ext uri="{FF2B5EF4-FFF2-40B4-BE49-F238E27FC236}">
                  <a16:creationId xmlns="" xmlns:a16="http://schemas.microsoft.com/office/drawing/2014/main" id="{1462F39B-5020-4928-8E47-505E07BAEFDC}"/>
                </a:ext>
              </a:extLst>
            </p:cNvPr>
            <p:cNvSpPr/>
            <p:nvPr/>
          </p:nvSpPr>
          <p:spPr>
            <a:xfrm>
              <a:off x="2267744" y="3603167"/>
              <a:ext cx="1972798" cy="360000"/>
            </a:xfrm>
            <a:prstGeom prst="wedgeRoundRectCallout">
              <a:avLst>
                <a:gd name="adj1" fmla="val 67886"/>
                <a:gd name="adj2" fmla="val 82333"/>
                <a:gd name="adj3" fmla="val 16667"/>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600" b="1" dirty="0">
                  <a:solidFill>
                    <a:schemeClr val="tx1"/>
                  </a:solidFill>
                  <a:latin typeface="+mn-ea"/>
                </a:rPr>
                <a:t>和盛源</a:t>
              </a:r>
            </a:p>
          </p:txBody>
        </p:sp>
        <p:sp>
          <p:nvSpPr>
            <p:cNvPr id="32" name="椭圆 31">
              <a:extLst>
                <a:ext uri="{FF2B5EF4-FFF2-40B4-BE49-F238E27FC236}">
                  <a16:creationId xmlns="" xmlns:a16="http://schemas.microsoft.com/office/drawing/2014/main" id="{E5402449-8F68-4D12-856E-1B27E3E1EBE1}"/>
                </a:ext>
              </a:extLst>
            </p:cNvPr>
            <p:cNvSpPr/>
            <p:nvPr/>
          </p:nvSpPr>
          <p:spPr>
            <a:xfrm>
              <a:off x="5876806" y="4211847"/>
              <a:ext cx="287338" cy="28892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3" name="椭圆 32">
              <a:extLst>
                <a:ext uri="{FF2B5EF4-FFF2-40B4-BE49-F238E27FC236}">
                  <a16:creationId xmlns="" xmlns:a16="http://schemas.microsoft.com/office/drawing/2014/main" id="{488A5C06-2340-45AB-9DB5-1B4B458F48C7}"/>
                </a:ext>
              </a:extLst>
            </p:cNvPr>
            <p:cNvSpPr/>
            <p:nvPr/>
          </p:nvSpPr>
          <p:spPr>
            <a:xfrm>
              <a:off x="4283968" y="4004171"/>
              <a:ext cx="287338" cy="288925"/>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4" name="椭圆 33">
              <a:extLst>
                <a:ext uri="{FF2B5EF4-FFF2-40B4-BE49-F238E27FC236}">
                  <a16:creationId xmlns="" xmlns:a16="http://schemas.microsoft.com/office/drawing/2014/main" id="{6AB7F9E7-F731-454A-AE8C-AE15A1E215D6}"/>
                </a:ext>
              </a:extLst>
            </p:cNvPr>
            <p:cNvSpPr/>
            <p:nvPr/>
          </p:nvSpPr>
          <p:spPr>
            <a:xfrm>
              <a:off x="5859780" y="2500115"/>
              <a:ext cx="287338" cy="287338"/>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grpSp>
        <p:nvGrpSpPr>
          <p:cNvPr id="35" name="组合 34">
            <a:extLst>
              <a:ext uri="{FF2B5EF4-FFF2-40B4-BE49-F238E27FC236}">
                <a16:creationId xmlns="" xmlns:a16="http://schemas.microsoft.com/office/drawing/2014/main" id="{453ADC62-4608-416F-BB75-3A099E1FD328}"/>
              </a:ext>
            </a:extLst>
          </p:cNvPr>
          <p:cNvGrpSpPr/>
          <p:nvPr/>
        </p:nvGrpSpPr>
        <p:grpSpPr>
          <a:xfrm>
            <a:off x="4728288" y="1325999"/>
            <a:ext cx="3384172" cy="2273596"/>
            <a:chOff x="414338" y="1020762"/>
            <a:chExt cx="8601739" cy="4251325"/>
          </a:xfrm>
        </p:grpSpPr>
        <p:pic>
          <p:nvPicPr>
            <p:cNvPr id="36" name="图片 6">
              <a:extLst>
                <a:ext uri="{FF2B5EF4-FFF2-40B4-BE49-F238E27FC236}">
                  <a16:creationId xmlns="" xmlns:a16="http://schemas.microsoft.com/office/drawing/2014/main" id="{B7AE997D-9242-4512-991E-2A987BD4260B}"/>
                </a:ext>
              </a:extLst>
            </p:cNvPr>
            <p:cNvPicPr>
              <a:picLocks noChangeAspect="1"/>
            </p:cNvPicPr>
            <p:nvPr/>
          </p:nvPicPr>
          <p:blipFill>
            <a:blip r:embed="rId3"/>
            <a:stretch>
              <a:fillRect/>
            </a:stretch>
          </p:blipFill>
          <p:spPr>
            <a:xfrm>
              <a:off x="2174875" y="1020762"/>
              <a:ext cx="4507865" cy="4251325"/>
            </a:xfrm>
            <a:prstGeom prst="rect">
              <a:avLst/>
            </a:prstGeom>
            <a:noFill/>
            <a:ln w="9525">
              <a:noFill/>
            </a:ln>
          </p:spPr>
        </p:pic>
        <p:sp>
          <p:nvSpPr>
            <p:cNvPr id="37" name="线形标注 1 16">
              <a:extLst>
                <a:ext uri="{FF2B5EF4-FFF2-40B4-BE49-F238E27FC236}">
                  <a16:creationId xmlns="" xmlns:a16="http://schemas.microsoft.com/office/drawing/2014/main" id="{0BD0B976-58F6-40A7-86E4-BF5261E8CBE1}"/>
                </a:ext>
              </a:extLst>
            </p:cNvPr>
            <p:cNvSpPr/>
            <p:nvPr/>
          </p:nvSpPr>
          <p:spPr>
            <a:xfrm>
              <a:off x="6244470" y="2299752"/>
              <a:ext cx="1255383" cy="431800"/>
            </a:xfrm>
            <a:prstGeom prst="borderCallout1">
              <a:avLst>
                <a:gd name="adj1" fmla="val 18750"/>
                <a:gd name="adj2" fmla="val -8333"/>
                <a:gd name="adj3" fmla="val 140735"/>
                <a:gd name="adj4" fmla="val -76250"/>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500" b="1" dirty="0">
                  <a:solidFill>
                    <a:schemeClr val="tx1"/>
                  </a:solidFill>
                  <a:latin typeface="微软雅黑" panose="020B0503020204020204" charset="-122"/>
                  <a:ea typeface="微软雅黑" panose="020B0503020204020204" charset="-122"/>
                </a:rPr>
                <a:t>日本重化学工业（</a:t>
              </a:r>
              <a:r>
                <a:rPr lang="en-US" altLang="zh-CN" sz="500" b="1" dirty="0">
                  <a:solidFill>
                    <a:schemeClr val="tx1"/>
                  </a:solidFill>
                  <a:latin typeface="微软雅黑" panose="020B0503020204020204" charset="-122"/>
                  <a:ea typeface="微软雅黑" panose="020B0503020204020204" charset="-122"/>
                </a:rPr>
                <a:t>JMC</a:t>
              </a:r>
              <a:r>
                <a:rPr lang="zh-CN" altLang="en-US" sz="500" b="1" dirty="0">
                  <a:solidFill>
                    <a:schemeClr val="tx1"/>
                  </a:solidFill>
                  <a:latin typeface="微软雅黑" panose="020B0503020204020204" charset="-122"/>
                  <a:ea typeface="微软雅黑" panose="020B0503020204020204" charset="-122"/>
                </a:rPr>
                <a:t>）</a:t>
              </a:r>
            </a:p>
          </p:txBody>
        </p:sp>
        <p:sp>
          <p:nvSpPr>
            <p:cNvPr id="38" name="线形标注 1 17">
              <a:extLst>
                <a:ext uri="{FF2B5EF4-FFF2-40B4-BE49-F238E27FC236}">
                  <a16:creationId xmlns="" xmlns:a16="http://schemas.microsoft.com/office/drawing/2014/main" id="{E2BE89CF-4CF0-4815-A39B-5FC033E5BC19}"/>
                </a:ext>
              </a:extLst>
            </p:cNvPr>
            <p:cNvSpPr/>
            <p:nvPr/>
          </p:nvSpPr>
          <p:spPr>
            <a:xfrm>
              <a:off x="7135366" y="3537902"/>
              <a:ext cx="1880711" cy="605979"/>
            </a:xfrm>
            <a:prstGeom prst="borderCallout1">
              <a:avLst>
                <a:gd name="adj1" fmla="val 18750"/>
                <a:gd name="adj2" fmla="val -8333"/>
                <a:gd name="adj3" fmla="val -56250"/>
                <a:gd name="adj4" fmla="val -95124"/>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r>
                <a:rPr lang="zh-CN" altLang="en-US" sz="500" b="1" dirty="0">
                  <a:solidFill>
                    <a:schemeClr val="tx1"/>
                  </a:solidFill>
                  <a:latin typeface="微软雅黑" panose="020B0503020204020204" charset="-122"/>
                  <a:ea typeface="微软雅黑" panose="020B0503020204020204" charset="-122"/>
                </a:rPr>
                <a:t>新日本電工</a:t>
              </a:r>
              <a:r>
                <a:rPr lang="en-US" altLang="zh-CN" sz="500" b="1" dirty="0">
                  <a:solidFill>
                    <a:schemeClr val="tx1"/>
                  </a:solidFill>
                  <a:latin typeface="微软雅黑" panose="020B0503020204020204" charset="-122"/>
                  <a:ea typeface="微软雅黑" panose="020B0503020204020204" charset="-122"/>
                </a:rPr>
                <a:t>[Nippon Denko]</a:t>
              </a:r>
              <a:r>
                <a:rPr lang="zh-CN" altLang="en-US" sz="500" b="1" dirty="0">
                  <a:solidFill>
                    <a:schemeClr val="tx1"/>
                  </a:solidFill>
                  <a:latin typeface="微软雅黑" panose="020B0503020204020204" charset="-122"/>
                  <a:ea typeface="微软雅黑" panose="020B0503020204020204" charset="-122"/>
                </a:rPr>
                <a:t>旧中央电器（</a:t>
              </a:r>
              <a:r>
                <a:rPr lang="en-US" altLang="zh-CN" sz="500" b="1" dirty="0">
                  <a:solidFill>
                    <a:schemeClr val="tx1"/>
                  </a:solidFill>
                  <a:latin typeface="微软雅黑" panose="020B0503020204020204" charset="-122"/>
                  <a:ea typeface="微软雅黑" panose="020B0503020204020204" charset="-122"/>
                </a:rPr>
                <a:t>CDK</a:t>
              </a:r>
              <a:r>
                <a:rPr lang="zh-CN" altLang="en-US" sz="500" b="1" dirty="0">
                  <a:solidFill>
                    <a:schemeClr val="tx1"/>
                  </a:solidFill>
                  <a:latin typeface="微软雅黑" panose="020B0503020204020204" charset="-122"/>
                  <a:ea typeface="微软雅黑" panose="020B0503020204020204" charset="-122"/>
                </a:rPr>
                <a:t>）</a:t>
              </a:r>
              <a:r>
                <a:rPr lang="en-US" altLang="zh-CN" sz="500" b="1" dirty="0">
                  <a:solidFill>
                    <a:schemeClr val="tx1"/>
                  </a:solidFill>
                  <a:latin typeface="微软雅黑" panose="020B0503020204020204" charset="-122"/>
                  <a:ea typeface="微软雅黑" panose="020B0503020204020204" charset="-122"/>
                </a:rPr>
                <a:t> </a:t>
              </a:r>
              <a:endParaRPr lang="zh-CN" altLang="en-US" sz="500" b="1" dirty="0">
                <a:solidFill>
                  <a:schemeClr val="tx1"/>
                </a:solidFill>
                <a:latin typeface="微软雅黑" panose="020B0503020204020204" charset="-122"/>
                <a:ea typeface="微软雅黑" panose="020B0503020204020204" charset="-122"/>
              </a:endParaRPr>
            </a:p>
          </p:txBody>
        </p:sp>
        <p:sp>
          <p:nvSpPr>
            <p:cNvPr id="39" name="线形标注 1 18">
              <a:extLst>
                <a:ext uri="{FF2B5EF4-FFF2-40B4-BE49-F238E27FC236}">
                  <a16:creationId xmlns="" xmlns:a16="http://schemas.microsoft.com/office/drawing/2014/main" id="{B673FAFD-4C6C-4716-8EB2-D37A904318AF}"/>
                </a:ext>
              </a:extLst>
            </p:cNvPr>
            <p:cNvSpPr/>
            <p:nvPr/>
          </p:nvSpPr>
          <p:spPr>
            <a:xfrm>
              <a:off x="414338" y="4418013"/>
              <a:ext cx="1836738" cy="431800"/>
            </a:xfrm>
            <a:prstGeom prst="borderCallout1">
              <a:avLst>
                <a:gd name="adj1" fmla="val 52886"/>
                <a:gd name="adj2" fmla="val 101243"/>
                <a:gd name="adj3" fmla="val -71103"/>
                <a:gd name="adj4" fmla="val 170146"/>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700" b="1" dirty="0">
                  <a:solidFill>
                    <a:schemeClr val="tx1"/>
                  </a:solidFill>
                  <a:latin typeface="微软雅黑" panose="020B0503020204020204" charset="-122"/>
                  <a:ea typeface="微软雅黑" panose="020B0503020204020204" charset="-122"/>
                </a:rPr>
                <a:t>三井金属矿业</a:t>
              </a:r>
            </a:p>
          </p:txBody>
        </p:sp>
        <p:sp>
          <p:nvSpPr>
            <p:cNvPr id="40" name="线形标注 1 19">
              <a:extLst>
                <a:ext uri="{FF2B5EF4-FFF2-40B4-BE49-F238E27FC236}">
                  <a16:creationId xmlns="" xmlns:a16="http://schemas.microsoft.com/office/drawing/2014/main" id="{1BB1669A-D3D6-4B80-98D5-9121D78CEAB3}"/>
                </a:ext>
              </a:extLst>
            </p:cNvPr>
            <p:cNvSpPr/>
            <p:nvPr/>
          </p:nvSpPr>
          <p:spPr>
            <a:xfrm>
              <a:off x="414338" y="3500438"/>
              <a:ext cx="1836738" cy="433388"/>
            </a:xfrm>
            <a:prstGeom prst="borderCallout1">
              <a:avLst>
                <a:gd name="adj1" fmla="val 52886"/>
                <a:gd name="adj2" fmla="val 101243"/>
                <a:gd name="adj3" fmla="val 106300"/>
                <a:gd name="adj4" fmla="val 195591"/>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800" b="1" dirty="0">
                  <a:solidFill>
                    <a:schemeClr val="tx1"/>
                  </a:solidFill>
                  <a:latin typeface="微软雅黑" panose="020B0503020204020204" charset="-122"/>
                  <a:ea typeface="微软雅黑" panose="020B0503020204020204" charset="-122"/>
                </a:rPr>
                <a:t>三德（研发）</a:t>
              </a:r>
            </a:p>
          </p:txBody>
        </p:sp>
      </p:grpSp>
      <p:sp>
        <p:nvSpPr>
          <p:cNvPr id="41" name="矩形 40">
            <a:extLst>
              <a:ext uri="{FF2B5EF4-FFF2-40B4-BE49-F238E27FC236}">
                <a16:creationId xmlns="" xmlns:a16="http://schemas.microsoft.com/office/drawing/2014/main" id="{AB0C1C01-61A1-4B17-931C-CE914C05DD3D}"/>
              </a:ext>
            </a:extLst>
          </p:cNvPr>
          <p:cNvSpPr/>
          <p:nvPr/>
        </p:nvSpPr>
        <p:spPr>
          <a:xfrm>
            <a:off x="1358798" y="3961516"/>
            <a:ext cx="6738980" cy="715581"/>
          </a:xfrm>
          <a:prstGeom prst="rect">
            <a:avLst/>
          </a:prstGeom>
        </p:spPr>
        <p:txBody>
          <a:bodyPr wrap="square" lIns="68580" tIns="34290" rIns="68580" bIns="34290">
            <a:spAutoFit/>
          </a:bodyPr>
          <a:lstStyle/>
          <a:p>
            <a:pPr marL="214313" indent="-214313">
              <a:buFont typeface="Wingdings" panose="05000000000000000000" pitchFamily="2" charset="2"/>
              <a:buChar char="Ø"/>
            </a:pPr>
            <a:r>
              <a:rPr lang="zh-CN" altLang="en-US" dirty="0">
                <a:latin typeface="微软雅黑" pitchFamily="34" charset="-122"/>
                <a:ea typeface="微软雅黑" pitchFamily="34" charset="-122"/>
              </a:rPr>
              <a:t>国内贮氢合金企业较多，总产能约在</a:t>
            </a:r>
            <a:r>
              <a:rPr lang="en-US" altLang="zh-CN" dirty="0">
                <a:latin typeface="微软雅黑" pitchFamily="34" charset="-122"/>
                <a:ea typeface="微软雅黑" pitchFamily="34" charset="-122"/>
              </a:rPr>
              <a:t>2.5</a:t>
            </a:r>
            <a:r>
              <a:rPr lang="zh-CN" altLang="en-US" dirty="0">
                <a:latin typeface="微软雅黑" pitchFamily="34" charset="-122"/>
                <a:ea typeface="微软雅黑" pitchFamily="34" charset="-122"/>
              </a:rPr>
              <a:t>万吨以上，产能过剩。</a:t>
            </a:r>
            <a:endParaRPr lang="en-US" altLang="zh-CN" dirty="0">
              <a:latin typeface="微软雅黑" pitchFamily="34" charset="-122"/>
              <a:ea typeface="微软雅黑" pitchFamily="34" charset="-122"/>
            </a:endParaRPr>
          </a:p>
          <a:p>
            <a:pPr marL="214313" indent="-214313">
              <a:buFont typeface="Wingdings" panose="05000000000000000000" pitchFamily="2" charset="2"/>
              <a:buChar char="Ø"/>
            </a:pPr>
            <a:r>
              <a:rPr lang="zh-CN" altLang="en-US" dirty="0">
                <a:latin typeface="微软雅黑" pitchFamily="34" charset="-122"/>
                <a:ea typeface="微软雅黑" pitchFamily="34" charset="-122"/>
              </a:rPr>
              <a:t>日本贮氢合金企业只剩</a:t>
            </a:r>
            <a:r>
              <a:rPr lang="en-US" altLang="zh-CN" dirty="0">
                <a:latin typeface="微软雅黑" pitchFamily="34" charset="-122"/>
                <a:ea typeface="微软雅黑" pitchFamily="34" charset="-122"/>
              </a:rPr>
              <a:t>3</a:t>
            </a:r>
            <a:r>
              <a:rPr lang="zh-CN" altLang="en-US" dirty="0">
                <a:latin typeface="微软雅黑" pitchFamily="34" charset="-122"/>
                <a:ea typeface="微软雅黑" pitchFamily="34" charset="-122"/>
              </a:rPr>
              <a:t>家，产能均在</a:t>
            </a:r>
            <a:r>
              <a:rPr lang="en-US" altLang="zh-CN" dirty="0">
                <a:latin typeface="微软雅黑" pitchFamily="34" charset="-122"/>
                <a:ea typeface="微软雅黑" pitchFamily="34" charset="-122"/>
              </a:rPr>
              <a:t>3000</a:t>
            </a:r>
            <a:r>
              <a:rPr lang="zh-CN" altLang="en-US" dirty="0">
                <a:latin typeface="微软雅黑" pitchFamily="34" charset="-122"/>
                <a:ea typeface="微软雅黑" pitchFamily="34" charset="-122"/>
              </a:rPr>
              <a:t>吨以上，总约</a:t>
            </a:r>
            <a:r>
              <a:rPr lang="en-US" altLang="zh-CN" dirty="0">
                <a:latin typeface="微软雅黑" pitchFamily="34" charset="-122"/>
                <a:ea typeface="微软雅黑" pitchFamily="34" charset="-122"/>
              </a:rPr>
              <a:t>1.5</a:t>
            </a:r>
            <a:r>
              <a:rPr lang="zh-CN" altLang="en-US" dirty="0">
                <a:latin typeface="微软雅黑" pitchFamily="34" charset="-122"/>
                <a:ea typeface="微软雅黑" pitchFamily="34" charset="-122"/>
              </a:rPr>
              <a:t>万吨，产能利用率较高。</a:t>
            </a:r>
          </a:p>
        </p:txBody>
      </p:sp>
    </p:spTree>
    <p:extLst>
      <p:ext uri="{BB962C8B-B14F-4D97-AF65-F5344CB8AC3E}">
        <p14:creationId xmlns:p14="http://schemas.microsoft.com/office/powerpoint/2010/main" xmlns="" val="14247870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4">
            <a:extLst>
              <a:ext uri="{FF2B5EF4-FFF2-40B4-BE49-F238E27FC236}">
                <a16:creationId xmlns="" xmlns:a16="http://schemas.microsoft.com/office/drawing/2014/main" id="{BC16E57B-F4BA-4E09-BFE9-0D9D28353061}"/>
              </a:ext>
            </a:extLst>
          </p:cNvPr>
          <p:cNvSpPr txBox="1">
            <a:spLocks noChangeArrowheads="1"/>
          </p:cNvSpPr>
          <p:nvPr/>
        </p:nvSpPr>
        <p:spPr bwMode="auto">
          <a:xfrm>
            <a:off x="666463" y="224621"/>
            <a:ext cx="3370154"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defPPr>
              <a:defRPr lang="zh-CN"/>
            </a:defPPr>
            <a:lvl1pPr fontAlgn="base">
              <a:spcBef>
                <a:spcPct val="0"/>
              </a:spcBef>
              <a:spcAft>
                <a:spcPct val="0"/>
              </a:spcAft>
              <a:buFont typeface="Arial" charset="0"/>
              <a:buNone/>
              <a:defRPr sz="2000">
                <a:solidFill>
                  <a:prstClr val="black"/>
                </a:solidFill>
                <a:latin typeface="微软雅黑" pitchFamily="34" charset="-122"/>
                <a:ea typeface="微软雅黑" pitchFamily="34" charset="-122"/>
              </a:defRPr>
            </a:lvl1pPr>
            <a:lvl2pPr marL="742950" indent="-285750" eaLnBrk="0" hangingPunct="0">
              <a:defRPr>
                <a:latin typeface="Arial" pitchFamily="34" charset="0"/>
                <a:ea typeface="宋体" pitchFamily="2" charset="-122"/>
              </a:defRPr>
            </a:lvl2pPr>
            <a:lvl3pPr marL="1143000" indent="-228600" eaLnBrk="0" hangingPunct="0">
              <a:defRPr>
                <a:latin typeface="Arial" pitchFamily="34" charset="0"/>
                <a:ea typeface="宋体" pitchFamily="2" charset="-122"/>
              </a:defRPr>
            </a:lvl3pPr>
            <a:lvl4pPr marL="1600200" indent="-228600" eaLnBrk="0" hangingPunct="0">
              <a:defRPr>
                <a:latin typeface="Arial" pitchFamily="34" charset="0"/>
                <a:ea typeface="宋体" pitchFamily="2" charset="-122"/>
              </a:defRPr>
            </a:lvl4pPr>
            <a:lvl5pPr marL="2057400" indent="-228600" eaLnBrk="0" hangingPunct="0">
              <a:defRPr>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latin typeface="Arial" pitchFamily="34" charset="0"/>
                <a:ea typeface="宋体" pitchFamily="2" charset="-122"/>
              </a:defRPr>
            </a:lvl9pPr>
          </a:lstStyle>
          <a:p>
            <a:pPr algn="ctr" defTabSz="514418"/>
            <a:r>
              <a:rPr lang="zh-CN" altLang="en-US" sz="1800" dirty="0">
                <a:ln w="0"/>
                <a:solidFill>
                  <a:schemeClr val="tx1"/>
                </a:solidFill>
                <a:effectLst>
                  <a:outerShdw blurRad="38100" dist="19050" dir="2700000" algn="tl" rotWithShape="0">
                    <a:schemeClr val="dk1">
                      <a:alpha val="40000"/>
                    </a:schemeClr>
                  </a:outerShdw>
                </a:effectLst>
              </a:rPr>
              <a:t>小型镍氢电池在民品领域的应用</a:t>
            </a:r>
          </a:p>
        </p:txBody>
      </p:sp>
      <p:grpSp>
        <p:nvGrpSpPr>
          <p:cNvPr id="6" name="组合 5">
            <a:extLst>
              <a:ext uri="{FF2B5EF4-FFF2-40B4-BE49-F238E27FC236}">
                <a16:creationId xmlns="" xmlns:a16="http://schemas.microsoft.com/office/drawing/2014/main" id="{51C1119E-7716-4C24-B069-19E762B55B13}"/>
              </a:ext>
            </a:extLst>
          </p:cNvPr>
          <p:cNvGrpSpPr/>
          <p:nvPr/>
        </p:nvGrpSpPr>
        <p:grpSpPr>
          <a:xfrm>
            <a:off x="1338629" y="647737"/>
            <a:ext cx="6584041" cy="3299885"/>
            <a:chOff x="990071" y="1781250"/>
            <a:chExt cx="8244828" cy="4132262"/>
          </a:xfrm>
        </p:grpSpPr>
        <p:sp>
          <p:nvSpPr>
            <p:cNvPr id="7" name="AutoShape 7">
              <a:extLst>
                <a:ext uri="{FF2B5EF4-FFF2-40B4-BE49-F238E27FC236}">
                  <a16:creationId xmlns="" xmlns:a16="http://schemas.microsoft.com/office/drawing/2014/main" id="{1C3D9C74-AA17-4FB9-9D08-F431FE43A975}"/>
                </a:ext>
              </a:extLst>
            </p:cNvPr>
            <p:cNvSpPr>
              <a:spLocks noChangeArrowheads="1"/>
            </p:cNvSpPr>
            <p:nvPr/>
          </p:nvSpPr>
          <p:spPr bwMode="auto">
            <a:xfrm>
              <a:off x="3436408" y="3868812"/>
              <a:ext cx="1517650" cy="1323975"/>
            </a:xfrm>
            <a:prstGeom prst="hexagon">
              <a:avLst>
                <a:gd name="adj" fmla="val 28652"/>
                <a:gd name="vf" fmla="val 115470"/>
              </a:avLst>
            </a:prstGeom>
            <a:noFill/>
            <a:ln w="19050">
              <a:solidFill>
                <a:srgbClr val="000000"/>
              </a:solidFill>
              <a:miter lim="800000"/>
              <a:headEnd/>
              <a:tailEnd/>
            </a:ln>
          </p:spPr>
          <p:txBody>
            <a:bodyPr anchor="ctr"/>
            <a:lstStyle/>
            <a:p>
              <a:pPr marL="0" lvl="2" algn="ctr" fontAlgn="ctr">
                <a:buClr>
                  <a:srgbClr val="FF0000"/>
                </a:buClr>
                <a:buSzPct val="70000"/>
                <a:buFont typeface="Wingdings" pitchFamily="2" charset="2"/>
                <a:buChar char="u"/>
                <a:tabLst>
                  <a:tab pos="102394" algn="l"/>
                </a:tabLst>
              </a:pPr>
              <a:endParaRPr lang="zh-CN" altLang="en-US" dirty="0"/>
            </a:p>
          </p:txBody>
        </p:sp>
        <p:sp>
          <p:nvSpPr>
            <p:cNvPr id="8" name="AutoShape 8">
              <a:extLst>
                <a:ext uri="{FF2B5EF4-FFF2-40B4-BE49-F238E27FC236}">
                  <a16:creationId xmlns="" xmlns:a16="http://schemas.microsoft.com/office/drawing/2014/main" id="{59AB829F-A81C-4E0C-8AD7-40561A68EF85}"/>
                </a:ext>
              </a:extLst>
            </p:cNvPr>
            <p:cNvSpPr>
              <a:spLocks noChangeArrowheads="1"/>
            </p:cNvSpPr>
            <p:nvPr/>
          </p:nvSpPr>
          <p:spPr bwMode="auto">
            <a:xfrm>
              <a:off x="6634574" y="2670019"/>
              <a:ext cx="2600325" cy="2216150"/>
            </a:xfrm>
            <a:prstGeom prst="hexagon">
              <a:avLst>
                <a:gd name="adj" fmla="val 29334"/>
                <a:gd name="vf" fmla="val 115470"/>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fontAlgn="ctr">
                <a:lnSpc>
                  <a:spcPct val="118000"/>
                </a:lnSpc>
                <a:buClr>
                  <a:srgbClr val="FF0000"/>
                </a:buClr>
                <a:buSzPct val="70000"/>
                <a:tabLst>
                  <a:tab pos="542925" algn="l"/>
                  <a:tab pos="1085850" algn="l"/>
                  <a:tab pos="1628775" algn="l"/>
                  <a:tab pos="2171700" algn="l"/>
                  <a:tab pos="2714625" algn="l"/>
                  <a:tab pos="3257550" algn="l"/>
                  <a:tab pos="3800475" algn="l"/>
                  <a:tab pos="4343400" algn="l"/>
                  <a:tab pos="4886325" algn="l"/>
                  <a:tab pos="5429250" algn="l"/>
                </a:tabLst>
              </a:pPr>
              <a:endParaRPr lang="zh-CN" altLang="en-US" sz="1200" dirty="0">
                <a:solidFill>
                  <a:schemeClr val="bg1"/>
                </a:solidFill>
                <a:latin typeface="微软雅黑" pitchFamily="34" charset="-122"/>
                <a:ea typeface="微软雅黑" pitchFamily="34" charset="-122"/>
                <a:sym typeface="微软雅黑" pitchFamily="34" charset="-122"/>
              </a:endParaRPr>
            </a:p>
          </p:txBody>
        </p:sp>
        <p:sp>
          <p:nvSpPr>
            <p:cNvPr id="9" name="TextBox 147">
              <a:extLst>
                <a:ext uri="{FF2B5EF4-FFF2-40B4-BE49-F238E27FC236}">
                  <a16:creationId xmlns="" xmlns:a16="http://schemas.microsoft.com/office/drawing/2014/main" id="{6A0E4D4E-1057-4EC3-9298-013F164E7FFA}"/>
                </a:ext>
              </a:extLst>
            </p:cNvPr>
            <p:cNvSpPr>
              <a:spLocks noChangeArrowheads="1"/>
            </p:cNvSpPr>
            <p:nvPr/>
          </p:nvSpPr>
          <p:spPr bwMode="auto">
            <a:xfrm>
              <a:off x="7066864" y="3081432"/>
              <a:ext cx="1735745" cy="1508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p>
              <a:pPr algn="ctr" fontAlgn="ctr">
                <a:buClr>
                  <a:srgbClr val="FF0000"/>
                </a:buClr>
                <a:buSzPct val="70000"/>
              </a:pPr>
              <a:r>
                <a:rPr lang="zh-CN" altLang="en-US" dirty="0">
                  <a:solidFill>
                    <a:srgbClr val="F8F8F8"/>
                  </a:solidFill>
                  <a:latin typeface="微软雅黑" pitchFamily="34" charset="-122"/>
                  <a:ea typeface="微软雅黑" pitchFamily="34" charset="-122"/>
                  <a:sym typeface="微软雅黑" pitchFamily="34" charset="-122"/>
                </a:rPr>
                <a:t>由于疫情影响，</a:t>
              </a:r>
              <a:r>
                <a:rPr lang="en-US" altLang="zh-CN" dirty="0">
                  <a:solidFill>
                    <a:srgbClr val="F8F8F8"/>
                  </a:solidFill>
                  <a:latin typeface="微软雅黑" pitchFamily="34" charset="-122"/>
                  <a:ea typeface="微软雅黑" pitchFamily="34" charset="-122"/>
                  <a:sym typeface="微软雅黑" pitchFamily="34" charset="-122"/>
                </a:rPr>
                <a:t>2020</a:t>
              </a:r>
              <a:r>
                <a:rPr lang="zh-CN" altLang="en-US" dirty="0">
                  <a:solidFill>
                    <a:srgbClr val="F8F8F8"/>
                  </a:solidFill>
                  <a:latin typeface="微软雅黑" pitchFamily="34" charset="-122"/>
                  <a:ea typeface="微软雅黑" pitchFamily="34" charset="-122"/>
                  <a:sym typeface="微软雅黑" pitchFamily="34" charset="-122"/>
                </a:rPr>
                <a:t>年，医疗设备、个人护理及玩具类有较大的增量</a:t>
              </a:r>
              <a:endParaRPr lang="zh-CN" altLang="en-US" sz="1500" dirty="0">
                <a:solidFill>
                  <a:srgbClr val="F8F8F8"/>
                </a:solidFill>
              </a:endParaRPr>
            </a:p>
          </p:txBody>
        </p:sp>
        <p:grpSp>
          <p:nvGrpSpPr>
            <p:cNvPr id="10" name="Group 6">
              <a:extLst>
                <a:ext uri="{FF2B5EF4-FFF2-40B4-BE49-F238E27FC236}">
                  <a16:creationId xmlns="" xmlns:a16="http://schemas.microsoft.com/office/drawing/2014/main" id="{20DBBB9F-DF4B-4403-99C5-C8B67DFA3D13}"/>
                </a:ext>
              </a:extLst>
            </p:cNvPr>
            <p:cNvGrpSpPr>
              <a:grpSpLocks/>
            </p:cNvGrpSpPr>
            <p:nvPr/>
          </p:nvGrpSpPr>
          <p:grpSpPr bwMode="auto">
            <a:xfrm>
              <a:off x="2214033" y="1781250"/>
              <a:ext cx="1517650" cy="1323975"/>
              <a:chOff x="0" y="0"/>
              <a:chExt cx="1517650" cy="1323975"/>
            </a:xfrm>
          </p:grpSpPr>
          <p:sp>
            <p:nvSpPr>
              <p:cNvPr id="26" name="AutoShape 1">
                <a:extLst>
                  <a:ext uri="{FF2B5EF4-FFF2-40B4-BE49-F238E27FC236}">
                    <a16:creationId xmlns="" xmlns:a16="http://schemas.microsoft.com/office/drawing/2014/main" id="{63B089FE-CD3B-4AF2-8E0B-BA347606D39C}"/>
                  </a:ext>
                </a:extLst>
              </p:cNvPr>
              <p:cNvSpPr>
                <a:spLocks noChangeArrowheads="1"/>
              </p:cNvSpPr>
              <p:nvPr/>
            </p:nvSpPr>
            <p:spPr bwMode="auto">
              <a:xfrm>
                <a:off x="0" y="0"/>
                <a:ext cx="1517650" cy="1323975"/>
              </a:xfrm>
              <a:prstGeom prst="hexagon">
                <a:avLst>
                  <a:gd name="adj" fmla="val 28652"/>
                  <a:gd name="vf" fmla="val 115470"/>
                </a:avLst>
              </a:prstGeom>
              <a:noFill/>
              <a:ln w="25400" cmpd="sng">
                <a:solidFill>
                  <a:srgbClr val="2B2E30"/>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fontAlgn="ctr">
                  <a:buClr>
                    <a:srgbClr val="FF0000"/>
                  </a:buClr>
                  <a:buSzPct val="70000"/>
                  <a:buFont typeface="Wingdings" pitchFamily="2" charset="2"/>
                  <a:buChar char="u"/>
                  <a:tabLst>
                    <a:tab pos="542925" algn="l"/>
                    <a:tab pos="1085850" algn="l"/>
                  </a:tabLst>
                </a:pPr>
                <a:endParaRPr lang="zh-CN" altLang="en-US" sz="1200" dirty="0">
                  <a:solidFill>
                    <a:schemeClr val="bg1"/>
                  </a:solidFill>
                  <a:latin typeface="微软雅黑" pitchFamily="34" charset="-122"/>
                  <a:ea typeface="微软雅黑" pitchFamily="34" charset="-122"/>
                  <a:sym typeface="微软雅黑" pitchFamily="34" charset="-122"/>
                </a:endParaRPr>
              </a:p>
            </p:txBody>
          </p:sp>
          <p:sp>
            <p:nvSpPr>
              <p:cNvPr id="27" name="TextBox 147">
                <a:extLst>
                  <a:ext uri="{FF2B5EF4-FFF2-40B4-BE49-F238E27FC236}">
                    <a16:creationId xmlns="" xmlns:a16="http://schemas.microsoft.com/office/drawing/2014/main" id="{3CFB6D03-8242-4CF0-A81C-7927DC3083DB}"/>
                  </a:ext>
                </a:extLst>
              </p:cNvPr>
              <p:cNvSpPr>
                <a:spLocks noChangeArrowheads="1"/>
              </p:cNvSpPr>
              <p:nvPr/>
            </p:nvSpPr>
            <p:spPr bwMode="auto">
              <a:xfrm>
                <a:off x="204787" y="500163"/>
                <a:ext cx="1054100" cy="32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100" dirty="0">
                    <a:solidFill>
                      <a:srgbClr val="2B2E30"/>
                    </a:solidFill>
                    <a:latin typeface="微软雅黑" pitchFamily="34" charset="-122"/>
                    <a:ea typeface="微软雅黑" pitchFamily="34" charset="-122"/>
                    <a:sym typeface="微软雅黑" pitchFamily="34" charset="-122"/>
                  </a:rPr>
                  <a:t>无绳电话</a:t>
                </a:r>
                <a:endParaRPr lang="zh-CN" altLang="en-US" dirty="0">
                  <a:solidFill>
                    <a:srgbClr val="2B2E30"/>
                  </a:solidFill>
                </a:endParaRPr>
              </a:p>
            </p:txBody>
          </p:sp>
        </p:grpSp>
        <p:grpSp>
          <p:nvGrpSpPr>
            <p:cNvPr id="11" name="Group 9">
              <a:extLst>
                <a:ext uri="{FF2B5EF4-FFF2-40B4-BE49-F238E27FC236}">
                  <a16:creationId xmlns="" xmlns:a16="http://schemas.microsoft.com/office/drawing/2014/main" id="{0DE1898D-A36A-4A2B-9317-9306727C15AC}"/>
                </a:ext>
              </a:extLst>
            </p:cNvPr>
            <p:cNvGrpSpPr>
              <a:grpSpLocks/>
            </p:cNvGrpSpPr>
            <p:nvPr/>
          </p:nvGrpSpPr>
          <p:grpSpPr bwMode="auto">
            <a:xfrm>
              <a:off x="3437996" y="2465462"/>
              <a:ext cx="1517650" cy="2234286"/>
              <a:chOff x="0" y="0"/>
              <a:chExt cx="1517650" cy="2234286"/>
            </a:xfrm>
          </p:grpSpPr>
          <p:sp>
            <p:nvSpPr>
              <p:cNvPr id="23" name="AutoShape 4">
                <a:extLst>
                  <a:ext uri="{FF2B5EF4-FFF2-40B4-BE49-F238E27FC236}">
                    <a16:creationId xmlns="" xmlns:a16="http://schemas.microsoft.com/office/drawing/2014/main" id="{F567B0D7-74C4-48DB-A94C-D80DD9E7481D}"/>
                  </a:ext>
                </a:extLst>
              </p:cNvPr>
              <p:cNvSpPr>
                <a:spLocks noChangeArrowheads="1"/>
              </p:cNvSpPr>
              <p:nvPr/>
            </p:nvSpPr>
            <p:spPr bwMode="auto">
              <a:xfrm>
                <a:off x="0" y="0"/>
                <a:ext cx="1517650" cy="1323975"/>
              </a:xfrm>
              <a:prstGeom prst="hexagon">
                <a:avLst>
                  <a:gd name="adj" fmla="val 28652"/>
                  <a:gd name="vf" fmla="val 115470"/>
                </a:avLst>
              </a:prstGeom>
              <a:noFill/>
              <a:ln w="25400" cmpd="sng">
                <a:solidFill>
                  <a:srgbClr val="2B2E30"/>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fontAlgn="ctr">
                  <a:buClr>
                    <a:srgbClr val="FF0000"/>
                  </a:buClr>
                  <a:buSzPct val="70000"/>
                  <a:buFont typeface="Wingdings" pitchFamily="2" charset="2"/>
                  <a:buChar char="u"/>
                  <a:tabLst>
                    <a:tab pos="542925" algn="l"/>
                    <a:tab pos="1085850" algn="l"/>
                  </a:tabLst>
                </a:pPr>
                <a:endParaRPr lang="zh-CN" altLang="en-US" sz="1200" dirty="0">
                  <a:solidFill>
                    <a:schemeClr val="bg1"/>
                  </a:solidFill>
                  <a:latin typeface="微软雅黑" pitchFamily="34" charset="-122"/>
                  <a:ea typeface="微软雅黑" pitchFamily="34" charset="-122"/>
                  <a:sym typeface="微软雅黑" pitchFamily="34" charset="-122"/>
                </a:endParaRPr>
              </a:p>
            </p:txBody>
          </p:sp>
          <p:sp>
            <p:nvSpPr>
              <p:cNvPr id="24" name="TextBox 147">
                <a:extLst>
                  <a:ext uri="{FF2B5EF4-FFF2-40B4-BE49-F238E27FC236}">
                    <a16:creationId xmlns="" xmlns:a16="http://schemas.microsoft.com/office/drawing/2014/main" id="{58A6EDEC-C86C-4650-9372-E91B821873F7}"/>
                  </a:ext>
                </a:extLst>
              </p:cNvPr>
              <p:cNvSpPr>
                <a:spLocks noChangeArrowheads="1"/>
              </p:cNvSpPr>
              <p:nvPr/>
            </p:nvSpPr>
            <p:spPr bwMode="auto">
              <a:xfrm>
                <a:off x="195262" y="458787"/>
                <a:ext cx="1054100" cy="32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100" dirty="0">
                    <a:solidFill>
                      <a:srgbClr val="2B2E30"/>
                    </a:solidFill>
                    <a:latin typeface="微软雅黑" pitchFamily="34" charset="-122"/>
                    <a:ea typeface="微软雅黑" pitchFamily="34" charset="-122"/>
                    <a:sym typeface="微软雅黑" pitchFamily="34" charset="-122"/>
                  </a:rPr>
                  <a:t>个人护理</a:t>
                </a:r>
                <a:endParaRPr lang="zh-CN" altLang="en-US" dirty="0">
                  <a:solidFill>
                    <a:srgbClr val="2B2E30"/>
                  </a:solidFill>
                </a:endParaRPr>
              </a:p>
            </p:txBody>
          </p:sp>
          <p:sp>
            <p:nvSpPr>
              <p:cNvPr id="25" name="TextBox 147">
                <a:extLst>
                  <a:ext uri="{FF2B5EF4-FFF2-40B4-BE49-F238E27FC236}">
                    <a16:creationId xmlns="" xmlns:a16="http://schemas.microsoft.com/office/drawing/2014/main" id="{ADFDAEA9-CB5E-4CD4-B85F-ECDA33338778}"/>
                  </a:ext>
                </a:extLst>
              </p:cNvPr>
              <p:cNvSpPr>
                <a:spLocks noChangeArrowheads="1"/>
              </p:cNvSpPr>
              <p:nvPr/>
            </p:nvSpPr>
            <p:spPr bwMode="auto">
              <a:xfrm>
                <a:off x="230188" y="1906686"/>
                <a:ext cx="1054100" cy="32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100" dirty="0">
                    <a:solidFill>
                      <a:srgbClr val="2B2E30"/>
                    </a:solidFill>
                    <a:latin typeface="微软雅黑" pitchFamily="34" charset="-122"/>
                    <a:ea typeface="微软雅黑" pitchFamily="34" charset="-122"/>
                    <a:sym typeface="微软雅黑" pitchFamily="34" charset="-122"/>
                  </a:rPr>
                  <a:t>医疗设备</a:t>
                </a:r>
                <a:endParaRPr lang="zh-CN" altLang="en-US" dirty="0">
                  <a:solidFill>
                    <a:srgbClr val="2B2E30"/>
                  </a:solidFill>
                </a:endParaRPr>
              </a:p>
            </p:txBody>
          </p:sp>
        </p:grpSp>
        <p:grpSp>
          <p:nvGrpSpPr>
            <p:cNvPr id="12" name="Group 12">
              <a:extLst>
                <a:ext uri="{FF2B5EF4-FFF2-40B4-BE49-F238E27FC236}">
                  <a16:creationId xmlns="" xmlns:a16="http://schemas.microsoft.com/office/drawing/2014/main" id="{8E41A03F-FE93-4886-AD33-CE25BEC0CB20}"/>
                </a:ext>
              </a:extLst>
            </p:cNvPr>
            <p:cNvGrpSpPr>
              <a:grpSpLocks/>
            </p:cNvGrpSpPr>
            <p:nvPr/>
          </p:nvGrpSpPr>
          <p:grpSpPr bwMode="auto">
            <a:xfrm>
              <a:off x="990071" y="2465462"/>
              <a:ext cx="1517650" cy="1323975"/>
              <a:chOff x="0" y="0"/>
              <a:chExt cx="1517650" cy="1323975"/>
            </a:xfrm>
          </p:grpSpPr>
          <p:sp>
            <p:nvSpPr>
              <p:cNvPr id="21" name="AutoShape 2">
                <a:extLst>
                  <a:ext uri="{FF2B5EF4-FFF2-40B4-BE49-F238E27FC236}">
                    <a16:creationId xmlns="" xmlns:a16="http://schemas.microsoft.com/office/drawing/2014/main" id="{C7F3113B-1FA3-41A5-9120-01F5DB4DCCA5}"/>
                  </a:ext>
                </a:extLst>
              </p:cNvPr>
              <p:cNvSpPr>
                <a:spLocks noChangeArrowheads="1"/>
              </p:cNvSpPr>
              <p:nvPr/>
            </p:nvSpPr>
            <p:spPr bwMode="auto">
              <a:xfrm>
                <a:off x="0" y="0"/>
                <a:ext cx="1517650" cy="1323975"/>
              </a:xfrm>
              <a:prstGeom prst="hexagon">
                <a:avLst>
                  <a:gd name="adj" fmla="val 28652"/>
                  <a:gd name="vf" fmla="val 115470"/>
                </a:avLst>
              </a:prstGeom>
              <a:noFill/>
              <a:ln w="25400" cmpd="sng">
                <a:solidFill>
                  <a:srgbClr val="2B2E30"/>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fontAlgn="ctr">
                  <a:buClr>
                    <a:srgbClr val="FF0000"/>
                  </a:buClr>
                  <a:buSzPct val="70000"/>
                  <a:buFont typeface="Wingdings" pitchFamily="2" charset="2"/>
                  <a:buChar char="u"/>
                  <a:tabLst>
                    <a:tab pos="542925" algn="l"/>
                    <a:tab pos="1085850" algn="l"/>
                  </a:tabLst>
                </a:pPr>
                <a:endParaRPr lang="zh-CN" altLang="en-US" sz="1200" dirty="0">
                  <a:solidFill>
                    <a:schemeClr val="bg1"/>
                  </a:solidFill>
                  <a:latin typeface="微软雅黑" pitchFamily="34" charset="-122"/>
                  <a:ea typeface="微软雅黑" pitchFamily="34" charset="-122"/>
                  <a:sym typeface="微软雅黑" pitchFamily="34" charset="-122"/>
                </a:endParaRPr>
              </a:p>
            </p:txBody>
          </p:sp>
          <p:sp>
            <p:nvSpPr>
              <p:cNvPr id="22" name="TextBox 147">
                <a:extLst>
                  <a:ext uri="{FF2B5EF4-FFF2-40B4-BE49-F238E27FC236}">
                    <a16:creationId xmlns="" xmlns:a16="http://schemas.microsoft.com/office/drawing/2014/main" id="{EE06BCC7-476D-4DB0-9D7C-04B668F5D117}"/>
                  </a:ext>
                </a:extLst>
              </p:cNvPr>
              <p:cNvSpPr>
                <a:spLocks noChangeArrowheads="1"/>
              </p:cNvSpPr>
              <p:nvPr/>
            </p:nvSpPr>
            <p:spPr bwMode="auto">
              <a:xfrm>
                <a:off x="214313" y="458787"/>
                <a:ext cx="1054100" cy="32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100" dirty="0">
                    <a:solidFill>
                      <a:srgbClr val="2B2E30"/>
                    </a:solidFill>
                    <a:latin typeface="微软雅黑" pitchFamily="34" charset="-122"/>
                    <a:ea typeface="微软雅黑" pitchFamily="34" charset="-122"/>
                    <a:sym typeface="微软雅黑" pitchFamily="34" charset="-122"/>
                  </a:rPr>
                  <a:t>家用电器</a:t>
                </a:r>
                <a:endParaRPr lang="zh-CN" altLang="en-US" dirty="0">
                  <a:solidFill>
                    <a:srgbClr val="2B2E30"/>
                  </a:solidFill>
                </a:endParaRPr>
              </a:p>
            </p:txBody>
          </p:sp>
        </p:grpSp>
        <p:grpSp>
          <p:nvGrpSpPr>
            <p:cNvPr id="13" name="Group 15">
              <a:extLst>
                <a:ext uri="{FF2B5EF4-FFF2-40B4-BE49-F238E27FC236}">
                  <a16:creationId xmlns="" xmlns:a16="http://schemas.microsoft.com/office/drawing/2014/main" id="{B807F52B-073E-4AE3-8F4B-F7339883920F}"/>
                </a:ext>
              </a:extLst>
            </p:cNvPr>
            <p:cNvGrpSpPr>
              <a:grpSpLocks/>
            </p:cNvGrpSpPr>
            <p:nvPr/>
          </p:nvGrpSpPr>
          <p:grpSpPr bwMode="auto">
            <a:xfrm>
              <a:off x="990071" y="3868812"/>
              <a:ext cx="1517650" cy="1323975"/>
              <a:chOff x="0" y="0"/>
              <a:chExt cx="1517650" cy="1323975"/>
            </a:xfrm>
          </p:grpSpPr>
          <p:sp>
            <p:nvSpPr>
              <p:cNvPr id="19" name="AutoShape 3">
                <a:extLst>
                  <a:ext uri="{FF2B5EF4-FFF2-40B4-BE49-F238E27FC236}">
                    <a16:creationId xmlns="" xmlns:a16="http://schemas.microsoft.com/office/drawing/2014/main" id="{8AA76708-C130-4BF1-B5BB-8DDEB6460A7C}"/>
                  </a:ext>
                </a:extLst>
              </p:cNvPr>
              <p:cNvSpPr>
                <a:spLocks noChangeArrowheads="1"/>
              </p:cNvSpPr>
              <p:nvPr/>
            </p:nvSpPr>
            <p:spPr bwMode="auto">
              <a:xfrm>
                <a:off x="0" y="0"/>
                <a:ext cx="1517650" cy="1323975"/>
              </a:xfrm>
              <a:prstGeom prst="hexagon">
                <a:avLst>
                  <a:gd name="adj" fmla="val 28652"/>
                  <a:gd name="vf" fmla="val 115470"/>
                </a:avLst>
              </a:prstGeom>
              <a:noFill/>
              <a:ln w="25400" cmpd="sng">
                <a:solidFill>
                  <a:srgbClr val="2B2E30"/>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fontAlgn="ctr">
                  <a:buClr>
                    <a:srgbClr val="FF0000"/>
                  </a:buClr>
                  <a:buSzPct val="70000"/>
                  <a:buFont typeface="Wingdings" pitchFamily="2" charset="2"/>
                  <a:buChar char="u"/>
                  <a:tabLst>
                    <a:tab pos="542925" algn="l"/>
                    <a:tab pos="1085850" algn="l"/>
                  </a:tabLst>
                </a:pPr>
                <a:endParaRPr lang="zh-CN" altLang="en-US" sz="1200" dirty="0">
                  <a:solidFill>
                    <a:schemeClr val="bg1"/>
                  </a:solidFill>
                  <a:latin typeface="微软雅黑" pitchFamily="34" charset="-122"/>
                  <a:ea typeface="微软雅黑" pitchFamily="34" charset="-122"/>
                  <a:sym typeface="微软雅黑" pitchFamily="34" charset="-122"/>
                </a:endParaRPr>
              </a:p>
            </p:txBody>
          </p:sp>
          <p:sp>
            <p:nvSpPr>
              <p:cNvPr id="20" name="TextBox 147">
                <a:extLst>
                  <a:ext uri="{FF2B5EF4-FFF2-40B4-BE49-F238E27FC236}">
                    <a16:creationId xmlns="" xmlns:a16="http://schemas.microsoft.com/office/drawing/2014/main" id="{ECBFCD8A-69B9-49C3-A42A-1D745A9F327A}"/>
                  </a:ext>
                </a:extLst>
              </p:cNvPr>
              <p:cNvSpPr>
                <a:spLocks noChangeArrowheads="1"/>
              </p:cNvSpPr>
              <p:nvPr/>
            </p:nvSpPr>
            <p:spPr bwMode="auto">
              <a:xfrm>
                <a:off x="214313" y="484287"/>
                <a:ext cx="1054100" cy="32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100" dirty="0">
                    <a:solidFill>
                      <a:srgbClr val="2B2E30"/>
                    </a:solidFill>
                    <a:latin typeface="微软雅黑" pitchFamily="34" charset="-122"/>
                    <a:ea typeface="微软雅黑" pitchFamily="34" charset="-122"/>
                    <a:sym typeface="微软雅黑" pitchFamily="34" charset="-122"/>
                  </a:rPr>
                  <a:t>玩具</a:t>
                </a:r>
                <a:endParaRPr lang="zh-CN" altLang="en-US" dirty="0">
                  <a:solidFill>
                    <a:srgbClr val="2B2E30"/>
                  </a:solidFill>
                </a:endParaRPr>
              </a:p>
            </p:txBody>
          </p:sp>
        </p:grpSp>
        <p:grpSp>
          <p:nvGrpSpPr>
            <p:cNvPr id="14" name="Group 18">
              <a:extLst>
                <a:ext uri="{FF2B5EF4-FFF2-40B4-BE49-F238E27FC236}">
                  <a16:creationId xmlns="" xmlns:a16="http://schemas.microsoft.com/office/drawing/2014/main" id="{2C7D43A9-F806-4A48-8B59-54126A262231}"/>
                </a:ext>
              </a:extLst>
            </p:cNvPr>
            <p:cNvGrpSpPr>
              <a:grpSpLocks/>
            </p:cNvGrpSpPr>
            <p:nvPr/>
          </p:nvGrpSpPr>
          <p:grpSpPr bwMode="auto">
            <a:xfrm>
              <a:off x="2214033" y="4589537"/>
              <a:ext cx="1517650" cy="1323975"/>
              <a:chOff x="0" y="0"/>
              <a:chExt cx="1517650" cy="1323975"/>
            </a:xfrm>
          </p:grpSpPr>
          <p:sp>
            <p:nvSpPr>
              <p:cNvPr id="17" name="AutoShape 6">
                <a:extLst>
                  <a:ext uri="{FF2B5EF4-FFF2-40B4-BE49-F238E27FC236}">
                    <a16:creationId xmlns="" xmlns:a16="http://schemas.microsoft.com/office/drawing/2014/main" id="{37E344C0-69EF-4D4A-8813-181F4701FB47}"/>
                  </a:ext>
                </a:extLst>
              </p:cNvPr>
              <p:cNvSpPr>
                <a:spLocks noChangeArrowheads="1"/>
              </p:cNvSpPr>
              <p:nvPr/>
            </p:nvSpPr>
            <p:spPr bwMode="auto">
              <a:xfrm>
                <a:off x="0" y="0"/>
                <a:ext cx="1517650" cy="1323975"/>
              </a:xfrm>
              <a:prstGeom prst="hexagon">
                <a:avLst>
                  <a:gd name="adj" fmla="val 28652"/>
                  <a:gd name="vf" fmla="val 115470"/>
                </a:avLst>
              </a:prstGeom>
              <a:noFill/>
              <a:ln w="25400" cmpd="sng">
                <a:solidFill>
                  <a:srgbClr val="2B2E30"/>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fontAlgn="ctr">
                  <a:buClr>
                    <a:srgbClr val="FF0000"/>
                  </a:buClr>
                  <a:buSzPct val="70000"/>
                  <a:buFont typeface="Wingdings" pitchFamily="2" charset="2"/>
                  <a:buChar char="u"/>
                  <a:tabLst>
                    <a:tab pos="542925" algn="l"/>
                    <a:tab pos="1085850" algn="l"/>
                  </a:tabLst>
                </a:pPr>
                <a:endParaRPr lang="zh-CN" altLang="en-US" sz="1200" dirty="0">
                  <a:solidFill>
                    <a:schemeClr val="bg1"/>
                  </a:solidFill>
                  <a:latin typeface="微软雅黑" pitchFamily="34" charset="-122"/>
                  <a:ea typeface="微软雅黑" pitchFamily="34" charset="-122"/>
                  <a:sym typeface="微软雅黑" pitchFamily="34" charset="-122"/>
                </a:endParaRPr>
              </a:p>
            </p:txBody>
          </p:sp>
          <p:sp>
            <p:nvSpPr>
              <p:cNvPr id="18" name="TextBox 147">
                <a:extLst>
                  <a:ext uri="{FF2B5EF4-FFF2-40B4-BE49-F238E27FC236}">
                    <a16:creationId xmlns="" xmlns:a16="http://schemas.microsoft.com/office/drawing/2014/main" id="{2C91F5A8-1C1C-42E1-9FB4-8186A8A4EAB7}"/>
                  </a:ext>
                </a:extLst>
              </p:cNvPr>
              <p:cNvSpPr>
                <a:spLocks noChangeArrowheads="1"/>
              </p:cNvSpPr>
              <p:nvPr/>
            </p:nvSpPr>
            <p:spPr bwMode="auto">
              <a:xfrm>
                <a:off x="204787" y="477936"/>
                <a:ext cx="1054100" cy="32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100" dirty="0">
                    <a:solidFill>
                      <a:srgbClr val="2B2E30"/>
                    </a:solidFill>
                    <a:latin typeface="微软雅黑" pitchFamily="34" charset="-122"/>
                    <a:ea typeface="微软雅黑" pitchFamily="34" charset="-122"/>
                    <a:sym typeface="微软雅黑" pitchFamily="34" charset="-122"/>
                  </a:rPr>
                  <a:t>电动工具</a:t>
                </a:r>
                <a:endParaRPr lang="zh-CN" altLang="en-US" dirty="0">
                  <a:solidFill>
                    <a:srgbClr val="2B2E30"/>
                  </a:solidFill>
                </a:endParaRPr>
              </a:p>
            </p:txBody>
          </p:sp>
        </p:grpSp>
        <p:pic>
          <p:nvPicPr>
            <p:cNvPr id="15" name="Picture 6">
              <a:extLst>
                <a:ext uri="{FF2B5EF4-FFF2-40B4-BE49-F238E27FC236}">
                  <a16:creationId xmlns="" xmlns:a16="http://schemas.microsoft.com/office/drawing/2014/main" id="{3557E034-EA19-452E-98A6-DDA891A0E9B8}"/>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18820" y="3361621"/>
              <a:ext cx="1094850" cy="8502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 name="箭头: 五边形 4">
              <a:extLst>
                <a:ext uri="{FF2B5EF4-FFF2-40B4-BE49-F238E27FC236}">
                  <a16:creationId xmlns="" xmlns:a16="http://schemas.microsoft.com/office/drawing/2014/main" id="{AE0E55BC-45D0-4A5E-A69C-6E03B46B773F}"/>
                </a:ext>
              </a:extLst>
            </p:cNvPr>
            <p:cNvSpPr/>
            <p:nvPr/>
          </p:nvSpPr>
          <p:spPr>
            <a:xfrm>
              <a:off x="5331560" y="3744985"/>
              <a:ext cx="927099" cy="8255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7">
            <a:extLst>
              <a:ext uri="{FF2B5EF4-FFF2-40B4-BE49-F238E27FC236}">
                <a16:creationId xmlns="" xmlns:a16="http://schemas.microsoft.com/office/drawing/2014/main" id="{E119DACC-32B5-417D-A87F-4FD72DE100E1}"/>
              </a:ext>
            </a:extLst>
          </p:cNvPr>
          <p:cNvSpPr txBox="1"/>
          <p:nvPr/>
        </p:nvSpPr>
        <p:spPr>
          <a:xfrm>
            <a:off x="897079" y="4044565"/>
            <a:ext cx="7266770" cy="500137"/>
          </a:xfrm>
          <a:prstGeom prst="rect">
            <a:avLst/>
          </a:prstGeom>
          <a:noFill/>
        </p:spPr>
        <p:txBody>
          <a:bodyPr wrap="square" lIns="68580" tIns="34290" rIns="68580" bIns="34290">
            <a:spAutoFit/>
          </a:bodyPr>
          <a:lstStyle/>
          <a:p>
            <a:pPr marL="214313" indent="-214313">
              <a:buFont typeface="Wingdings" panose="05000000000000000000" pitchFamily="2" charset="2"/>
              <a:buChar char="Ø"/>
            </a:pPr>
            <a:r>
              <a:rPr lang="zh-CN" altLang="zh-CN" dirty="0">
                <a:latin typeface="微软雅黑" pitchFamily="34" charset="-122"/>
                <a:ea typeface="微软雅黑" pitchFamily="34" charset="-122"/>
                <a:cs typeface="Times New Roman" panose="02020603050405020304" pitchFamily="18" charset="0"/>
              </a:rPr>
              <a:t>储氢合金的品种细分为常规型、高容量型、功率（动力）型、低温型、高温型、低自放电型、低成本型等</a:t>
            </a:r>
            <a:r>
              <a:rPr lang="zh-CN" altLang="en-US" dirty="0">
                <a:latin typeface="微软雅黑" pitchFamily="34" charset="-122"/>
                <a:ea typeface="微软雅黑" pitchFamily="34" charset="-122"/>
                <a:cs typeface="Times New Roman" panose="02020603050405020304" pitchFamily="18" charset="0"/>
              </a:rPr>
              <a:t>以</a:t>
            </a:r>
            <a:r>
              <a:rPr lang="zh-CN" altLang="zh-CN" dirty="0">
                <a:latin typeface="微软雅黑" pitchFamily="34" charset="-122"/>
                <a:ea typeface="微软雅黑" pitchFamily="34" charset="-122"/>
                <a:cs typeface="Times New Roman" panose="02020603050405020304" pitchFamily="18" charset="0"/>
              </a:rPr>
              <a:t>满足不同镍氢电池产品的需求。</a:t>
            </a:r>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xmlns="" val="23668527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523875" y="368774"/>
            <a:ext cx="3368551"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zh-CN" altLang="en-US" sz="1800" dirty="0">
                <a:ln w="0"/>
                <a:effectLst>
                  <a:outerShdw blurRad="38100" dist="19050" dir="2700000" algn="tl" rotWithShape="0">
                    <a:schemeClr val="dk1">
                      <a:alpha val="40000"/>
                    </a:schemeClr>
                  </a:outerShdw>
                </a:effectLst>
                <a:latin typeface="微软雅黑" pitchFamily="34" charset="-122"/>
                <a:ea typeface="微软雅黑" pitchFamily="34" charset="-122"/>
              </a:rPr>
              <a:t>动力镍氢电池在</a:t>
            </a:r>
            <a:r>
              <a:rPr lang="en-US" altLang="zh-CN" sz="1800" dirty="0">
                <a:ln w="0"/>
                <a:effectLst>
                  <a:outerShdw blurRad="38100" dist="19050" dir="2700000" algn="tl" rotWithShape="0">
                    <a:schemeClr val="dk1">
                      <a:alpha val="40000"/>
                    </a:schemeClr>
                  </a:outerShdw>
                </a:effectLst>
                <a:latin typeface="微软雅黑" pitchFamily="34" charset="-122"/>
                <a:ea typeface="微软雅黑" pitchFamily="34" charset="-122"/>
              </a:rPr>
              <a:t>HEV</a:t>
            </a:r>
            <a:r>
              <a:rPr lang="zh-CN" altLang="en-US" sz="1800" dirty="0">
                <a:ln w="0"/>
                <a:effectLst>
                  <a:outerShdw blurRad="38100" dist="19050" dir="2700000" algn="tl" rotWithShape="0">
                    <a:schemeClr val="dk1">
                      <a:alpha val="40000"/>
                    </a:schemeClr>
                  </a:outerShdw>
                </a:effectLst>
                <a:latin typeface="微软雅黑" pitchFamily="34" charset="-122"/>
                <a:ea typeface="微软雅黑" pitchFamily="34" charset="-122"/>
              </a:rPr>
              <a:t>领域的应用</a:t>
            </a:r>
          </a:p>
        </p:txBody>
      </p:sp>
      <p:graphicFrame>
        <p:nvGraphicFramePr>
          <p:cNvPr id="9" name="表格 8">
            <a:extLst>
              <a:ext uri="{FF2B5EF4-FFF2-40B4-BE49-F238E27FC236}">
                <a16:creationId xmlns="" xmlns:a16="http://schemas.microsoft.com/office/drawing/2014/main" id="{37841837-8769-47CB-9955-20EDCA735CA0}"/>
              </a:ext>
            </a:extLst>
          </p:cNvPr>
          <p:cNvGraphicFramePr>
            <a:graphicFrameLocks noGrp="1"/>
          </p:cNvGraphicFramePr>
          <p:nvPr>
            <p:extLst>
              <p:ext uri="{D42A27DB-BD31-4B8C-83A1-F6EECF244321}">
                <p14:modId xmlns:p14="http://schemas.microsoft.com/office/powerpoint/2010/main" xmlns="" val="687181202"/>
              </p:ext>
            </p:extLst>
          </p:nvPr>
        </p:nvGraphicFramePr>
        <p:xfrm>
          <a:off x="523876" y="876478"/>
          <a:ext cx="5713439" cy="3087986"/>
        </p:xfrm>
        <a:graphic>
          <a:graphicData uri="http://schemas.openxmlformats.org/drawingml/2006/table">
            <a:tbl>
              <a:tblPr firstRow="1" firstCol="1" bandRow="1"/>
              <a:tblGrid>
                <a:gridCol w="958939">
                  <a:extLst>
                    <a:ext uri="{9D8B030D-6E8A-4147-A177-3AD203B41FA5}">
                      <a16:colId xmlns="" xmlns:a16="http://schemas.microsoft.com/office/drawing/2014/main" val="1006465127"/>
                    </a:ext>
                  </a:extLst>
                </a:gridCol>
                <a:gridCol w="814097">
                  <a:extLst>
                    <a:ext uri="{9D8B030D-6E8A-4147-A177-3AD203B41FA5}">
                      <a16:colId xmlns="" xmlns:a16="http://schemas.microsoft.com/office/drawing/2014/main" val="3676524637"/>
                    </a:ext>
                  </a:extLst>
                </a:gridCol>
                <a:gridCol w="699125">
                  <a:extLst>
                    <a:ext uri="{9D8B030D-6E8A-4147-A177-3AD203B41FA5}">
                      <a16:colId xmlns="" xmlns:a16="http://schemas.microsoft.com/office/drawing/2014/main" val="4097262885"/>
                    </a:ext>
                  </a:extLst>
                </a:gridCol>
                <a:gridCol w="187394">
                  <a:extLst>
                    <a:ext uri="{9D8B030D-6E8A-4147-A177-3AD203B41FA5}">
                      <a16:colId xmlns="" xmlns:a16="http://schemas.microsoft.com/office/drawing/2014/main" val="20003"/>
                    </a:ext>
                  </a:extLst>
                </a:gridCol>
                <a:gridCol w="636660">
                  <a:extLst>
                    <a:ext uri="{9D8B030D-6E8A-4147-A177-3AD203B41FA5}">
                      <a16:colId xmlns="" xmlns:a16="http://schemas.microsoft.com/office/drawing/2014/main" val="3369876366"/>
                    </a:ext>
                  </a:extLst>
                </a:gridCol>
                <a:gridCol w="250606">
                  <a:extLst>
                    <a:ext uri="{9D8B030D-6E8A-4147-A177-3AD203B41FA5}">
                      <a16:colId xmlns="" xmlns:a16="http://schemas.microsoft.com/office/drawing/2014/main" val="20005"/>
                    </a:ext>
                  </a:extLst>
                </a:gridCol>
                <a:gridCol w="628385">
                  <a:extLst>
                    <a:ext uri="{9D8B030D-6E8A-4147-A177-3AD203B41FA5}">
                      <a16:colId xmlns="" xmlns:a16="http://schemas.microsoft.com/office/drawing/2014/main" val="3310838537"/>
                    </a:ext>
                  </a:extLst>
                </a:gridCol>
                <a:gridCol w="659243">
                  <a:extLst>
                    <a:ext uri="{9D8B030D-6E8A-4147-A177-3AD203B41FA5}">
                      <a16:colId xmlns="" xmlns:a16="http://schemas.microsoft.com/office/drawing/2014/main" val="20007"/>
                    </a:ext>
                  </a:extLst>
                </a:gridCol>
                <a:gridCol w="878990">
                  <a:extLst>
                    <a:ext uri="{9D8B030D-6E8A-4147-A177-3AD203B41FA5}">
                      <a16:colId xmlns="" xmlns:a16="http://schemas.microsoft.com/office/drawing/2014/main" val="20008"/>
                    </a:ext>
                  </a:extLst>
                </a:gridCol>
              </a:tblGrid>
              <a:tr h="25379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sz="1100" b="1" kern="100" dirty="0" err="1">
                          <a:effectLst/>
                        </a:rPr>
                        <a:t>xHEV</a:t>
                      </a:r>
                      <a:r>
                        <a:rPr lang="zh-CN" sz="1100" b="1" kern="100" dirty="0">
                          <a:effectLst/>
                        </a:rPr>
                        <a:t>功能</a:t>
                      </a:r>
                      <a:endParaRPr lang="zh-CN" sz="18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sz="1100" b="1" kern="100" dirty="0">
                          <a:effectLst/>
                        </a:rPr>
                        <a:t>ISS</a:t>
                      </a:r>
                      <a:r>
                        <a:rPr lang="zh-CN" sz="1100" b="1" kern="100" dirty="0">
                          <a:effectLst/>
                        </a:rPr>
                        <a:t>（启停）</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zh-CN" sz="1100" b="1" kern="100" dirty="0">
                          <a:effectLst/>
                        </a:rPr>
                        <a:t>微混</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rgbClr val="4BACC6"/>
                    </a:solidFill>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zh-CN" sz="1100" b="1" kern="100" dirty="0">
                          <a:effectLst/>
                        </a:rPr>
                        <a:t>轻混</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rgbClr val="4BACC6"/>
                    </a:solidFill>
                  </a:tcPr>
                </a:tc>
                <a:tc hMerge="1">
                  <a:txBody>
                    <a:bodyPr/>
                    <a:lstStyle/>
                    <a:p>
                      <a:pPr algn="ctr">
                        <a:spcAft>
                          <a:spcPts val="0"/>
                        </a:spcAft>
                      </a:pPr>
                      <a:endParaRPr lang="zh-CN" sz="20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solidFill>
                      <a:srgbClr val="004E9D"/>
                    </a:solidFill>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zh-CN" sz="1100" b="1" kern="100" dirty="0">
                          <a:effectLst/>
                        </a:rPr>
                        <a:t>中混</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rgbClr val="4BACC6"/>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solidFill>
                      <a:srgbClr val="004E9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zh-CN" sz="1100" b="1" kern="100" dirty="0">
                          <a:effectLst/>
                        </a:rPr>
                        <a:t>强混</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zh-CN" sz="1100" b="1" kern="100" dirty="0">
                          <a:effectLst/>
                        </a:rPr>
                        <a:t>插电式混合</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rgbClr val="4BACC6"/>
                    </a:solidFill>
                  </a:tcPr>
                </a:tc>
                <a:extLst>
                  <a:ext uri="{0D108BD9-81ED-4DB2-BD59-A6C34878D82A}">
                    <a16:rowId xmlns="" xmlns:a16="http://schemas.microsoft.com/office/drawing/2014/main" val="4270414133"/>
                  </a:ext>
                </a:extLst>
              </a:tr>
              <a:tr h="25379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zh-CN" sz="1100" b="0" kern="100" dirty="0">
                          <a:effectLst/>
                        </a:rPr>
                        <a:t>启动</a:t>
                      </a:r>
                      <a:endParaRPr lang="zh-CN" sz="15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tabLst>
                          <a:tab pos="320675" algn="l"/>
                        </a:tabLs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a:effectLst/>
                        </a:rPr>
                        <a:t>★</a:t>
                      </a:r>
                      <a:endParaRPr lang="zh-CN" sz="15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a:effectLst/>
                        </a:rPr>
                        <a:t>★</a:t>
                      </a:r>
                      <a:endParaRPr lang="zh-CN" sz="15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 xmlns:a16="http://schemas.microsoft.com/office/drawing/2014/main" val="2845334501"/>
                  </a:ext>
                </a:extLst>
              </a:tr>
              <a:tr h="25379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zh-CN" sz="1100" b="0" kern="100" dirty="0">
                          <a:effectLst/>
                        </a:rPr>
                        <a:t>再生自动</a:t>
                      </a:r>
                      <a:endParaRPr lang="zh-CN" sz="15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 </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extLst>
                  <a:ext uri="{0D108BD9-81ED-4DB2-BD59-A6C34878D82A}">
                    <a16:rowId xmlns="" xmlns:a16="http://schemas.microsoft.com/office/drawing/2014/main" val="271523916"/>
                  </a:ext>
                </a:extLst>
              </a:tr>
              <a:tr h="25379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zh-CN" sz="1100" b="0" kern="100" dirty="0">
                          <a:effectLst/>
                        </a:rPr>
                        <a:t>启动辅助</a:t>
                      </a:r>
                      <a:endParaRPr lang="zh-CN" sz="15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 </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a:effectLst/>
                        </a:rPr>
                        <a:t> </a:t>
                      </a:r>
                      <a:endParaRPr lang="zh-CN" sz="15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 xmlns:a16="http://schemas.microsoft.com/office/drawing/2014/main" val="2595996983"/>
                  </a:ext>
                </a:extLst>
              </a:tr>
              <a:tr h="25379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zh-CN" sz="1100" b="0" kern="100" dirty="0">
                          <a:effectLst/>
                        </a:rPr>
                        <a:t>动力辅助</a:t>
                      </a:r>
                      <a:endParaRPr lang="zh-CN" sz="15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 </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a:effectLst/>
                        </a:rPr>
                        <a:t> </a:t>
                      </a:r>
                      <a:endParaRPr lang="zh-CN" sz="15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a:effectLst/>
                        </a:rPr>
                        <a:t>★</a:t>
                      </a:r>
                      <a:endParaRPr lang="zh-CN" sz="15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hMerge="1">
                  <a:txBody>
                    <a:bodyPr/>
                    <a:lstStyle/>
                    <a:p>
                      <a:pPr algn="ctr">
                        <a:spcAft>
                          <a:spcPts val="0"/>
                        </a:spcAft>
                      </a:pPr>
                      <a:endParaRPr lang="zh-CN" sz="20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a:effectLst/>
                        </a:rPr>
                        <a:t>★★★</a:t>
                      </a:r>
                      <a:endParaRPr lang="zh-CN" sz="15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extLst>
                  <a:ext uri="{0D108BD9-81ED-4DB2-BD59-A6C34878D82A}">
                    <a16:rowId xmlns="" xmlns:a16="http://schemas.microsoft.com/office/drawing/2014/main" val="3761925703"/>
                  </a:ext>
                </a:extLst>
              </a:tr>
              <a:tr h="25379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zh-CN" sz="1100" b="0" kern="100" dirty="0">
                          <a:effectLst/>
                        </a:rPr>
                        <a:t>纯电行驶</a:t>
                      </a:r>
                      <a:endParaRPr lang="zh-CN" sz="15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 </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 </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 </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a:effectLst/>
                        </a:rPr>
                        <a:t>★★★</a:t>
                      </a:r>
                      <a:endParaRPr lang="zh-CN" sz="15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 xmlns:a16="http://schemas.microsoft.com/office/drawing/2014/main" val="3494291094"/>
                  </a:ext>
                </a:extLst>
              </a:tr>
              <a:tr h="25379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zh-CN" sz="1100" b="0" kern="100" dirty="0">
                          <a:effectLst/>
                        </a:rPr>
                        <a:t>电池电压</a:t>
                      </a:r>
                      <a:r>
                        <a:rPr lang="en-US" sz="1100" b="0" kern="100" dirty="0">
                          <a:effectLst/>
                        </a:rPr>
                        <a:t>/V</a:t>
                      </a:r>
                      <a:endParaRPr lang="zh-CN" sz="15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12</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a:effectLst/>
                        </a:rPr>
                        <a:t>12</a:t>
                      </a:r>
                      <a:endParaRPr lang="zh-CN" sz="15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36~48</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100~200</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hMerge="1">
                  <a:txBody>
                    <a:bodyPr/>
                    <a:lstStyle/>
                    <a:p>
                      <a:pPr algn="ctr">
                        <a:spcAft>
                          <a:spcPts val="0"/>
                        </a:spcAft>
                      </a:pPr>
                      <a:endParaRPr lang="zh-CN" sz="20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r>
                        <a:rPr lang="en-US" sz="1100" b="1" kern="100" dirty="0">
                          <a:effectLst/>
                        </a:rPr>
                        <a:t>150</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r>
                        <a:rPr lang="en-US" sz="1100" b="1" kern="100" dirty="0">
                          <a:effectLst/>
                        </a:rPr>
                        <a:t>150</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extLst>
                  <a:ext uri="{0D108BD9-81ED-4DB2-BD59-A6C34878D82A}">
                    <a16:rowId xmlns="" xmlns:a16="http://schemas.microsoft.com/office/drawing/2014/main" val="3226320830"/>
                  </a:ext>
                </a:extLst>
              </a:tr>
              <a:tr h="253795">
                <a:tc rowSpan="4">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zh-CN" sz="1100" b="0" kern="100" dirty="0">
                          <a:effectLst/>
                        </a:rPr>
                        <a:t>电池类型</a:t>
                      </a:r>
                      <a:endParaRPr lang="zh-CN" sz="15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rgbClr val="4BACC6"/>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0" kern="100" dirty="0">
                          <a:solidFill>
                            <a:srgbClr val="004E9D"/>
                          </a:solidFill>
                          <a:effectLst/>
                        </a:rPr>
                        <a:t>流体型铅蓄电池</a:t>
                      </a:r>
                      <a:endParaRPr lang="zh-CN" sz="1500" b="0" kern="100" dirty="0">
                        <a:solidFill>
                          <a:srgbClr val="004E9D"/>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endParaRPr lang="zh-CN"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solidFill>
                            <a:schemeClr val="bg1"/>
                          </a:solidFill>
                          <a:effectLst/>
                        </a:rPr>
                        <a:t> </a:t>
                      </a:r>
                      <a:endParaRPr lang="zh-CN" sz="1500" b="1" kern="100" dirty="0">
                        <a:solidFill>
                          <a:schemeClr val="bg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dirty="0">
                        <a:solidFill>
                          <a:schemeClr val="bg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 </a:t>
                      </a:r>
                      <a:endParaRPr lang="zh-CN" sz="1500" b="1"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pPr algn="ctr">
                        <a:spcAft>
                          <a:spcPts val="0"/>
                        </a:spcAft>
                      </a:pPr>
                      <a:endParaRPr lang="zh-CN" sz="2000" b="1"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 </a:t>
                      </a:r>
                      <a:endParaRPr lang="zh-CN" sz="1500" b="1"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a:effectLst/>
                        </a:rPr>
                        <a:t> </a:t>
                      </a:r>
                      <a:endParaRPr lang="zh-CN" sz="15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 xmlns:a16="http://schemas.microsoft.com/office/drawing/2014/main" val="950307567"/>
                  </a:ext>
                </a:extLst>
              </a:tr>
              <a:tr h="253795">
                <a:tc vMerge="1">
                  <a:txBody>
                    <a:bodyPr/>
                    <a:lstStyle/>
                    <a:p>
                      <a:endParaRPr lang="zh-CN" altLang="en-US"/>
                    </a:p>
                  </a:txBody>
                  <a:tcPr/>
                </a:tc>
                <a:tc gridSpan="4">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0" kern="100" dirty="0">
                          <a:solidFill>
                            <a:srgbClr val="004E9D"/>
                          </a:solidFill>
                          <a:effectLst/>
                        </a:rPr>
                        <a:t>控制阀型铅蓄电池</a:t>
                      </a:r>
                      <a:endParaRPr lang="zh-CN" sz="1500" b="0" kern="100" dirty="0">
                        <a:solidFill>
                          <a:srgbClr val="004E9D"/>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 </a:t>
                      </a:r>
                      <a:endParaRPr lang="zh-CN" sz="1500" b="1"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hMerge="1">
                  <a:txBody>
                    <a:bodyPr/>
                    <a:lstStyle/>
                    <a:p>
                      <a:pPr algn="ctr">
                        <a:spcAft>
                          <a:spcPts val="0"/>
                        </a:spcAft>
                      </a:pPr>
                      <a:endParaRPr lang="zh-CN" sz="2000" b="1"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977200"/>
                      </a:solidFill>
                      <a:prstDash val="solid"/>
                      <a:round/>
                      <a:headEnd type="none" w="med" len="med"/>
                      <a:tailEnd type="none" w="med" len="med"/>
                    </a:lnL>
                    <a:lnR w="12700" cap="flat" cmpd="sng" algn="ctr">
                      <a:solidFill>
                        <a:srgbClr val="977200"/>
                      </a:solidFill>
                      <a:prstDash val="solid"/>
                      <a:round/>
                      <a:headEnd type="none" w="med" len="med"/>
                      <a:tailEnd type="none" w="med" len="med"/>
                    </a:lnR>
                    <a:lnT w="12700" cap="flat" cmpd="sng" algn="ctr">
                      <a:solidFill>
                        <a:srgbClr val="977200"/>
                      </a:solidFill>
                      <a:prstDash val="solid"/>
                      <a:round/>
                      <a:headEnd type="none" w="med" len="med"/>
                      <a:tailEnd type="none" w="med" len="med"/>
                    </a:lnT>
                    <a:lnB w="12700" cap="flat" cmpd="sng" algn="ctr">
                      <a:solidFill>
                        <a:srgbClr val="977200"/>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 </a:t>
                      </a:r>
                      <a:endParaRPr lang="zh-CN" sz="1500" b="1"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a:effectLst/>
                        </a:rPr>
                        <a:t> </a:t>
                      </a:r>
                      <a:endParaRPr lang="zh-CN" sz="15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extLst>
                  <a:ext uri="{0D108BD9-81ED-4DB2-BD59-A6C34878D82A}">
                    <a16:rowId xmlns="" xmlns:a16="http://schemas.microsoft.com/office/drawing/2014/main" val="2772916500"/>
                  </a:ext>
                </a:extLst>
              </a:tr>
              <a:tr h="253795">
                <a:tc vMerge="1">
                  <a:txBody>
                    <a:bodyPr/>
                    <a:lstStyle/>
                    <a:p>
                      <a:endParaRPr lang="zh-CN"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a:effectLst/>
                        </a:rPr>
                        <a:t> </a:t>
                      </a:r>
                      <a:endParaRPr lang="zh-CN" sz="1500" b="1" kern="100">
                        <a:effectLst/>
                        <a:latin typeface="Times New Roman" panose="02020603050405020304" pitchFamily="18" charset="0"/>
                        <a:ea typeface="黑体" panose="02010609060101010101" pitchFamily="49"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a:effectLst/>
                        </a:rPr>
                        <a:t> </a:t>
                      </a:r>
                      <a:endParaRPr lang="zh-CN" sz="1500" b="1" kern="100">
                        <a:effectLst/>
                        <a:latin typeface="Times New Roman" panose="02020603050405020304" pitchFamily="18" charset="0"/>
                        <a:ea typeface="黑体" panose="02010609060101010101" pitchFamily="49"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hMerge="1">
                  <a:txBody>
                    <a:bodyPr/>
                    <a:lstStyle/>
                    <a:p>
                      <a:endParaRPr lang="zh-CN" altLang="en-US"/>
                    </a:p>
                  </a:txBody>
                  <a:tcPr/>
                </a:tc>
                <a:tc gridSpan="4">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0" kern="100" dirty="0">
                          <a:ln>
                            <a:solidFill>
                              <a:srgbClr val="FF0000"/>
                            </a:solidFill>
                          </a:ln>
                          <a:solidFill>
                            <a:schemeClr val="bg1"/>
                          </a:solidFill>
                          <a:effectLst/>
                        </a:rPr>
                        <a:t>镍氢电池</a:t>
                      </a:r>
                      <a:endParaRPr lang="zh-CN" sz="1500" b="0" kern="100" dirty="0">
                        <a:ln>
                          <a:solidFill>
                            <a:srgbClr val="FF0000"/>
                          </a:solidFill>
                        </a:ln>
                        <a:solidFill>
                          <a:schemeClr val="bg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rgbClr val="00B050"/>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 </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 xmlns:a16="http://schemas.microsoft.com/office/drawing/2014/main" val="2069022695"/>
                  </a:ext>
                </a:extLst>
              </a:tr>
              <a:tr h="253795">
                <a:tc vMerge="1">
                  <a:txBody>
                    <a:bodyPr/>
                    <a:lstStyle/>
                    <a:p>
                      <a:endParaRPr lang="zh-CN"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a:effectLst/>
                        </a:rPr>
                        <a:t> </a:t>
                      </a:r>
                      <a:endParaRPr lang="zh-CN" sz="1500" b="1" kern="100">
                        <a:effectLst/>
                        <a:latin typeface="Times New Roman" panose="02020603050405020304" pitchFamily="18" charset="0"/>
                        <a:ea typeface="黑体" panose="02010609060101010101" pitchFamily="49"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a:effectLst/>
                        </a:rPr>
                        <a:t> </a:t>
                      </a:r>
                      <a:endParaRPr lang="zh-CN" sz="1500" b="1" kern="100">
                        <a:effectLst/>
                        <a:latin typeface="Times New Roman" panose="02020603050405020304" pitchFamily="18" charset="0"/>
                        <a:ea typeface="黑体" panose="02010609060101010101" pitchFamily="49"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hMerge="1">
                  <a:txBody>
                    <a:bodyPr/>
                    <a:lstStyle/>
                    <a:p>
                      <a:endParaRPr lang="zh-CN" altLang="en-US"/>
                    </a:p>
                  </a:txBody>
                  <a:tcPr/>
                </a:tc>
                <a:tc gridSpan="5">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0" kern="100" dirty="0">
                          <a:solidFill>
                            <a:srgbClr val="004E9D"/>
                          </a:solidFill>
                          <a:effectLst/>
                        </a:rPr>
                        <a:t>锂离子电池</a:t>
                      </a:r>
                      <a:endParaRPr lang="zh-CN" sz="1500" b="0" kern="100" dirty="0">
                        <a:solidFill>
                          <a:srgbClr val="004E9D"/>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1435" marR="51435" marT="0" marB="0" anchor="ctr">
                    <a:lnL>
                      <a:noFill/>
                    </a:lnL>
                    <a:lnR>
                      <a:noFill/>
                    </a:lnR>
                    <a:lnT>
                      <a:noFill/>
                    </a:lnT>
                    <a:lnB>
                      <a:noFill/>
                    </a:lnB>
                    <a:lnTlToBr w="12700" cmpd="sng">
                      <a:noFill/>
                      <a:prstDash val="solid"/>
                    </a:lnTlToBr>
                    <a:lnBlToTr w="12700" cmpd="sng">
                      <a:noFill/>
                      <a:prstDash val="solid"/>
                    </a:lnBlToTr>
                    <a:solidFill>
                      <a:sysClr val="window" lastClr="CCE8CF"/>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 xmlns:a16="http://schemas.microsoft.com/office/drawing/2014/main" val="1456519578"/>
                  </a:ext>
                </a:extLst>
              </a:tr>
              <a:tr h="296241">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spcAft>
                          <a:spcPts val="0"/>
                        </a:spcAft>
                      </a:pPr>
                      <a:r>
                        <a:rPr lang="en-US" sz="1100" b="0" kern="100" dirty="0">
                          <a:effectLst/>
                        </a:rPr>
                        <a:t>CO</a:t>
                      </a:r>
                      <a:r>
                        <a:rPr lang="en-US" sz="1100" b="0" kern="100" baseline="-25000" dirty="0">
                          <a:effectLst/>
                        </a:rPr>
                        <a:t>2</a:t>
                      </a:r>
                      <a:r>
                        <a:rPr lang="zh-CN" sz="1100" b="0" kern="100" dirty="0">
                          <a:effectLst/>
                        </a:rPr>
                        <a:t>减排</a:t>
                      </a:r>
                      <a:r>
                        <a:rPr lang="en-US" sz="1100" b="0" kern="100" dirty="0">
                          <a:effectLst/>
                        </a:rPr>
                        <a:t>/%</a:t>
                      </a:r>
                      <a:endParaRPr lang="zh-CN" sz="15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w="25400" cmpd="sng">
                      <a:solidFill>
                        <a:sysClr val="windowText" lastClr="000000"/>
                      </a:solid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r>
                        <a:rPr lang="en-US" sz="1100" b="1" kern="100" dirty="0">
                          <a:effectLst/>
                        </a:rPr>
                        <a:t>4</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a:effectLst/>
                        </a:rPr>
                        <a:t>4-7</a:t>
                      </a:r>
                      <a:endParaRPr lang="zh-CN" sz="15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hMerge="1">
                  <a:txBody>
                    <a:bodyPr/>
                    <a:lstStyle/>
                    <a:p>
                      <a:endParaRPr lang="zh-CN"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8-12</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hMerge="1">
                  <a:txBody>
                    <a:bodyPr/>
                    <a:lstStyle/>
                    <a:p>
                      <a:endParaRPr lang="zh-CN"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a:effectLst/>
                        </a:rPr>
                        <a:t>12-15</a:t>
                      </a:r>
                      <a:endParaRPr lang="zh-CN" sz="1500" b="1"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en-US" sz="1100" b="1" kern="100" dirty="0">
                          <a:effectLst/>
                        </a:rPr>
                        <a:t>15-20</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spcAft>
                          <a:spcPts val="0"/>
                        </a:spcAft>
                      </a:pPr>
                      <a:r>
                        <a:rPr lang="zh-CN" sz="1100" b="1" kern="100" dirty="0">
                          <a:effectLst/>
                        </a:rPr>
                        <a:t>＞</a:t>
                      </a:r>
                      <a:r>
                        <a:rPr lang="en-US" sz="1100" b="1" kern="100" dirty="0">
                          <a:effectLst/>
                        </a:rPr>
                        <a:t>20</a:t>
                      </a:r>
                      <a:endParaRPr lang="zh-CN" sz="1500" b="1"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51435" marR="51435" marT="0" marB="0" anchor="ct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 xmlns:a16="http://schemas.microsoft.com/office/drawing/2014/main" val="3336508177"/>
                  </a:ext>
                </a:extLst>
              </a:tr>
            </a:tbl>
          </a:graphicData>
        </a:graphic>
      </p:graphicFrame>
      <p:pic>
        <p:nvPicPr>
          <p:cNvPr id="10" name="Picture 2">
            <a:extLst>
              <a:ext uri="{FF2B5EF4-FFF2-40B4-BE49-F238E27FC236}">
                <a16:creationId xmlns="" xmlns:a16="http://schemas.microsoft.com/office/drawing/2014/main" id="{19D1A9EC-F390-4C87-B496-E4C637D14295}"/>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510037" y="876477"/>
            <a:ext cx="2042681" cy="12494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aphicFrame>
        <p:nvGraphicFramePr>
          <p:cNvPr id="11" name="表格 10">
            <a:extLst>
              <a:ext uri="{FF2B5EF4-FFF2-40B4-BE49-F238E27FC236}">
                <a16:creationId xmlns="" xmlns:a16="http://schemas.microsoft.com/office/drawing/2014/main" id="{35DC3FB4-FFEE-4FA4-87BE-6773DAADBF53}"/>
              </a:ext>
            </a:extLst>
          </p:cNvPr>
          <p:cNvGraphicFramePr>
            <a:graphicFrameLocks noGrp="1"/>
          </p:cNvGraphicFramePr>
          <p:nvPr>
            <p:extLst>
              <p:ext uri="{D42A27DB-BD31-4B8C-83A1-F6EECF244321}">
                <p14:modId xmlns:p14="http://schemas.microsoft.com/office/powerpoint/2010/main" xmlns="" val="1126639485"/>
              </p:ext>
            </p:extLst>
          </p:nvPr>
        </p:nvGraphicFramePr>
        <p:xfrm>
          <a:off x="6510035" y="2462373"/>
          <a:ext cx="2042682" cy="1505901"/>
        </p:xfrm>
        <a:graphic>
          <a:graphicData uri="http://schemas.openxmlformats.org/drawingml/2006/table">
            <a:tbl>
              <a:tblPr firstRow="1" bandRow="1">
                <a:tableStyleId>{5C22544A-7EE6-4342-B048-85BDC9FD1C3A}</a:tableStyleId>
              </a:tblPr>
              <a:tblGrid>
                <a:gridCol w="747174">
                  <a:extLst>
                    <a:ext uri="{9D8B030D-6E8A-4147-A177-3AD203B41FA5}">
                      <a16:colId xmlns="" xmlns:a16="http://schemas.microsoft.com/office/drawing/2014/main" val="20000"/>
                    </a:ext>
                  </a:extLst>
                </a:gridCol>
                <a:gridCol w="1295508">
                  <a:extLst>
                    <a:ext uri="{9D8B030D-6E8A-4147-A177-3AD203B41FA5}">
                      <a16:colId xmlns="" xmlns:a16="http://schemas.microsoft.com/office/drawing/2014/main" val="20001"/>
                    </a:ext>
                  </a:extLst>
                </a:gridCol>
              </a:tblGrid>
              <a:tr h="204215">
                <a:tc>
                  <a:txBody>
                    <a:bodyPr/>
                    <a:lstStyle/>
                    <a:p>
                      <a:pPr algn="ctr"/>
                      <a:r>
                        <a:rPr lang="zh-CN" altLang="en-US" sz="1000" dirty="0">
                          <a:solidFill>
                            <a:schemeClr val="tx1"/>
                          </a:solidFill>
                          <a:latin typeface="Times New Roman" pitchFamily="18" charset="0"/>
                          <a:cs typeface="Times New Roman" pitchFamily="18" charset="0"/>
                        </a:rPr>
                        <a:t>电池厂家</a:t>
                      </a:r>
                    </a:p>
                  </a:txBody>
                  <a:tcPr marL="55623" marR="55623" marT="27812" marB="27812"/>
                </a:tc>
                <a:tc>
                  <a:txBody>
                    <a:bodyPr/>
                    <a:lstStyle/>
                    <a:p>
                      <a:pPr algn="ctr"/>
                      <a:r>
                        <a:rPr lang="en-US" altLang="zh-CN" sz="1000" dirty="0">
                          <a:solidFill>
                            <a:schemeClr val="tx1"/>
                          </a:solidFill>
                          <a:latin typeface="Times New Roman" pitchFamily="18" charset="0"/>
                          <a:cs typeface="Times New Roman" pitchFamily="18" charset="0"/>
                        </a:rPr>
                        <a:t>PEVE</a:t>
                      </a:r>
                      <a:endParaRPr lang="zh-CN" altLang="en-US" sz="1000" dirty="0">
                        <a:solidFill>
                          <a:schemeClr val="tx1"/>
                        </a:solidFill>
                        <a:latin typeface="Times New Roman" pitchFamily="18" charset="0"/>
                        <a:cs typeface="Times New Roman" pitchFamily="18" charset="0"/>
                      </a:endParaRPr>
                    </a:p>
                  </a:txBody>
                  <a:tcPr marL="55623" marR="55623" marT="27812" marB="27812"/>
                </a:tc>
                <a:extLst>
                  <a:ext uri="{0D108BD9-81ED-4DB2-BD59-A6C34878D82A}">
                    <a16:rowId xmlns="" xmlns:a16="http://schemas.microsoft.com/office/drawing/2014/main" val="10000"/>
                  </a:ext>
                </a:extLst>
              </a:tr>
              <a:tr h="185411">
                <a:tc>
                  <a:txBody>
                    <a:bodyPr/>
                    <a:lstStyle/>
                    <a:p>
                      <a:r>
                        <a:rPr lang="zh-CN" altLang="en-US" sz="800" b="1" dirty="0">
                          <a:latin typeface="Times New Roman" pitchFamily="18" charset="0"/>
                          <a:cs typeface="Times New Roman" pitchFamily="18" charset="0"/>
                        </a:rPr>
                        <a:t>车型</a:t>
                      </a:r>
                    </a:p>
                  </a:txBody>
                  <a:tcPr marL="55623" marR="55623" marT="27812" marB="27812"/>
                </a:tc>
                <a:tc>
                  <a:txBody>
                    <a:bodyPr/>
                    <a:lstStyle/>
                    <a:p>
                      <a:r>
                        <a:rPr lang="en-US" altLang="zh-CN" sz="800" b="1" dirty="0">
                          <a:latin typeface="Times New Roman" pitchFamily="18" charset="0"/>
                          <a:cs typeface="Times New Roman" pitchFamily="18" charset="0"/>
                        </a:rPr>
                        <a:t>Lexus  LS600h</a:t>
                      </a:r>
                      <a:endParaRPr lang="zh-CN" altLang="en-US" sz="800" b="1" dirty="0">
                        <a:latin typeface="Times New Roman" pitchFamily="18" charset="0"/>
                        <a:cs typeface="Times New Roman" pitchFamily="18" charset="0"/>
                      </a:endParaRPr>
                    </a:p>
                  </a:txBody>
                  <a:tcPr marL="55623" marR="55623" marT="27812" marB="27812"/>
                </a:tc>
                <a:extLst>
                  <a:ext uri="{0D108BD9-81ED-4DB2-BD59-A6C34878D82A}">
                    <a16:rowId xmlns="" xmlns:a16="http://schemas.microsoft.com/office/drawing/2014/main" val="10001"/>
                  </a:ext>
                </a:extLst>
              </a:tr>
              <a:tr h="185411">
                <a:tc>
                  <a:txBody>
                    <a:bodyPr/>
                    <a:lstStyle/>
                    <a:p>
                      <a:r>
                        <a:rPr lang="zh-CN" altLang="en-US" sz="800" b="1" dirty="0">
                          <a:latin typeface="Times New Roman" pitchFamily="18" charset="0"/>
                          <a:cs typeface="Times New Roman" pitchFamily="18" charset="0"/>
                        </a:rPr>
                        <a:t>额定电压</a:t>
                      </a:r>
                    </a:p>
                  </a:txBody>
                  <a:tcPr marL="55623" marR="55623" marT="27812" marB="27812"/>
                </a:tc>
                <a:tc>
                  <a:txBody>
                    <a:bodyPr/>
                    <a:lstStyle/>
                    <a:p>
                      <a:r>
                        <a:rPr lang="en-US" altLang="zh-CN" sz="800" b="1" dirty="0">
                          <a:latin typeface="Times New Roman" pitchFamily="18" charset="0"/>
                          <a:cs typeface="Times New Roman" pitchFamily="18" charset="0"/>
                        </a:rPr>
                        <a:t>7.2V</a:t>
                      </a:r>
                      <a:endParaRPr lang="zh-CN" altLang="en-US" sz="800" b="1" dirty="0">
                        <a:latin typeface="Times New Roman" pitchFamily="18" charset="0"/>
                        <a:cs typeface="Times New Roman" pitchFamily="18" charset="0"/>
                      </a:endParaRPr>
                    </a:p>
                  </a:txBody>
                  <a:tcPr marL="55623" marR="55623" marT="27812" marB="27812"/>
                </a:tc>
                <a:extLst>
                  <a:ext uri="{0D108BD9-81ED-4DB2-BD59-A6C34878D82A}">
                    <a16:rowId xmlns="" xmlns:a16="http://schemas.microsoft.com/office/drawing/2014/main" val="10002"/>
                  </a:ext>
                </a:extLst>
              </a:tr>
              <a:tr h="185411">
                <a:tc>
                  <a:txBody>
                    <a:bodyPr/>
                    <a:lstStyle/>
                    <a:p>
                      <a:r>
                        <a:rPr lang="zh-CN" altLang="en-US" sz="800" b="1" dirty="0">
                          <a:latin typeface="Times New Roman" pitchFamily="18" charset="0"/>
                          <a:cs typeface="Times New Roman" pitchFamily="18" charset="0"/>
                        </a:rPr>
                        <a:t>额定功率</a:t>
                      </a:r>
                    </a:p>
                  </a:txBody>
                  <a:tcPr marL="55623" marR="55623" marT="27812" marB="27812"/>
                </a:tc>
                <a:tc>
                  <a:txBody>
                    <a:bodyPr/>
                    <a:lstStyle/>
                    <a:p>
                      <a:r>
                        <a:rPr lang="en-US" altLang="zh-CN" sz="800" b="1" dirty="0">
                          <a:latin typeface="Times New Roman" pitchFamily="18" charset="0"/>
                          <a:cs typeface="Times New Roman" pitchFamily="18" charset="0"/>
                        </a:rPr>
                        <a:t>6.5Ah</a:t>
                      </a:r>
                      <a:endParaRPr lang="zh-CN" altLang="en-US" sz="800" b="1" dirty="0">
                        <a:latin typeface="Times New Roman" pitchFamily="18" charset="0"/>
                        <a:cs typeface="Times New Roman" pitchFamily="18" charset="0"/>
                      </a:endParaRPr>
                    </a:p>
                  </a:txBody>
                  <a:tcPr marL="55623" marR="55623" marT="27812" marB="27812"/>
                </a:tc>
                <a:extLst>
                  <a:ext uri="{0D108BD9-81ED-4DB2-BD59-A6C34878D82A}">
                    <a16:rowId xmlns="" xmlns:a16="http://schemas.microsoft.com/office/drawing/2014/main" val="10003"/>
                  </a:ext>
                </a:extLst>
              </a:tr>
              <a:tr h="185411">
                <a:tc>
                  <a:txBody>
                    <a:bodyPr/>
                    <a:lstStyle/>
                    <a:p>
                      <a:r>
                        <a:rPr lang="zh-CN" altLang="en-US" sz="800" b="1" dirty="0">
                          <a:latin typeface="Times New Roman" pitchFamily="18" charset="0"/>
                          <a:cs typeface="Times New Roman" pitchFamily="18" charset="0"/>
                        </a:rPr>
                        <a:t>输出功率</a:t>
                      </a:r>
                    </a:p>
                  </a:txBody>
                  <a:tcPr marL="55623" marR="55623" marT="27812" marB="27812"/>
                </a:tc>
                <a:tc>
                  <a:txBody>
                    <a:bodyPr/>
                    <a:lstStyle/>
                    <a:p>
                      <a:r>
                        <a:rPr lang="en-US" altLang="zh-CN" sz="800" b="1" dirty="0">
                          <a:latin typeface="Times New Roman" pitchFamily="18" charset="0"/>
                          <a:cs typeface="Times New Roman" pitchFamily="18" charset="0"/>
                        </a:rPr>
                        <a:t>1352W/6Cell  Module</a:t>
                      </a:r>
                      <a:endParaRPr lang="zh-CN" altLang="en-US" sz="800" b="1" dirty="0">
                        <a:latin typeface="Times New Roman" pitchFamily="18" charset="0"/>
                        <a:cs typeface="Times New Roman" pitchFamily="18" charset="0"/>
                      </a:endParaRPr>
                    </a:p>
                  </a:txBody>
                  <a:tcPr marL="55623" marR="55623" marT="27812" marB="27812"/>
                </a:tc>
                <a:extLst>
                  <a:ext uri="{0D108BD9-81ED-4DB2-BD59-A6C34878D82A}">
                    <a16:rowId xmlns="" xmlns:a16="http://schemas.microsoft.com/office/drawing/2014/main" val="10004"/>
                  </a:ext>
                </a:extLst>
              </a:tr>
              <a:tr h="185411">
                <a:tc>
                  <a:txBody>
                    <a:bodyPr/>
                    <a:lstStyle/>
                    <a:p>
                      <a:r>
                        <a:rPr lang="zh-CN" altLang="en-US" sz="800" b="1" dirty="0">
                          <a:latin typeface="Times New Roman" pitchFamily="18" charset="0"/>
                          <a:cs typeface="Times New Roman" pitchFamily="18" charset="0"/>
                        </a:rPr>
                        <a:t>重量</a:t>
                      </a:r>
                    </a:p>
                  </a:txBody>
                  <a:tcPr marL="55623" marR="55623" marT="27812" marB="27812"/>
                </a:tc>
                <a:tc>
                  <a:txBody>
                    <a:bodyPr/>
                    <a:lstStyle/>
                    <a:p>
                      <a:r>
                        <a:rPr lang="en-US" altLang="zh-CN" sz="800" b="1" dirty="0">
                          <a:latin typeface="Times New Roman" pitchFamily="18" charset="0"/>
                          <a:cs typeface="Times New Roman" pitchFamily="18" charset="0"/>
                        </a:rPr>
                        <a:t>1197g</a:t>
                      </a:r>
                      <a:endParaRPr lang="zh-CN" altLang="en-US" sz="800" b="1" dirty="0">
                        <a:latin typeface="Times New Roman" pitchFamily="18" charset="0"/>
                        <a:cs typeface="Times New Roman" pitchFamily="18" charset="0"/>
                      </a:endParaRPr>
                    </a:p>
                  </a:txBody>
                  <a:tcPr marL="55623" marR="55623" marT="27812" marB="27812"/>
                </a:tc>
                <a:extLst>
                  <a:ext uri="{0D108BD9-81ED-4DB2-BD59-A6C34878D82A}">
                    <a16:rowId xmlns="" xmlns:a16="http://schemas.microsoft.com/office/drawing/2014/main" val="10005"/>
                  </a:ext>
                </a:extLst>
              </a:tr>
              <a:tr h="185411">
                <a:tc>
                  <a:txBody>
                    <a:bodyPr/>
                    <a:lstStyle/>
                    <a:p>
                      <a:r>
                        <a:rPr lang="zh-CN" altLang="en-US" sz="800" b="1" dirty="0">
                          <a:latin typeface="Times New Roman" pitchFamily="18" charset="0"/>
                          <a:cs typeface="Times New Roman" pitchFamily="18" charset="0"/>
                        </a:rPr>
                        <a:t>电池组</a:t>
                      </a:r>
                    </a:p>
                  </a:txBody>
                  <a:tcPr marL="55623" marR="55623" marT="27812" marB="27812"/>
                </a:tc>
                <a:tc>
                  <a:txBody>
                    <a:bodyPr/>
                    <a:lstStyle/>
                    <a:p>
                      <a:r>
                        <a:rPr lang="en-US" altLang="zh-CN" sz="800" b="1" dirty="0">
                          <a:latin typeface="Times New Roman" pitchFamily="18" charset="0"/>
                          <a:cs typeface="Times New Roman" pitchFamily="18" charset="0"/>
                        </a:rPr>
                        <a:t>288V</a:t>
                      </a:r>
                      <a:endParaRPr lang="zh-CN" altLang="en-US" sz="800" b="1" dirty="0">
                        <a:latin typeface="Times New Roman" pitchFamily="18" charset="0"/>
                        <a:cs typeface="Times New Roman" pitchFamily="18" charset="0"/>
                      </a:endParaRPr>
                    </a:p>
                  </a:txBody>
                  <a:tcPr marL="55623" marR="55623" marT="27812" marB="27812"/>
                </a:tc>
                <a:extLst>
                  <a:ext uri="{0D108BD9-81ED-4DB2-BD59-A6C34878D82A}">
                    <a16:rowId xmlns="" xmlns:a16="http://schemas.microsoft.com/office/drawing/2014/main" val="10006"/>
                  </a:ext>
                </a:extLst>
              </a:tr>
              <a:tr h="185411">
                <a:tc>
                  <a:txBody>
                    <a:bodyPr/>
                    <a:lstStyle/>
                    <a:p>
                      <a:r>
                        <a:rPr lang="zh-CN" altLang="en-US" sz="800" b="1" dirty="0">
                          <a:latin typeface="Times New Roman" pitchFamily="18" charset="0"/>
                          <a:cs typeface="Times New Roman" pitchFamily="18" charset="0"/>
                        </a:rPr>
                        <a:t>合金特点</a:t>
                      </a:r>
                    </a:p>
                  </a:txBody>
                  <a:tcPr marL="55623" marR="55623" marT="27812" marB="27812"/>
                </a:tc>
                <a:tc>
                  <a:txBody>
                    <a:bodyPr/>
                    <a:lstStyle/>
                    <a:p>
                      <a:r>
                        <a:rPr lang="en-US" altLang="zh-CN" sz="800" b="1" dirty="0">
                          <a:latin typeface="Times New Roman" pitchFamily="18" charset="0"/>
                          <a:cs typeface="Times New Roman" pitchFamily="18" charset="0"/>
                        </a:rPr>
                        <a:t>2.6wt%Co</a:t>
                      </a:r>
                      <a:endParaRPr lang="zh-CN" altLang="en-US" sz="800" b="1" dirty="0">
                        <a:latin typeface="Times New Roman" pitchFamily="18" charset="0"/>
                        <a:cs typeface="Times New Roman" pitchFamily="18" charset="0"/>
                      </a:endParaRPr>
                    </a:p>
                  </a:txBody>
                  <a:tcPr marL="55623" marR="55623" marT="27812" marB="27812"/>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xmlns="" val="4889632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2">
            <a:extLst>
              <a:ext uri="{28A0092B-C50C-407E-A947-70E740481C1C}">
                <a14:useLocalDpi xmlns:a14="http://schemas.microsoft.com/office/drawing/2010/main" xmlns="" val="0"/>
              </a:ext>
            </a:extLst>
          </a:blip>
          <a:srcRect/>
          <a:stretch>
            <a:fillRect/>
          </a:stretch>
        </p:blipFill>
        <p:spPr bwMode="auto">
          <a:xfrm>
            <a:off x="3416969" y="733927"/>
            <a:ext cx="5329990" cy="3368217"/>
          </a:xfrm>
          <a:prstGeom prst="rect">
            <a:avLst/>
          </a:prstGeom>
          <a:noFill/>
        </p:spPr>
      </p:pic>
      <p:sp>
        <p:nvSpPr>
          <p:cNvPr id="3" name="文本框 2"/>
          <p:cNvSpPr txBox="1"/>
          <p:nvPr/>
        </p:nvSpPr>
        <p:spPr>
          <a:xfrm>
            <a:off x="481263" y="813272"/>
            <a:ext cx="2502569" cy="2977738"/>
          </a:xfrm>
          <a:prstGeom prst="rect">
            <a:avLst/>
          </a:prstGeom>
          <a:noFill/>
        </p:spPr>
        <p:txBody>
          <a:bodyPr wrap="square" lIns="68580" tIns="34290" rIns="68580" bIns="34290" rtlCol="0">
            <a:spAutoFit/>
          </a:bodyPr>
          <a:lstStyle>
            <a:defPPr>
              <a:defRPr lang="zh-CN"/>
            </a:defPPr>
            <a:lvl1pPr indent="457200">
              <a:lnSpc>
                <a:spcPct val="150000"/>
              </a:lnSpc>
              <a:defRPr>
                <a:latin typeface="微软雅黑" pitchFamily="34" charset="-122"/>
                <a:ea typeface="微软雅黑" pitchFamily="34" charset="-122"/>
              </a:defRPr>
            </a:lvl1pPr>
          </a:lstStyle>
          <a:p>
            <a:r>
              <a:rPr lang="en-US" altLang="zh-CN" dirty="0"/>
              <a:t>2011</a:t>
            </a:r>
            <a:r>
              <a:rPr lang="zh-CN" altLang="en-US" dirty="0"/>
              <a:t>年以来，我国稀土储氢合金材料的年销量基本保持在</a:t>
            </a:r>
            <a:r>
              <a:rPr lang="en-US" altLang="zh-CN" dirty="0"/>
              <a:t>9000</a:t>
            </a:r>
            <a:r>
              <a:rPr lang="zh-CN" altLang="en-US" dirty="0"/>
              <a:t>吨。</a:t>
            </a:r>
            <a:endParaRPr lang="en-US" altLang="zh-CN" dirty="0"/>
          </a:p>
          <a:p>
            <a:endParaRPr lang="en-US" altLang="zh-CN" dirty="0"/>
          </a:p>
          <a:p>
            <a:endParaRPr lang="en-US" altLang="zh-CN" dirty="0"/>
          </a:p>
          <a:p>
            <a:endParaRPr lang="en-US" altLang="zh-CN" dirty="0"/>
          </a:p>
          <a:p>
            <a:r>
              <a:rPr lang="zh-CN" altLang="en-US" dirty="0"/>
              <a:t>丰田镍氢混合动力汽车市场的快速发展带动了近几年合金粉市场的增长。</a:t>
            </a:r>
          </a:p>
        </p:txBody>
      </p:sp>
    </p:spTree>
    <p:extLst>
      <p:ext uri="{BB962C8B-B14F-4D97-AF65-F5344CB8AC3E}">
        <p14:creationId xmlns:p14="http://schemas.microsoft.com/office/powerpoint/2010/main" xmlns="" val="36891302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flipH="1">
            <a:off x="0" y="4358382"/>
            <a:ext cx="2664480" cy="171450"/>
          </a:xfrm>
          <a:prstGeom prst="line">
            <a:avLst/>
          </a:prstGeom>
          <a:noFill/>
          <a:ln w="9525" cmpd="sng">
            <a:solidFill>
              <a:srgbClr val="B2B2B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8580" tIns="34290" rIns="68580" bIns="34290"/>
          <a:lstStyle/>
          <a:p>
            <a:pPr fontAlgn="base">
              <a:spcBef>
                <a:spcPct val="0"/>
              </a:spcBef>
              <a:spcAft>
                <a:spcPct val="0"/>
              </a:spcAft>
            </a:pPr>
            <a:endParaRPr lang="zh-CN" altLang="en-US">
              <a:solidFill>
                <a:prstClr val="black"/>
              </a:solidFill>
              <a:latin typeface="Arial" charset="0"/>
            </a:endParaRPr>
          </a:p>
        </p:txBody>
      </p:sp>
      <p:sp>
        <p:nvSpPr>
          <p:cNvPr id="5" name="Line 4"/>
          <p:cNvSpPr>
            <a:spLocks noChangeShapeType="1"/>
          </p:cNvSpPr>
          <p:nvPr/>
        </p:nvSpPr>
        <p:spPr bwMode="auto">
          <a:xfrm flipH="1">
            <a:off x="0" y="2529582"/>
            <a:ext cx="576104" cy="2000250"/>
          </a:xfrm>
          <a:prstGeom prst="line">
            <a:avLst/>
          </a:prstGeom>
          <a:noFill/>
          <a:ln w="9525" cmpd="sng">
            <a:solidFill>
              <a:srgbClr val="B2B2B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8580" tIns="34290" rIns="68580" bIns="34290"/>
          <a:lstStyle/>
          <a:p>
            <a:pPr fontAlgn="base">
              <a:spcBef>
                <a:spcPct val="0"/>
              </a:spcBef>
              <a:spcAft>
                <a:spcPct val="0"/>
              </a:spcAft>
            </a:pPr>
            <a:endParaRPr lang="zh-CN" altLang="en-US">
              <a:solidFill>
                <a:prstClr val="black"/>
              </a:solidFill>
              <a:latin typeface="Arial" charset="0"/>
            </a:endParaRPr>
          </a:p>
        </p:txBody>
      </p:sp>
      <p:sp>
        <p:nvSpPr>
          <p:cNvPr id="6" name="AutoShape 5"/>
          <p:cNvSpPr>
            <a:spLocks noChangeArrowheads="1"/>
          </p:cNvSpPr>
          <p:nvPr/>
        </p:nvSpPr>
        <p:spPr bwMode="auto">
          <a:xfrm>
            <a:off x="1525775" y="2385603"/>
            <a:ext cx="216039" cy="17145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72941"/>
                  <a:invGamma/>
                </a:schemeClr>
              </a:gs>
            </a:gsLst>
            <a:lin ang="5400000" scaled="1"/>
          </a:gradFill>
          <a:ln w="9525" cmpd="sng">
            <a:solidFill>
              <a:schemeClr val="accent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8580" tIns="34290" rIns="68580" bIns="34290" anchor="ctr"/>
          <a:lstStyle/>
          <a:p>
            <a:pPr fontAlgn="base">
              <a:spcBef>
                <a:spcPct val="0"/>
              </a:spcBef>
              <a:spcAft>
                <a:spcPct val="0"/>
              </a:spcAft>
            </a:pPr>
            <a:endParaRPr lang="zh-CN" altLang="en-US">
              <a:solidFill>
                <a:prstClr val="black"/>
              </a:solidFill>
              <a:latin typeface="Arial" charset="0"/>
            </a:endParaRPr>
          </a:p>
        </p:txBody>
      </p:sp>
      <p:sp>
        <p:nvSpPr>
          <p:cNvPr id="7" name="AutoShape 6"/>
          <p:cNvSpPr>
            <a:spLocks noChangeArrowheads="1"/>
          </p:cNvSpPr>
          <p:nvPr/>
        </p:nvSpPr>
        <p:spPr bwMode="auto">
          <a:xfrm>
            <a:off x="2304415" y="2928528"/>
            <a:ext cx="216039" cy="17145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54118"/>
                  <a:invGamma/>
                </a:schemeClr>
              </a:gs>
            </a:gsLst>
            <a:lin ang="5400000" scaled="1"/>
          </a:gradFill>
          <a:ln w="9525" cmpd="sng">
            <a:solidFill>
              <a:schemeClr val="accent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8580" tIns="34290" rIns="68580" bIns="34290" anchor="ctr"/>
          <a:lstStyle/>
          <a:p>
            <a:pPr fontAlgn="base">
              <a:spcBef>
                <a:spcPct val="0"/>
              </a:spcBef>
              <a:spcAft>
                <a:spcPct val="0"/>
              </a:spcAft>
            </a:pPr>
            <a:endParaRPr lang="zh-CN" altLang="en-US">
              <a:solidFill>
                <a:prstClr val="black"/>
              </a:solidFill>
              <a:latin typeface="Arial" charset="0"/>
            </a:endParaRPr>
          </a:p>
        </p:txBody>
      </p:sp>
      <p:sp>
        <p:nvSpPr>
          <p:cNvPr id="8" name="AutoShape 7"/>
          <p:cNvSpPr>
            <a:spLocks noChangeArrowheads="1"/>
          </p:cNvSpPr>
          <p:nvPr/>
        </p:nvSpPr>
        <p:spPr bwMode="auto">
          <a:xfrm>
            <a:off x="2748495" y="3726247"/>
            <a:ext cx="216039" cy="17145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19216"/>
                  <a:invGamma/>
                </a:schemeClr>
              </a:gs>
            </a:gsLst>
            <a:lin ang="5400000" scaled="1"/>
          </a:gradFill>
          <a:ln w="9525" cmpd="sng">
            <a:solidFill>
              <a:schemeClr val="accent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8580" tIns="34290" rIns="68580" bIns="34290" anchor="ctr"/>
          <a:lstStyle/>
          <a:p>
            <a:pPr fontAlgn="base">
              <a:spcBef>
                <a:spcPct val="0"/>
              </a:spcBef>
              <a:spcAft>
                <a:spcPct val="0"/>
              </a:spcAft>
            </a:pPr>
            <a:endParaRPr lang="zh-CN" altLang="en-US">
              <a:solidFill>
                <a:prstClr val="black"/>
              </a:solidFill>
              <a:latin typeface="Arial" charset="0"/>
            </a:endParaRPr>
          </a:p>
        </p:txBody>
      </p:sp>
      <p:sp>
        <p:nvSpPr>
          <p:cNvPr id="9" name="Line 8"/>
          <p:cNvSpPr>
            <a:spLocks noChangeShapeType="1"/>
          </p:cNvSpPr>
          <p:nvPr/>
        </p:nvSpPr>
        <p:spPr bwMode="auto">
          <a:xfrm flipH="1">
            <a:off x="1" y="2371232"/>
            <a:ext cx="1573784" cy="2158603"/>
          </a:xfrm>
          <a:prstGeom prst="line">
            <a:avLst/>
          </a:prstGeom>
          <a:noFill/>
          <a:ln w="9525" cmpd="sng">
            <a:solidFill>
              <a:srgbClr val="B2B2B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8580" tIns="34290" rIns="68580" bIns="34290"/>
          <a:lstStyle/>
          <a:p>
            <a:pPr fontAlgn="base">
              <a:spcBef>
                <a:spcPct val="0"/>
              </a:spcBef>
              <a:spcAft>
                <a:spcPct val="0"/>
              </a:spcAft>
            </a:pPr>
            <a:endParaRPr lang="zh-CN" altLang="en-US">
              <a:solidFill>
                <a:prstClr val="black"/>
              </a:solidFill>
              <a:latin typeface="Arial" charset="0"/>
            </a:endParaRPr>
          </a:p>
        </p:txBody>
      </p:sp>
      <p:sp>
        <p:nvSpPr>
          <p:cNvPr id="10" name="Line 9"/>
          <p:cNvSpPr>
            <a:spLocks noChangeShapeType="1"/>
          </p:cNvSpPr>
          <p:nvPr/>
        </p:nvSpPr>
        <p:spPr bwMode="auto">
          <a:xfrm flipH="1">
            <a:off x="0" y="3669010"/>
            <a:ext cx="2736493" cy="860822"/>
          </a:xfrm>
          <a:prstGeom prst="line">
            <a:avLst/>
          </a:prstGeom>
          <a:noFill/>
          <a:ln w="9525" cmpd="sng">
            <a:solidFill>
              <a:srgbClr val="B2B2B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8580" tIns="34290" rIns="68580" bIns="34290"/>
          <a:lstStyle/>
          <a:p>
            <a:pPr fontAlgn="base">
              <a:spcBef>
                <a:spcPct val="0"/>
              </a:spcBef>
              <a:spcAft>
                <a:spcPct val="0"/>
              </a:spcAft>
            </a:pPr>
            <a:endParaRPr lang="zh-CN" altLang="en-US">
              <a:solidFill>
                <a:prstClr val="black"/>
              </a:solidFill>
              <a:latin typeface="Arial" charset="0"/>
            </a:endParaRPr>
          </a:p>
        </p:txBody>
      </p:sp>
      <p:sp>
        <p:nvSpPr>
          <p:cNvPr id="11" name="Line 10"/>
          <p:cNvSpPr>
            <a:spLocks noChangeShapeType="1"/>
          </p:cNvSpPr>
          <p:nvPr/>
        </p:nvSpPr>
        <p:spPr bwMode="auto">
          <a:xfrm flipH="1">
            <a:off x="0" y="1240135"/>
            <a:ext cx="1764318" cy="3289697"/>
          </a:xfrm>
          <a:prstGeom prst="line">
            <a:avLst/>
          </a:prstGeom>
          <a:noFill/>
          <a:ln w="19050" cmpd="sng">
            <a:solidFill>
              <a:srgbClr val="B2B2B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8580" tIns="34290" rIns="68580" bIns="34290"/>
          <a:lstStyle/>
          <a:p>
            <a:pPr fontAlgn="base">
              <a:spcBef>
                <a:spcPct val="0"/>
              </a:spcBef>
              <a:spcAft>
                <a:spcPct val="0"/>
              </a:spcAft>
            </a:pPr>
            <a:endParaRPr lang="zh-CN" altLang="en-US">
              <a:solidFill>
                <a:prstClr val="black"/>
              </a:solidFill>
              <a:latin typeface="Arial" charset="0"/>
            </a:endParaRPr>
          </a:p>
        </p:txBody>
      </p:sp>
      <p:sp>
        <p:nvSpPr>
          <p:cNvPr id="12" name="Line 11"/>
          <p:cNvSpPr>
            <a:spLocks noChangeShapeType="1"/>
          </p:cNvSpPr>
          <p:nvPr/>
        </p:nvSpPr>
        <p:spPr bwMode="auto">
          <a:xfrm flipH="1">
            <a:off x="2" y="2235498"/>
            <a:ext cx="2182894" cy="2294334"/>
          </a:xfrm>
          <a:prstGeom prst="line">
            <a:avLst/>
          </a:prstGeom>
          <a:noFill/>
          <a:ln w="19050" cmpd="sng">
            <a:solidFill>
              <a:srgbClr val="B2B2B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8580" tIns="34290" rIns="68580" bIns="34290"/>
          <a:lstStyle/>
          <a:p>
            <a:pPr fontAlgn="base">
              <a:spcBef>
                <a:spcPct val="0"/>
              </a:spcBef>
              <a:spcAft>
                <a:spcPct val="0"/>
              </a:spcAft>
            </a:pPr>
            <a:endParaRPr lang="zh-CN" altLang="en-US">
              <a:solidFill>
                <a:prstClr val="black"/>
              </a:solidFill>
              <a:latin typeface="Arial" charset="0"/>
            </a:endParaRPr>
          </a:p>
        </p:txBody>
      </p:sp>
      <p:sp>
        <p:nvSpPr>
          <p:cNvPr id="13" name="Line 12"/>
          <p:cNvSpPr>
            <a:spLocks noChangeShapeType="1"/>
          </p:cNvSpPr>
          <p:nvPr/>
        </p:nvSpPr>
        <p:spPr bwMode="auto">
          <a:xfrm flipH="1">
            <a:off x="1" y="3185620"/>
            <a:ext cx="2689985" cy="1344215"/>
          </a:xfrm>
          <a:prstGeom prst="line">
            <a:avLst/>
          </a:prstGeom>
          <a:noFill/>
          <a:ln w="19050" cmpd="sng">
            <a:solidFill>
              <a:srgbClr val="B2B2B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8580" tIns="34290" rIns="68580" bIns="34290"/>
          <a:lstStyle/>
          <a:p>
            <a:pPr fontAlgn="base">
              <a:spcBef>
                <a:spcPct val="0"/>
              </a:spcBef>
              <a:spcAft>
                <a:spcPct val="0"/>
              </a:spcAft>
            </a:pPr>
            <a:endParaRPr lang="zh-CN" altLang="en-US">
              <a:solidFill>
                <a:prstClr val="black"/>
              </a:solidFill>
              <a:latin typeface="Arial" charset="0"/>
            </a:endParaRPr>
          </a:p>
        </p:txBody>
      </p:sp>
      <p:sp>
        <p:nvSpPr>
          <p:cNvPr id="14" name="Line 13"/>
          <p:cNvSpPr>
            <a:spLocks noChangeShapeType="1"/>
          </p:cNvSpPr>
          <p:nvPr/>
        </p:nvSpPr>
        <p:spPr bwMode="auto">
          <a:xfrm flipH="1">
            <a:off x="0" y="3970241"/>
            <a:ext cx="3654659" cy="559594"/>
          </a:xfrm>
          <a:prstGeom prst="line">
            <a:avLst/>
          </a:prstGeom>
          <a:noFill/>
          <a:ln w="19050" cmpd="sng">
            <a:solidFill>
              <a:srgbClr val="B2B2B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68580" tIns="34290" rIns="68580" bIns="34290"/>
          <a:lstStyle/>
          <a:p>
            <a:pPr fontAlgn="base">
              <a:spcBef>
                <a:spcPct val="0"/>
              </a:spcBef>
              <a:spcAft>
                <a:spcPct val="0"/>
              </a:spcAft>
            </a:pPr>
            <a:endParaRPr lang="zh-CN" altLang="en-US">
              <a:solidFill>
                <a:prstClr val="black"/>
              </a:solidFill>
              <a:latin typeface="Arial" charset="0"/>
            </a:endParaRPr>
          </a:p>
        </p:txBody>
      </p:sp>
      <p:grpSp>
        <p:nvGrpSpPr>
          <p:cNvPr id="15" name="Group 14"/>
          <p:cNvGrpSpPr>
            <a:grpSpLocks/>
          </p:cNvGrpSpPr>
          <p:nvPr/>
        </p:nvGrpSpPr>
        <p:grpSpPr bwMode="auto">
          <a:xfrm>
            <a:off x="-37318" y="2929632"/>
            <a:ext cx="2413746" cy="1771650"/>
            <a:chOff x="-25" y="0"/>
            <a:chExt cx="1617" cy="1522"/>
          </a:xfrm>
        </p:grpSpPr>
        <p:sp>
          <p:nvSpPr>
            <p:cNvPr id="16" name="Arc 15"/>
            <p:cNvSpPr>
              <a:spLocks/>
            </p:cNvSpPr>
            <p:nvPr/>
          </p:nvSpPr>
          <p:spPr bwMode="auto">
            <a:xfrm>
              <a:off x="0" y="79"/>
              <a:ext cx="1440" cy="144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80808">
                <a:alpha val="50000"/>
              </a:srgbClr>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prstClr val="black"/>
                </a:solidFill>
                <a:latin typeface="Arial" charset="0"/>
              </a:endParaRPr>
            </a:p>
          </p:txBody>
        </p:sp>
        <p:sp>
          <p:nvSpPr>
            <p:cNvPr id="17" name="Line 16"/>
            <p:cNvSpPr>
              <a:spLocks noChangeShapeType="1"/>
            </p:cNvSpPr>
            <p:nvPr/>
          </p:nvSpPr>
          <p:spPr bwMode="auto">
            <a:xfrm flipH="1">
              <a:off x="0" y="0"/>
              <a:ext cx="1592" cy="1522"/>
            </a:xfrm>
            <a:prstGeom prst="line">
              <a:avLst/>
            </a:prstGeom>
            <a:noFill/>
            <a:ln w="9525" cmpd="sng">
              <a:solidFill>
                <a:srgbClr val="B2B2B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solidFill>
                  <a:prstClr val="black"/>
                </a:solidFill>
                <a:latin typeface="Arial" charset="0"/>
              </a:endParaRPr>
            </a:p>
          </p:txBody>
        </p:sp>
        <p:sp>
          <p:nvSpPr>
            <p:cNvPr id="18" name="Arc 17"/>
            <p:cNvSpPr>
              <a:spLocks/>
            </p:cNvSpPr>
            <p:nvPr/>
          </p:nvSpPr>
          <p:spPr bwMode="auto">
            <a:xfrm>
              <a:off x="0" y="142"/>
              <a:ext cx="1382" cy="13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adFill rotWithShape="1">
              <a:gsLst>
                <a:gs pos="0">
                  <a:srgbClr val="CBBC63">
                    <a:gamma/>
                    <a:shade val="72941"/>
                    <a:invGamma/>
                  </a:srgbClr>
                </a:gs>
                <a:gs pos="100000">
                  <a:srgbClr val="CBBC63"/>
                </a:gs>
              </a:gsLst>
              <a:lin ang="189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17961" dir="2700000" algn="ctr" rotWithShape="0">
                      <a:srgbClr val="CBBC63">
                        <a:gamma/>
                        <a:shade val="60000"/>
                        <a:invGamma/>
                      </a:srgbClr>
                    </a:outerShdw>
                  </a:effectLst>
                </a14:hiddenEffects>
              </a:ext>
            </a:extLst>
          </p:spPr>
          <p:txBody>
            <a:bodyPr wrap="none" anchor="ctr"/>
            <a:lstStyle/>
            <a:p>
              <a:pPr fontAlgn="base">
                <a:spcBef>
                  <a:spcPct val="0"/>
                </a:spcBef>
                <a:spcAft>
                  <a:spcPct val="0"/>
                </a:spcAft>
              </a:pPr>
              <a:endParaRPr lang="zh-CN" altLang="en-US">
                <a:solidFill>
                  <a:prstClr val="black"/>
                </a:solidFill>
                <a:latin typeface="Arial" charset="0"/>
              </a:endParaRPr>
            </a:p>
          </p:txBody>
        </p:sp>
        <p:sp>
          <p:nvSpPr>
            <p:cNvPr id="19" name="Arc 18"/>
            <p:cNvSpPr>
              <a:spLocks/>
            </p:cNvSpPr>
            <p:nvPr/>
          </p:nvSpPr>
          <p:spPr bwMode="auto">
            <a:xfrm>
              <a:off x="14" y="163"/>
              <a:ext cx="1347" cy="134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adFill rotWithShape="1">
              <a:gsLst>
                <a:gs pos="0">
                  <a:srgbClr val="CBBC63">
                    <a:alpha val="0"/>
                  </a:srgbClr>
                </a:gs>
                <a:gs pos="100000">
                  <a:srgbClr val="CBBC63">
                    <a:gamma/>
                    <a:tint val="63529"/>
                    <a:invGamma/>
                  </a:srgbClr>
                </a:gs>
              </a:gsLst>
              <a:lin ang="189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17961" dir="2700000" algn="ctr" rotWithShape="0">
                      <a:srgbClr val="CBBC63">
                        <a:gamma/>
                        <a:shade val="60000"/>
                        <a:invGamma/>
                      </a:srgbClr>
                    </a:outerShdw>
                  </a:effectLst>
                </a14:hiddenEffects>
              </a:ext>
            </a:extLst>
          </p:spPr>
          <p:txBody>
            <a:bodyPr wrap="none" anchor="ctr"/>
            <a:lstStyle/>
            <a:p>
              <a:pPr fontAlgn="base">
                <a:spcBef>
                  <a:spcPct val="0"/>
                </a:spcBef>
                <a:spcAft>
                  <a:spcPct val="0"/>
                </a:spcAft>
              </a:pPr>
              <a:endParaRPr lang="zh-CN" altLang="en-US">
                <a:solidFill>
                  <a:prstClr val="black"/>
                </a:solidFill>
                <a:latin typeface="Arial" charset="0"/>
              </a:endParaRPr>
            </a:p>
          </p:txBody>
        </p:sp>
        <p:sp>
          <p:nvSpPr>
            <p:cNvPr id="20" name="Text Box 19"/>
            <p:cNvSpPr txBox="1">
              <a:spLocks noChangeArrowheads="1"/>
            </p:cNvSpPr>
            <p:nvPr/>
          </p:nvSpPr>
          <p:spPr bwMode="auto">
            <a:xfrm>
              <a:off x="-25" y="612"/>
              <a:ext cx="1036" cy="6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zh-CN" altLang="en-US" sz="1800" b="1" dirty="0">
                  <a:solidFill>
                    <a:srgbClr val="080808"/>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Arial" panose="020B0604020202020204" pitchFamily="34" charset="0"/>
                </a:rPr>
                <a:t>储</a:t>
              </a:r>
              <a:r>
                <a:rPr lang="zh-CN" altLang="en-US" sz="1800" b="1" dirty="0" smtClean="0">
                  <a:solidFill>
                    <a:srgbClr val="080808"/>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Arial" panose="020B0604020202020204" pitchFamily="34" charset="0"/>
                </a:rPr>
                <a:t>氢</a:t>
              </a:r>
              <a:endParaRPr lang="en-US" altLang="zh-CN" sz="1800" b="1" dirty="0" smtClean="0">
                <a:solidFill>
                  <a:srgbClr val="080808"/>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Arial" panose="020B0604020202020204" pitchFamily="34" charset="0"/>
              </a:endParaRPr>
            </a:p>
            <a:p>
              <a:pPr algn="ctr" fontAlgn="base">
                <a:spcBef>
                  <a:spcPct val="50000"/>
                </a:spcBef>
                <a:spcAft>
                  <a:spcPct val="0"/>
                </a:spcAft>
              </a:pPr>
              <a:r>
                <a:rPr lang="zh-CN" altLang="en-US" sz="1800" b="1" dirty="0" smtClean="0">
                  <a:solidFill>
                    <a:srgbClr val="080808"/>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Arial" panose="020B0604020202020204" pitchFamily="34" charset="0"/>
                </a:rPr>
                <a:t>合金粉</a:t>
              </a:r>
              <a:endParaRPr lang="zh-CN" altLang="zh-CN" sz="1800" b="1" dirty="0">
                <a:solidFill>
                  <a:srgbClr val="080808"/>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1" name="Text Box 20"/>
          <p:cNvSpPr txBox="1">
            <a:spLocks noChangeArrowheads="1"/>
          </p:cNvSpPr>
          <p:nvPr/>
        </p:nvSpPr>
        <p:spPr bwMode="auto">
          <a:xfrm>
            <a:off x="2578662" y="1389737"/>
            <a:ext cx="4940529" cy="284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p>
            <a:pPr fontAlgn="base">
              <a:spcBef>
                <a:spcPct val="50000"/>
              </a:spcBef>
              <a:spcAft>
                <a:spcPct val="0"/>
              </a:spcAft>
            </a:pPr>
            <a:r>
              <a:rPr lang="en-US" altLang="zh-CN" b="1" dirty="0" smtClean="0">
                <a:solidFill>
                  <a:srgbClr val="4472C4"/>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2013</a:t>
            </a:r>
            <a:r>
              <a:rPr lang="zh-CN" altLang="en-US" b="1" dirty="0" smtClean="0">
                <a:solidFill>
                  <a:srgbClr val="4472C4"/>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年  新</a:t>
            </a:r>
            <a:r>
              <a:rPr lang="zh-CN" altLang="en-US" b="1" dirty="0">
                <a:solidFill>
                  <a:srgbClr val="4472C4"/>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工艺合金粉累计生产超过了</a:t>
            </a:r>
            <a:r>
              <a:rPr lang="en-US" altLang="zh-CN" b="1" dirty="0">
                <a:solidFill>
                  <a:srgbClr val="4472C4"/>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a:t>
            </a:r>
            <a:r>
              <a:rPr lang="zh-CN" altLang="en-US" b="1" dirty="0">
                <a:solidFill>
                  <a:srgbClr val="4472C4"/>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万</a:t>
            </a:r>
            <a:r>
              <a:rPr lang="zh-CN" altLang="en-US" b="1" dirty="0" smtClean="0">
                <a:solidFill>
                  <a:srgbClr val="4472C4"/>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吨</a:t>
            </a:r>
            <a:endParaRPr lang="zh-CN" altLang="en-US" b="1" dirty="0">
              <a:solidFill>
                <a:srgbClr val="4472C4"/>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2" name="AutoShape 24"/>
          <p:cNvSpPr>
            <a:spLocks noChangeArrowheads="1"/>
          </p:cNvSpPr>
          <p:nvPr/>
        </p:nvSpPr>
        <p:spPr bwMode="auto">
          <a:xfrm>
            <a:off x="3615653" y="3847693"/>
            <a:ext cx="621112" cy="492919"/>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2"/>
              </a:gs>
              <a:gs pos="100000">
                <a:schemeClr val="accent2">
                  <a:gamma/>
                  <a:shade val="50980"/>
                  <a:invGamma/>
                </a:schemeClr>
              </a:gs>
            </a:gsLst>
            <a:lin ang="5400000" scaled="1"/>
          </a:gradFill>
          <a:ln w="9525" cmpd="sng">
            <a:solidFill>
              <a:srgbClr val="FEFFFF"/>
            </a:solidFill>
            <a:round/>
            <a:headEnd/>
            <a:tailEnd/>
          </a:ln>
          <a:effectLst>
            <a:outerShdw dist="35921" dir="2700000" algn="ctr" rotWithShape="0">
              <a:srgbClr val="080808">
                <a:alpha val="50000"/>
              </a:srgbClr>
            </a:outerShdw>
          </a:effectLst>
        </p:spPr>
        <p:txBody>
          <a:bodyPr wrap="none" lIns="68580" tIns="34290" rIns="68580" bIns="34290" anchor="ctr"/>
          <a:lstStyle/>
          <a:p>
            <a:pPr fontAlgn="base">
              <a:spcBef>
                <a:spcPct val="0"/>
              </a:spcBef>
              <a:spcAft>
                <a:spcPct val="0"/>
              </a:spcAft>
            </a:pPr>
            <a:endParaRPr lang="zh-CN" altLang="en-US">
              <a:solidFill>
                <a:prstClr val="black"/>
              </a:solidFill>
              <a:latin typeface="Arial" charset="0"/>
            </a:endParaRPr>
          </a:p>
        </p:txBody>
      </p:sp>
      <p:sp>
        <p:nvSpPr>
          <p:cNvPr id="23" name="AutoShape 29"/>
          <p:cNvSpPr>
            <a:spLocks noChangeArrowheads="1"/>
          </p:cNvSpPr>
          <p:nvPr/>
        </p:nvSpPr>
        <p:spPr bwMode="auto">
          <a:xfrm>
            <a:off x="1602291" y="1008053"/>
            <a:ext cx="621112" cy="492919"/>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hlink">
                  <a:gamma/>
                  <a:tint val="20000"/>
                  <a:invGamma/>
                </a:schemeClr>
              </a:gs>
              <a:gs pos="100000">
                <a:schemeClr val="hlink"/>
              </a:gs>
            </a:gsLst>
            <a:lin ang="5400000" scaled="1"/>
          </a:gradFill>
          <a:ln w="9525" cmpd="sng">
            <a:solidFill>
              <a:srgbClr val="FEFFFF"/>
            </a:solidFill>
            <a:round/>
            <a:headEnd/>
            <a:tailEnd/>
          </a:ln>
          <a:effectLst>
            <a:outerShdw dist="35921" dir="2700000" algn="ctr" rotWithShape="0">
              <a:srgbClr val="080808">
                <a:alpha val="50000"/>
              </a:srgbClr>
            </a:outerShdw>
          </a:effectLst>
        </p:spPr>
        <p:txBody>
          <a:bodyPr wrap="none" lIns="68580" tIns="34290" rIns="68580" bIns="34290" anchor="ctr"/>
          <a:lstStyle/>
          <a:p>
            <a:pPr fontAlgn="base">
              <a:spcBef>
                <a:spcPct val="0"/>
              </a:spcBef>
              <a:spcAft>
                <a:spcPct val="0"/>
              </a:spcAft>
            </a:pPr>
            <a:endParaRPr lang="zh-CN" altLang="en-US">
              <a:solidFill>
                <a:prstClr val="black"/>
              </a:solidFill>
              <a:latin typeface="Arial" charset="0"/>
            </a:endParaRPr>
          </a:p>
        </p:txBody>
      </p:sp>
      <p:sp>
        <p:nvSpPr>
          <p:cNvPr id="24" name="AutoShape 30"/>
          <p:cNvSpPr>
            <a:spLocks noChangeArrowheads="1"/>
          </p:cNvSpPr>
          <p:nvPr/>
        </p:nvSpPr>
        <p:spPr bwMode="auto">
          <a:xfrm>
            <a:off x="2061373" y="2031990"/>
            <a:ext cx="621112" cy="492919"/>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amma/>
                  <a:tint val="28627"/>
                  <a:invGamma/>
                </a:schemeClr>
              </a:gs>
              <a:gs pos="100000">
                <a:schemeClr val="accent1"/>
              </a:gs>
            </a:gsLst>
            <a:lin ang="5400000" scaled="1"/>
          </a:gradFill>
          <a:ln w="9525" cmpd="sng">
            <a:solidFill>
              <a:srgbClr val="FEFFFF"/>
            </a:solidFill>
            <a:round/>
            <a:headEnd/>
            <a:tailEnd/>
          </a:ln>
          <a:effectLst>
            <a:outerShdw dist="35921" dir="2700000" algn="ctr" rotWithShape="0">
              <a:srgbClr val="080808">
                <a:alpha val="50000"/>
              </a:srgbClr>
            </a:outerShdw>
          </a:effectLst>
        </p:spPr>
        <p:txBody>
          <a:bodyPr wrap="none" lIns="68580" tIns="34290" rIns="68580" bIns="34290" anchor="ctr"/>
          <a:lstStyle/>
          <a:p>
            <a:pPr fontAlgn="base">
              <a:spcBef>
                <a:spcPct val="0"/>
              </a:spcBef>
              <a:spcAft>
                <a:spcPct val="0"/>
              </a:spcAft>
            </a:pPr>
            <a:endParaRPr lang="zh-CN" altLang="en-US">
              <a:solidFill>
                <a:prstClr val="black"/>
              </a:solidFill>
              <a:latin typeface="Arial" charset="0"/>
            </a:endParaRPr>
          </a:p>
        </p:txBody>
      </p:sp>
      <p:sp>
        <p:nvSpPr>
          <p:cNvPr id="25" name="AutoShape 31"/>
          <p:cNvSpPr>
            <a:spLocks noChangeArrowheads="1"/>
          </p:cNvSpPr>
          <p:nvPr/>
        </p:nvSpPr>
        <p:spPr bwMode="auto">
          <a:xfrm>
            <a:off x="2623975" y="3015447"/>
            <a:ext cx="621112" cy="492919"/>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folHlink"/>
              </a:gs>
              <a:gs pos="100000">
                <a:schemeClr val="folHlink">
                  <a:gamma/>
                  <a:shade val="79216"/>
                  <a:invGamma/>
                </a:schemeClr>
              </a:gs>
            </a:gsLst>
            <a:lin ang="5400000" scaled="1"/>
          </a:gradFill>
          <a:ln w="9525" cmpd="sng">
            <a:solidFill>
              <a:srgbClr val="FEFFFF"/>
            </a:solidFill>
            <a:round/>
            <a:headEnd/>
            <a:tailEnd/>
          </a:ln>
          <a:effectLst>
            <a:outerShdw dist="35921" dir="2700000" algn="ctr" rotWithShape="0">
              <a:srgbClr val="080808">
                <a:alpha val="50000"/>
              </a:srgbClr>
            </a:outerShdw>
          </a:effectLst>
        </p:spPr>
        <p:txBody>
          <a:bodyPr wrap="none" lIns="68580" tIns="34290" rIns="68580" bIns="34290" anchor="ctr"/>
          <a:lstStyle/>
          <a:p>
            <a:pPr fontAlgn="base">
              <a:spcBef>
                <a:spcPct val="0"/>
              </a:spcBef>
              <a:spcAft>
                <a:spcPct val="0"/>
              </a:spcAft>
            </a:pPr>
            <a:endParaRPr lang="zh-CN" altLang="en-US">
              <a:solidFill>
                <a:prstClr val="black"/>
              </a:solidFill>
              <a:latin typeface="Arial" charset="0"/>
            </a:endParaRPr>
          </a:p>
        </p:txBody>
      </p:sp>
      <p:sp>
        <p:nvSpPr>
          <p:cNvPr id="26" name="AutoShape 32"/>
          <p:cNvSpPr>
            <a:spLocks noChangeArrowheads="1"/>
          </p:cNvSpPr>
          <p:nvPr/>
        </p:nvSpPr>
        <p:spPr bwMode="auto">
          <a:xfrm>
            <a:off x="505592" y="2527288"/>
            <a:ext cx="216039" cy="17145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72941"/>
                  <a:invGamma/>
                </a:schemeClr>
              </a:gs>
            </a:gsLst>
            <a:lin ang="5400000" scaled="1"/>
          </a:gradFill>
          <a:ln w="9525" cmpd="sng">
            <a:solidFill>
              <a:schemeClr val="accent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8580" tIns="34290" rIns="68580" bIns="34290" anchor="ctr"/>
          <a:lstStyle/>
          <a:p>
            <a:pPr fontAlgn="base">
              <a:spcBef>
                <a:spcPct val="0"/>
              </a:spcBef>
              <a:spcAft>
                <a:spcPct val="0"/>
              </a:spcAft>
            </a:pPr>
            <a:endParaRPr lang="zh-CN" altLang="en-US">
              <a:solidFill>
                <a:prstClr val="black"/>
              </a:solidFill>
              <a:latin typeface="Arial" charset="0"/>
            </a:endParaRPr>
          </a:p>
        </p:txBody>
      </p:sp>
      <p:sp>
        <p:nvSpPr>
          <p:cNvPr id="27" name="AutoShape 33"/>
          <p:cNvSpPr>
            <a:spLocks noChangeArrowheads="1"/>
          </p:cNvSpPr>
          <p:nvPr/>
        </p:nvSpPr>
        <p:spPr bwMode="auto">
          <a:xfrm>
            <a:off x="2686985" y="4452528"/>
            <a:ext cx="216039" cy="17145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19216"/>
                  <a:invGamma/>
                </a:schemeClr>
              </a:gs>
            </a:gsLst>
            <a:lin ang="5400000" scaled="1"/>
          </a:gradFill>
          <a:ln w="9525" cmpd="sng">
            <a:solidFill>
              <a:schemeClr val="accent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8580" tIns="34290" rIns="68580" bIns="34290" anchor="ctr"/>
          <a:lstStyle/>
          <a:p>
            <a:pPr fontAlgn="base">
              <a:spcBef>
                <a:spcPct val="0"/>
              </a:spcBef>
              <a:spcAft>
                <a:spcPct val="0"/>
              </a:spcAft>
            </a:pPr>
            <a:endParaRPr lang="zh-CN" altLang="en-US">
              <a:solidFill>
                <a:prstClr val="black"/>
              </a:solidFill>
              <a:latin typeface="Arial" charset="0"/>
            </a:endParaRPr>
          </a:p>
        </p:txBody>
      </p:sp>
      <p:sp>
        <p:nvSpPr>
          <p:cNvPr id="28" name="Text Box 20"/>
          <p:cNvSpPr txBox="1">
            <a:spLocks noChangeArrowheads="1"/>
          </p:cNvSpPr>
          <p:nvPr/>
        </p:nvSpPr>
        <p:spPr bwMode="auto">
          <a:xfrm>
            <a:off x="2845543" y="1768370"/>
            <a:ext cx="4537546" cy="284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p>
            <a:pPr fontAlgn="base">
              <a:spcBef>
                <a:spcPct val="50000"/>
              </a:spcBef>
              <a:spcAft>
                <a:spcPct val="0"/>
              </a:spcAft>
            </a:pPr>
            <a:r>
              <a:rPr lang="zh-CN" altLang="zh-CN" b="1" dirty="0" smtClean="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20</a:t>
            </a:r>
            <a:r>
              <a:rPr lang="en-US" altLang="zh-CN" b="1" dirty="0" smtClean="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12</a:t>
            </a:r>
            <a:r>
              <a:rPr lang="zh-CN" altLang="en-US" b="1" dirty="0" smtClean="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年  获</a:t>
            </a:r>
            <a:r>
              <a:rPr lang="zh-CN" altLang="en-US"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国家战略创新</a:t>
            </a:r>
            <a:r>
              <a:rPr lang="zh-CN" altLang="en-US" b="1" dirty="0" smtClean="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产品</a:t>
            </a:r>
            <a:endParaRPr lang="zh-CN" altLang="en-US"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9" name="Text Box 20"/>
          <p:cNvSpPr txBox="1">
            <a:spLocks noChangeArrowheads="1"/>
          </p:cNvSpPr>
          <p:nvPr/>
        </p:nvSpPr>
        <p:spPr bwMode="auto">
          <a:xfrm>
            <a:off x="3091664" y="2136956"/>
            <a:ext cx="5495588" cy="284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p>
            <a:pPr fontAlgn="base">
              <a:spcBef>
                <a:spcPct val="50000"/>
              </a:spcBef>
              <a:spcAft>
                <a:spcPct val="0"/>
              </a:spcAft>
            </a:pPr>
            <a:r>
              <a:rPr lang="zh-CN" altLang="zh-CN"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20</a:t>
            </a:r>
            <a:r>
              <a:rPr lang="en-US" altLang="zh-CN"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11</a:t>
            </a:r>
            <a:r>
              <a:rPr lang="zh-CN" altLang="en-US"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年  急冷</a:t>
            </a:r>
            <a:r>
              <a:rPr lang="zh-CN" altLang="en-US"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薄片</a:t>
            </a:r>
            <a:r>
              <a:rPr lang="en-US" altLang="zh-CN"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AB3</a:t>
            </a:r>
            <a:r>
              <a:rPr lang="zh-CN" altLang="en-US"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合金项目获国家</a:t>
            </a:r>
            <a:r>
              <a:rPr lang="en-US" altLang="zh-CN"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863</a:t>
            </a:r>
            <a:r>
              <a:rPr lang="zh-CN" altLang="en-US"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计划</a:t>
            </a:r>
            <a:r>
              <a:rPr lang="zh-CN" altLang="en-US"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支持</a:t>
            </a:r>
            <a:endParaRPr lang="zh-CN" altLang="en-US"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0" name="Text Box 20"/>
          <p:cNvSpPr txBox="1">
            <a:spLocks noChangeArrowheads="1"/>
          </p:cNvSpPr>
          <p:nvPr/>
        </p:nvSpPr>
        <p:spPr bwMode="auto">
          <a:xfrm>
            <a:off x="3379305" y="2481105"/>
            <a:ext cx="4344040" cy="284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p>
            <a:pPr fontAlgn="base">
              <a:spcBef>
                <a:spcPct val="50000"/>
              </a:spcBef>
              <a:spcAft>
                <a:spcPct val="0"/>
              </a:spcAft>
            </a:pPr>
            <a:r>
              <a:rPr lang="zh-CN" altLang="zh-CN" b="1" dirty="0" smtClean="0">
                <a:solidFill>
                  <a:srgbClr val="FFC000">
                    <a:lumMod val="60000"/>
                    <a:lumOff val="40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200</a:t>
            </a:r>
            <a:r>
              <a:rPr lang="en-US" altLang="zh-CN" b="1" dirty="0" smtClean="0">
                <a:solidFill>
                  <a:srgbClr val="FFC000">
                    <a:lumMod val="60000"/>
                    <a:lumOff val="40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9</a:t>
            </a:r>
            <a:r>
              <a:rPr lang="zh-CN" altLang="en-US" b="1" dirty="0" smtClean="0">
                <a:solidFill>
                  <a:srgbClr val="FFC000">
                    <a:lumMod val="60000"/>
                    <a:lumOff val="40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年  新</a:t>
            </a:r>
            <a:r>
              <a:rPr lang="zh-CN" altLang="en-US" b="1" dirty="0">
                <a:solidFill>
                  <a:srgbClr val="FFC000">
                    <a:lumMod val="60000"/>
                    <a:lumOff val="40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工艺新设备专利获得</a:t>
            </a:r>
            <a:r>
              <a:rPr lang="zh-CN" altLang="en-US" b="1" dirty="0" smtClean="0">
                <a:solidFill>
                  <a:srgbClr val="FFC000">
                    <a:lumMod val="60000"/>
                    <a:lumOff val="40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授权</a:t>
            </a:r>
            <a:endParaRPr lang="zh-CN" altLang="en-US" b="1" dirty="0">
              <a:solidFill>
                <a:srgbClr val="FFC000">
                  <a:lumMod val="60000"/>
                  <a:lumOff val="40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1" name="Text Box 20"/>
          <p:cNvSpPr txBox="1">
            <a:spLocks noChangeArrowheads="1"/>
          </p:cNvSpPr>
          <p:nvPr/>
        </p:nvSpPr>
        <p:spPr bwMode="auto">
          <a:xfrm>
            <a:off x="3630216" y="2859738"/>
            <a:ext cx="3319263" cy="284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p>
            <a:pPr fontAlgn="base">
              <a:spcBef>
                <a:spcPct val="50000"/>
              </a:spcBef>
              <a:spcAft>
                <a:spcPct val="0"/>
              </a:spcAft>
            </a:pPr>
            <a:r>
              <a:rPr lang="zh-CN" altLang="zh-CN" b="1" dirty="0" smtClean="0">
                <a:solidFill>
                  <a:srgbClr val="A5A5A5">
                    <a:lumMod val="75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200</a:t>
            </a:r>
            <a:r>
              <a:rPr lang="en-US" altLang="zh-CN" b="1" dirty="0" smtClean="0">
                <a:solidFill>
                  <a:srgbClr val="A5A5A5">
                    <a:lumMod val="75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8</a:t>
            </a:r>
            <a:r>
              <a:rPr lang="zh-CN" altLang="en-US" b="1" dirty="0" smtClean="0">
                <a:solidFill>
                  <a:srgbClr val="A5A5A5">
                    <a:lumMod val="75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年  年</a:t>
            </a:r>
            <a:r>
              <a:rPr lang="zh-CN" altLang="en-US" b="1" dirty="0">
                <a:solidFill>
                  <a:srgbClr val="A5A5A5">
                    <a:lumMod val="75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销量国内</a:t>
            </a:r>
            <a:r>
              <a:rPr lang="zh-CN" altLang="en-US" b="1" dirty="0" smtClean="0">
                <a:solidFill>
                  <a:srgbClr val="A5A5A5">
                    <a:lumMod val="75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第一</a:t>
            </a:r>
            <a:endParaRPr lang="zh-CN" altLang="en-US" b="1" dirty="0">
              <a:solidFill>
                <a:srgbClr val="A5A5A5">
                  <a:lumMod val="75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2" name="Text Box 20"/>
          <p:cNvSpPr txBox="1">
            <a:spLocks noChangeArrowheads="1"/>
          </p:cNvSpPr>
          <p:nvPr/>
        </p:nvSpPr>
        <p:spPr bwMode="auto">
          <a:xfrm>
            <a:off x="3902422" y="3238371"/>
            <a:ext cx="3606122" cy="284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p>
            <a:pPr fontAlgn="base">
              <a:spcBef>
                <a:spcPct val="50000"/>
              </a:spcBef>
              <a:spcAft>
                <a:spcPct val="0"/>
              </a:spcAft>
            </a:pPr>
            <a:r>
              <a:rPr lang="zh-CN" altLang="zh-CN" b="1" dirty="0" smtClean="0">
                <a:solidFill>
                  <a:srgbClr val="ED7D31">
                    <a:lumMod val="75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200</a:t>
            </a:r>
            <a:r>
              <a:rPr lang="en-US" altLang="zh-CN" b="1" dirty="0" smtClean="0">
                <a:solidFill>
                  <a:srgbClr val="ED7D31">
                    <a:lumMod val="75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7</a:t>
            </a:r>
            <a:r>
              <a:rPr lang="zh-CN" altLang="en-US" b="1" dirty="0" smtClean="0">
                <a:solidFill>
                  <a:srgbClr val="ED7D31">
                    <a:lumMod val="75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年  </a:t>
            </a:r>
            <a:r>
              <a:rPr lang="en-US" altLang="zh-CN" b="1" dirty="0">
                <a:solidFill>
                  <a:srgbClr val="ED7D31">
                    <a:lumMod val="75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4000</a:t>
            </a:r>
            <a:r>
              <a:rPr lang="zh-CN" altLang="en-US" b="1" dirty="0">
                <a:solidFill>
                  <a:srgbClr val="ED7D31">
                    <a:lumMod val="75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吨新工艺生产线</a:t>
            </a:r>
            <a:r>
              <a:rPr lang="zh-CN" altLang="en-US" b="1" dirty="0" smtClean="0">
                <a:solidFill>
                  <a:srgbClr val="ED7D31">
                    <a:lumMod val="75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投产</a:t>
            </a:r>
            <a:endParaRPr lang="zh-CN" altLang="en-US" b="1" dirty="0">
              <a:solidFill>
                <a:srgbClr val="ED7D31">
                  <a:lumMod val="75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3" name="Text Box 20"/>
          <p:cNvSpPr txBox="1">
            <a:spLocks noChangeArrowheads="1"/>
          </p:cNvSpPr>
          <p:nvPr/>
        </p:nvSpPr>
        <p:spPr bwMode="auto">
          <a:xfrm>
            <a:off x="4174627" y="3617004"/>
            <a:ext cx="3616769" cy="284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p>
            <a:pPr fontAlgn="base">
              <a:spcBef>
                <a:spcPct val="50000"/>
              </a:spcBef>
              <a:spcAft>
                <a:spcPct val="0"/>
              </a:spcAft>
            </a:pPr>
            <a:r>
              <a:rPr lang="zh-CN" altLang="zh-CN" b="1" dirty="0" smtClean="0">
                <a:solidFill>
                  <a:srgbClr val="E7E6E6">
                    <a:lumMod val="50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200</a:t>
            </a:r>
            <a:r>
              <a:rPr lang="en-US" altLang="zh-CN" b="1" dirty="0" smtClean="0">
                <a:solidFill>
                  <a:srgbClr val="E7E6E6">
                    <a:lumMod val="50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4</a:t>
            </a:r>
            <a:r>
              <a:rPr lang="zh-CN" altLang="en-US" b="1" dirty="0" smtClean="0">
                <a:solidFill>
                  <a:srgbClr val="E7E6E6">
                    <a:lumMod val="50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年  </a:t>
            </a:r>
            <a:r>
              <a:rPr lang="en-US" altLang="zh-CN" b="1" dirty="0">
                <a:solidFill>
                  <a:srgbClr val="E7E6E6">
                    <a:lumMod val="50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2000</a:t>
            </a:r>
            <a:r>
              <a:rPr lang="zh-CN" altLang="en-US" b="1" dirty="0">
                <a:solidFill>
                  <a:srgbClr val="E7E6E6">
                    <a:lumMod val="50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吨新工艺生产线</a:t>
            </a:r>
            <a:r>
              <a:rPr lang="zh-CN" altLang="en-US" b="1" dirty="0" smtClean="0">
                <a:solidFill>
                  <a:srgbClr val="E7E6E6">
                    <a:lumMod val="50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投产</a:t>
            </a:r>
            <a:endParaRPr lang="zh-CN" altLang="en-US" b="1" dirty="0">
              <a:solidFill>
                <a:srgbClr val="E7E6E6">
                  <a:lumMod val="50000"/>
                </a:srgb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4" name="Text Box 20"/>
          <p:cNvSpPr txBox="1">
            <a:spLocks noChangeArrowheads="1"/>
          </p:cNvSpPr>
          <p:nvPr/>
        </p:nvSpPr>
        <p:spPr bwMode="auto">
          <a:xfrm>
            <a:off x="4420750" y="3985590"/>
            <a:ext cx="3554040" cy="284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p>
            <a:pPr fontAlgn="base">
              <a:spcBef>
                <a:spcPct val="50000"/>
              </a:spcBef>
              <a:spcAft>
                <a:spcPct val="0"/>
              </a:spcAft>
            </a:pPr>
            <a:r>
              <a:rPr lang="zh-CN" altLang="zh-CN" b="1" dirty="0" smtClean="0">
                <a:solidFill>
                  <a:prstClr val="black">
                    <a:lumMod val="65000"/>
                    <a:lumOff val="35000"/>
                  </a:prst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200</a:t>
            </a:r>
            <a:r>
              <a:rPr lang="en-US" altLang="zh-CN" b="1" dirty="0" smtClean="0">
                <a:solidFill>
                  <a:prstClr val="black">
                    <a:lumMod val="65000"/>
                    <a:lumOff val="35000"/>
                  </a:prst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3</a:t>
            </a:r>
            <a:r>
              <a:rPr lang="zh-CN" altLang="en-US" b="1" dirty="0" smtClean="0">
                <a:solidFill>
                  <a:prstClr val="black">
                    <a:lumMod val="65000"/>
                    <a:lumOff val="35000"/>
                  </a:prst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年  开发</a:t>
            </a:r>
            <a:r>
              <a:rPr lang="zh-CN" altLang="en-US" b="1" dirty="0">
                <a:solidFill>
                  <a:prstClr val="black">
                    <a:lumMod val="65000"/>
                    <a:lumOff val="35000"/>
                  </a:prst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急冷薄片新</a:t>
            </a:r>
            <a:r>
              <a:rPr lang="zh-CN" altLang="en-US" b="1" dirty="0" smtClean="0">
                <a:solidFill>
                  <a:prstClr val="black">
                    <a:lumMod val="65000"/>
                    <a:lumOff val="35000"/>
                  </a:prst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工艺</a:t>
            </a:r>
            <a:endParaRPr lang="zh-CN" altLang="en-US" b="1" dirty="0">
              <a:solidFill>
                <a:prstClr val="black">
                  <a:lumMod val="65000"/>
                  <a:lumOff val="35000"/>
                </a:prst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5" name="Text Box 20"/>
          <p:cNvSpPr txBox="1">
            <a:spLocks noChangeArrowheads="1"/>
          </p:cNvSpPr>
          <p:nvPr/>
        </p:nvSpPr>
        <p:spPr bwMode="auto">
          <a:xfrm>
            <a:off x="4687628" y="4292973"/>
            <a:ext cx="3287162" cy="284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p>
            <a:pPr fontAlgn="base">
              <a:spcBef>
                <a:spcPct val="50000"/>
              </a:spcBef>
              <a:spcAft>
                <a:spcPct val="0"/>
              </a:spcAft>
            </a:pPr>
            <a:r>
              <a:rPr lang="zh-CN" altLang="zh-CN" b="1" dirty="0" smtClean="0">
                <a:solidFill>
                  <a:prstClr val="white">
                    <a:lumMod val="50000"/>
                  </a:prst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200</a:t>
            </a:r>
            <a:r>
              <a:rPr lang="en-US" altLang="zh-CN" b="1" dirty="0" smtClean="0">
                <a:solidFill>
                  <a:prstClr val="white">
                    <a:lumMod val="50000"/>
                  </a:prst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a:t>
            </a:r>
            <a:r>
              <a:rPr lang="zh-CN" altLang="en-US" b="1" dirty="0" smtClean="0">
                <a:solidFill>
                  <a:prstClr val="white">
                    <a:lumMod val="50000"/>
                  </a:prst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年  开始</a:t>
            </a:r>
            <a:r>
              <a:rPr lang="zh-CN" altLang="en-US" b="1" dirty="0">
                <a:solidFill>
                  <a:prstClr val="white">
                    <a:lumMod val="50000"/>
                  </a:prst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生产贮氢</a:t>
            </a:r>
            <a:r>
              <a:rPr lang="zh-CN" altLang="en-US" b="1" dirty="0" smtClean="0">
                <a:solidFill>
                  <a:prstClr val="white">
                    <a:lumMod val="50000"/>
                  </a:prst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合金</a:t>
            </a:r>
            <a:endParaRPr lang="zh-CN" altLang="en-US" b="1" dirty="0">
              <a:solidFill>
                <a:prstClr val="white">
                  <a:lumMod val="50000"/>
                </a:prst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6" name="标题 1"/>
          <p:cNvSpPr>
            <a:spLocks noGrp="1"/>
          </p:cNvSpPr>
          <p:nvPr>
            <p:ph type="title"/>
          </p:nvPr>
        </p:nvSpPr>
        <p:spPr>
          <a:xfrm>
            <a:off x="218150" y="216000"/>
            <a:ext cx="3799053" cy="346249"/>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68580" tIns="34290" rIns="68580" bIns="34290" numCol="1" anchor="ctr" anchorCtr="0" compatLnSpc="1">
            <a:prstTxWarp prst="textNoShape">
              <a:avLst/>
            </a:prstTxWarp>
            <a:spAutoFit/>
          </a:bodyPr>
          <a:lstStyle/>
          <a:p>
            <a:r>
              <a:rPr lang="zh-CN" altLang="en-US" sz="1800" dirty="0" smtClean="0">
                <a:ln w="0"/>
                <a:effectLst>
                  <a:outerShdw blurRad="38100" dist="19050" dir="2700000" algn="tl" rotWithShape="0">
                    <a:schemeClr val="dk1">
                      <a:alpha val="40000"/>
                    </a:schemeClr>
                  </a:outerShdw>
                </a:effectLst>
                <a:latin typeface="微软雅黑" pitchFamily="34" charset="-122"/>
                <a:ea typeface="微软雅黑" pitchFamily="34" charset="-122"/>
                <a:cs typeface="+mn-cs"/>
              </a:rPr>
              <a:t>厦门钨业（</a:t>
            </a:r>
            <a:r>
              <a:rPr lang="en-US" altLang="zh-CN" sz="1800" dirty="0">
                <a:ln w="0"/>
                <a:effectLst>
                  <a:outerShdw blurRad="38100" dist="19050" dir="2700000" algn="tl" rotWithShape="0">
                    <a:schemeClr val="dk1">
                      <a:alpha val="40000"/>
                    </a:schemeClr>
                  </a:outerShdw>
                </a:effectLst>
                <a:latin typeface="微软雅黑" pitchFamily="34" charset="-122"/>
                <a:ea typeface="微软雅黑" pitchFamily="34" charset="-122"/>
                <a:cs typeface="+mn-cs"/>
              </a:rPr>
              <a:t>XTC</a:t>
            </a:r>
            <a:r>
              <a:rPr lang="zh-CN" altLang="en-US" sz="1800" dirty="0" smtClean="0">
                <a:ln w="0"/>
                <a:effectLst>
                  <a:outerShdw blurRad="38100" dist="19050" dir="2700000" algn="tl" rotWithShape="0">
                    <a:schemeClr val="dk1">
                      <a:alpha val="40000"/>
                    </a:schemeClr>
                  </a:outerShdw>
                </a:effectLst>
                <a:latin typeface="微软雅黑" pitchFamily="34" charset="-122"/>
                <a:ea typeface="微软雅黑" pitchFamily="34" charset="-122"/>
                <a:cs typeface="+mn-cs"/>
              </a:rPr>
              <a:t>）储氢</a:t>
            </a:r>
            <a:r>
              <a:rPr lang="zh-CN" altLang="en-US" sz="1800" dirty="0">
                <a:ln w="0"/>
                <a:effectLst>
                  <a:outerShdw blurRad="38100" dist="19050" dir="2700000" algn="tl" rotWithShape="0">
                    <a:schemeClr val="dk1">
                      <a:alpha val="40000"/>
                    </a:schemeClr>
                  </a:outerShdw>
                </a:effectLst>
                <a:latin typeface="微软雅黑" pitchFamily="34" charset="-122"/>
                <a:ea typeface="微软雅黑" pitchFamily="34" charset="-122"/>
                <a:cs typeface="+mn-cs"/>
              </a:rPr>
              <a:t>合金发展历程</a:t>
            </a:r>
          </a:p>
        </p:txBody>
      </p:sp>
      <p:sp>
        <p:nvSpPr>
          <p:cNvPr id="37" name="Text Box 20"/>
          <p:cNvSpPr txBox="1">
            <a:spLocks noChangeArrowheads="1"/>
          </p:cNvSpPr>
          <p:nvPr/>
        </p:nvSpPr>
        <p:spPr bwMode="auto">
          <a:xfrm>
            <a:off x="2304416" y="1052613"/>
            <a:ext cx="4940529" cy="284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p>
            <a:pPr fontAlgn="base">
              <a:spcBef>
                <a:spcPct val="50000"/>
              </a:spcBef>
              <a:spcAft>
                <a:spcPct val="0"/>
              </a:spcAft>
            </a:pPr>
            <a:r>
              <a:rPr lang="en-US" altLang="zh-CN" b="1" dirty="0" smtClean="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2014</a:t>
            </a:r>
            <a:r>
              <a:rPr lang="zh-CN" altLang="en-US" b="1" dirty="0" smtClean="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年  正式进入车载动力电池市场</a:t>
            </a:r>
            <a:endParaRPr lang="zh-CN" altLang="en-US" b="1" dirty="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8" name="Text Box 20"/>
          <p:cNvSpPr txBox="1">
            <a:spLocks noChangeArrowheads="1"/>
          </p:cNvSpPr>
          <p:nvPr/>
        </p:nvSpPr>
        <p:spPr bwMode="auto">
          <a:xfrm>
            <a:off x="1835086" y="711161"/>
            <a:ext cx="4940529" cy="284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p>
            <a:pPr fontAlgn="base">
              <a:spcBef>
                <a:spcPct val="50000"/>
              </a:spcBef>
              <a:spcAft>
                <a:spcPct val="0"/>
              </a:spcAft>
            </a:pPr>
            <a:r>
              <a:rPr lang="en-US" altLang="zh-CN" b="1" dirty="0" smtClean="0">
                <a:solidFill>
                  <a:srgbClr val="4472C4"/>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2015</a:t>
            </a:r>
            <a:r>
              <a:rPr lang="zh-CN" altLang="en-US" b="1" dirty="0" smtClean="0">
                <a:solidFill>
                  <a:srgbClr val="4472C4"/>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年  正式进入丰田汽车等国内外</a:t>
            </a:r>
            <a:r>
              <a:rPr lang="en-US" altLang="zh-CN" b="1" dirty="0" smtClean="0">
                <a:solidFill>
                  <a:srgbClr val="4472C4"/>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HEV</a:t>
            </a:r>
            <a:r>
              <a:rPr lang="zh-CN" altLang="en-US" b="1" dirty="0" smtClean="0">
                <a:solidFill>
                  <a:srgbClr val="4472C4"/>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车载动力电池供应链</a:t>
            </a:r>
            <a:endParaRPr lang="zh-CN" altLang="en-US" b="1" dirty="0">
              <a:solidFill>
                <a:srgbClr val="4472C4"/>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39" name="Picture 6" descr="index_0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95163" y="3347840"/>
            <a:ext cx="1032487" cy="563777"/>
          </a:xfrm>
          <a:prstGeom prst="rect">
            <a:avLst/>
          </a:prstGeom>
          <a:noFill/>
          <a:extLst>
            <a:ext uri="{909E8E84-426E-40DD-AFC4-6F175D3DCCD1}">
              <a14:hiddenFill xmlns:a14="http://schemas.microsoft.com/office/drawing/2010/main" xmlns="">
                <a:solidFill>
                  <a:srgbClr val="FFFFFF"/>
                </a:solidFill>
              </a14:hiddenFill>
            </a:ext>
          </a:extLst>
        </p:spPr>
      </p:pic>
      <p:pic>
        <p:nvPicPr>
          <p:cNvPr id="40" name="Picture 2" descr="http://fs1.dajie.com/2011/01/26/039/12960328390004214m.png"/>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423" t="4911" r="4139" b="5534"/>
          <a:stretch/>
        </p:blipFill>
        <p:spPr bwMode="auto">
          <a:xfrm>
            <a:off x="7276875" y="3940187"/>
            <a:ext cx="1050776" cy="512402"/>
          </a:xfrm>
          <a:prstGeom prst="rect">
            <a:avLst/>
          </a:prstGeom>
          <a:noFill/>
          <a:extLst>
            <a:ext uri="{909E8E84-426E-40DD-AFC4-6F175D3DCCD1}">
              <a14:hiddenFill xmlns:a14="http://schemas.microsoft.com/office/drawing/2010/main" xmlns="">
                <a:solidFill>
                  <a:srgbClr val="FFFFFF"/>
                </a:solidFill>
              </a14:hiddenFill>
            </a:ext>
          </a:extLst>
        </p:spPr>
      </p:pic>
      <p:pic>
        <p:nvPicPr>
          <p:cNvPr id="41" name="图片 40"/>
          <p:cNvPicPr>
            <a:picLocks noChangeAspect="1"/>
          </p:cNvPicPr>
          <p:nvPr/>
        </p:nvPicPr>
        <p:blipFill rotWithShape="1">
          <a:blip r:embed="rId4" cstate="print">
            <a:extLst>
              <a:ext uri="{28A0092B-C50C-407E-A947-70E740481C1C}">
                <a14:useLocalDpi xmlns:a14="http://schemas.microsoft.com/office/drawing/2010/main" xmlns="" val="0"/>
              </a:ext>
            </a:extLst>
          </a:blip>
          <a:srcRect l="16733" t="8370" r="22787" b="35560"/>
          <a:stretch/>
        </p:blipFill>
        <p:spPr>
          <a:xfrm>
            <a:off x="7308867" y="402139"/>
            <a:ext cx="943026" cy="599781"/>
          </a:xfrm>
          <a:prstGeom prst="rect">
            <a:avLst/>
          </a:prstGeom>
        </p:spPr>
      </p:pic>
      <p:pic>
        <p:nvPicPr>
          <p:cNvPr id="42" name="Picture 5" descr="logo-panasonic"/>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295164" y="2400361"/>
            <a:ext cx="1118747" cy="300044"/>
          </a:xfrm>
          <a:prstGeom prst="rect">
            <a:avLst/>
          </a:prstGeom>
          <a:noFill/>
          <a:extLst>
            <a:ext uri="{909E8E84-426E-40DD-AFC4-6F175D3DCCD1}">
              <a14:hiddenFill xmlns:a14="http://schemas.microsoft.com/office/drawing/2010/main" xmlns="">
                <a:solidFill>
                  <a:srgbClr val="FFFFFF"/>
                </a:solidFill>
              </a14:hiddenFill>
            </a:ext>
          </a:extLst>
        </p:spPr>
      </p:pic>
      <p:pic>
        <p:nvPicPr>
          <p:cNvPr id="43" name="图片 4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276876" y="1212229"/>
            <a:ext cx="1064432" cy="394996"/>
          </a:xfrm>
          <a:prstGeom prst="rect">
            <a:avLst/>
          </a:prstGeom>
        </p:spPr>
      </p:pic>
      <p:pic>
        <p:nvPicPr>
          <p:cNvPr id="44" name="图片 43"/>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7295164" y="2892578"/>
            <a:ext cx="985037" cy="390392"/>
          </a:xfrm>
          <a:prstGeom prst="rect">
            <a:avLst/>
          </a:prstGeom>
        </p:spPr>
      </p:pic>
      <p:cxnSp>
        <p:nvCxnSpPr>
          <p:cNvPr id="45" name="直接连接符 4"/>
          <p:cNvCxnSpPr/>
          <p:nvPr/>
        </p:nvCxnSpPr>
        <p:spPr>
          <a:xfrm rot="5400000">
            <a:off x="5124308" y="2400361"/>
            <a:ext cx="3996444" cy="9525"/>
          </a:xfrm>
          <a:prstGeom prst="curvedConnector3">
            <a:avLst>
              <a:gd name="adj1" fmla="val 99029"/>
            </a:avLst>
          </a:prstGeom>
          <a:ln w="34925">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46" name="图片 45"/>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7371766" y="1847418"/>
            <a:ext cx="955885" cy="354602"/>
          </a:xfrm>
          <a:prstGeom prst="rect">
            <a:avLst/>
          </a:prstGeom>
        </p:spPr>
      </p:pic>
    </p:spTree>
    <p:extLst>
      <p:ext uri="{BB962C8B-B14F-4D97-AF65-F5344CB8AC3E}">
        <p14:creationId xmlns:p14="http://schemas.microsoft.com/office/powerpoint/2010/main" xmlns="" val="3635610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052070" y="1404779"/>
            <a:ext cx="8024294" cy="1872555"/>
            <a:chOff x="2123728" y="1635646"/>
            <a:chExt cx="6179316" cy="1442009"/>
          </a:xfrm>
        </p:grpSpPr>
        <p:sp>
          <p:nvSpPr>
            <p:cNvPr id="12" name="TextBox 11"/>
            <p:cNvSpPr txBox="1"/>
            <p:nvPr/>
          </p:nvSpPr>
          <p:spPr>
            <a:xfrm>
              <a:off x="3851922" y="1707654"/>
              <a:ext cx="4451122" cy="1149504"/>
            </a:xfrm>
            <a:prstGeom prst="rect">
              <a:avLst/>
            </a:prstGeom>
            <a:noFill/>
          </p:spPr>
          <p:txBody>
            <a:bodyPr wrap="none" rtlCol="0">
              <a:spAutoFit/>
            </a:bodyPr>
            <a:lstStyle/>
            <a:p>
              <a:pPr marL="0" lvl="1" fontAlgn="base">
                <a:spcBef>
                  <a:spcPct val="0"/>
                </a:spcBef>
                <a:spcAft>
                  <a:spcPct val="0"/>
                </a:spcAft>
              </a:pPr>
              <a:r>
                <a:rPr lang="zh-CN" altLang="en-US" sz="2400" b="1" dirty="0">
                  <a:solidFill>
                    <a:srgbClr val="080808"/>
                  </a:solidFill>
                  <a:latin typeface="微软雅黑"/>
                  <a:ea typeface="微软雅黑"/>
                </a:rPr>
                <a:t> </a:t>
              </a:r>
              <a:r>
                <a:rPr lang="zh-CN" altLang="en-US" sz="4100" b="1" dirty="0" smtClean="0">
                  <a:solidFill>
                    <a:srgbClr val="080808"/>
                  </a:solidFill>
                  <a:latin typeface="微软雅黑"/>
                  <a:ea typeface="微软雅黑"/>
                </a:rPr>
                <a:t>第</a:t>
              </a:r>
              <a:r>
                <a:rPr lang="zh-CN" altLang="en-US" sz="4100" b="1" dirty="0">
                  <a:solidFill>
                    <a:srgbClr val="080808"/>
                  </a:solidFill>
                  <a:latin typeface="微软雅黑"/>
                  <a:ea typeface="微软雅黑"/>
                </a:rPr>
                <a:t>三</a:t>
              </a:r>
              <a:r>
                <a:rPr lang="zh-CN" altLang="en-US" sz="4100" b="1" dirty="0" smtClean="0">
                  <a:solidFill>
                    <a:srgbClr val="080808"/>
                  </a:solidFill>
                  <a:latin typeface="微软雅黑"/>
                  <a:ea typeface="微软雅黑"/>
                </a:rPr>
                <a:t>部分</a:t>
              </a:r>
              <a:endParaRPr lang="en-US" altLang="zh-CN" sz="4100" b="1" dirty="0" smtClean="0">
                <a:solidFill>
                  <a:srgbClr val="080808"/>
                </a:solidFill>
                <a:latin typeface="微软雅黑"/>
                <a:ea typeface="微软雅黑"/>
              </a:endParaRPr>
            </a:p>
            <a:p>
              <a:pPr marL="0" lvl="1" algn="ctr" fontAlgn="base">
                <a:spcBef>
                  <a:spcPct val="0"/>
                </a:spcBef>
                <a:spcAft>
                  <a:spcPct val="0"/>
                </a:spcAft>
              </a:pPr>
              <a:r>
                <a:rPr lang="zh-CN" altLang="en-US" sz="5000" b="1" dirty="0" smtClean="0">
                  <a:solidFill>
                    <a:schemeClr val="accent2"/>
                  </a:solidFill>
                  <a:latin typeface="微软雅黑"/>
                  <a:ea typeface="微软雅黑"/>
                </a:rPr>
                <a:t>储氢合金发展趋势</a:t>
              </a:r>
              <a:endParaRPr lang="en-US" altLang="zh-CN" sz="5000" b="1" dirty="0">
                <a:solidFill>
                  <a:schemeClr val="accent2"/>
                </a:solidFill>
                <a:latin typeface="微软雅黑"/>
                <a:ea typeface="微软雅黑"/>
              </a:endParaRPr>
            </a:p>
          </p:txBody>
        </p:sp>
        <p:cxnSp>
          <p:nvCxnSpPr>
            <p:cNvPr id="13" name="直接连接符 12"/>
            <p:cNvCxnSpPr/>
            <p:nvPr/>
          </p:nvCxnSpPr>
          <p:spPr>
            <a:xfrm flipV="1">
              <a:off x="3635896" y="1635646"/>
              <a:ext cx="0" cy="1442009"/>
            </a:xfrm>
            <a:prstGeom prst="line">
              <a:avLst/>
            </a:prstGeom>
            <a:noFill/>
            <a:ln w="12700" cap="flat" cmpd="sng" algn="ctr">
              <a:solidFill>
                <a:srgbClr val="080808"/>
              </a:solidFill>
              <a:prstDash val="dash"/>
            </a:ln>
            <a:effectLst/>
          </p:spPr>
        </p:cxnSp>
        <p:grpSp>
          <p:nvGrpSpPr>
            <p:cNvPr id="14" name="组合 13"/>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CCE8CF"/>
                  </a:gs>
                  <a:gs pos="55000">
                    <a:sysClr val="window" lastClr="CCE8CF">
                      <a:lumMod val="95000"/>
                    </a:sysClr>
                  </a:gs>
                  <a:gs pos="100000">
                    <a:sysClr val="window" lastClr="CCE8CF">
                      <a:lumMod val="65000"/>
                    </a:sysClr>
                  </a:gs>
                </a:gsLst>
                <a:lin ang="81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3000" kern="0" dirty="0" smtClean="0">
                  <a:solidFill>
                    <a:srgbClr val="080808"/>
                  </a:solidFill>
                  <a:latin typeface="微软雅黑"/>
                  <a:ea typeface="微软雅黑"/>
                </a:endParaRPr>
              </a:p>
            </p:txBody>
          </p:sp>
          <p:sp>
            <p:nvSpPr>
              <p:cNvPr id="17" name="椭圆 16"/>
              <p:cNvSpPr/>
              <p:nvPr/>
            </p:nvSpPr>
            <p:spPr>
              <a:xfrm>
                <a:off x="392112" y="760412"/>
                <a:ext cx="3825874" cy="3825874"/>
              </a:xfrm>
              <a:prstGeom prst="ellipse">
                <a:avLst/>
              </a:prstGeom>
              <a:gradFill>
                <a:gsLst>
                  <a:gs pos="0">
                    <a:sysClr val="window" lastClr="CCE8CF"/>
                  </a:gs>
                  <a:gs pos="51000">
                    <a:sysClr val="window" lastClr="CCE8CF">
                      <a:lumMod val="95000"/>
                    </a:sysClr>
                  </a:gs>
                  <a:gs pos="100000">
                    <a:sysClr val="window" lastClr="CCE8CF">
                      <a:lumMod val="75000"/>
                    </a:sysClr>
                  </a:gs>
                </a:gsLst>
                <a:lin ang="189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3000" kern="0" dirty="0" smtClean="0">
                  <a:solidFill>
                    <a:srgbClr val="080808"/>
                  </a:solidFill>
                  <a:latin typeface="微软雅黑"/>
                  <a:ea typeface="微软雅黑"/>
                </a:endParaRPr>
              </a:p>
            </p:txBody>
          </p:sp>
        </p:grpSp>
        <p:sp>
          <p:nvSpPr>
            <p:cNvPr id="15" name="TextBox 13"/>
            <p:cNvSpPr txBox="1"/>
            <p:nvPr/>
          </p:nvSpPr>
          <p:spPr>
            <a:xfrm>
              <a:off x="2344338" y="1921522"/>
              <a:ext cx="902846" cy="782137"/>
            </a:xfrm>
            <a:prstGeom prst="rect">
              <a:avLst/>
            </a:prstGeom>
            <a:noFill/>
          </p:spPr>
          <p:txBody>
            <a:bodyPr wrap="square" lIns="0" tIns="0" rIns="0" bIns="0" rtlCol="0">
              <a:spAutoFit/>
            </a:bodyPr>
            <a:lstStyle/>
            <a:p>
              <a:pPr fontAlgn="base">
                <a:spcBef>
                  <a:spcPct val="0"/>
                </a:spcBef>
                <a:spcAft>
                  <a:spcPct val="0"/>
                </a:spcAft>
              </a:pPr>
              <a:r>
                <a:rPr lang="en-US" altLang="zh-CN" sz="6600" b="1" dirty="0" smtClean="0">
                  <a:solidFill>
                    <a:schemeClr val="accent2"/>
                  </a:solidFill>
                  <a:latin typeface="微软雅黑"/>
                  <a:ea typeface="微软雅黑"/>
                </a:rPr>
                <a:t>03</a:t>
              </a:r>
              <a:endParaRPr lang="zh-CN" altLang="en-US" sz="6600" b="1" dirty="0">
                <a:solidFill>
                  <a:schemeClr val="accent2"/>
                </a:solidFill>
                <a:latin typeface="微软雅黑"/>
                <a:ea typeface="微软雅黑"/>
              </a:endParaRPr>
            </a:p>
          </p:txBody>
        </p:sp>
      </p:grpSp>
    </p:spTree>
    <p:extLst>
      <p:ext uri="{BB962C8B-B14F-4D97-AF65-F5344CB8AC3E}">
        <p14:creationId xmlns:p14="http://schemas.microsoft.com/office/powerpoint/2010/main" xmlns="" val="9998163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 xmlns:a16="http://schemas.microsoft.com/office/drawing/2014/main" id="{E27B68CE-FD79-4FDF-9006-F19E4E0F7301}"/>
              </a:ext>
            </a:extLst>
          </p:cNvPr>
          <p:cNvGrpSpPr/>
          <p:nvPr/>
        </p:nvGrpSpPr>
        <p:grpSpPr>
          <a:xfrm>
            <a:off x="562427" y="517724"/>
            <a:ext cx="6676730" cy="3384048"/>
            <a:chOff x="660400" y="1419225"/>
            <a:chExt cx="9625065" cy="4878388"/>
          </a:xfrm>
        </p:grpSpPr>
        <p:sp>
          <p:nvSpPr>
            <p:cNvPr id="26" name="空心弧 25">
              <a:extLst>
                <a:ext uri="{FF2B5EF4-FFF2-40B4-BE49-F238E27FC236}">
                  <a16:creationId xmlns="" xmlns:a16="http://schemas.microsoft.com/office/drawing/2014/main" id="{5562096E-74FB-4A4D-894E-189D19632EB2}"/>
                </a:ext>
              </a:extLst>
            </p:cNvPr>
            <p:cNvSpPr/>
            <p:nvPr/>
          </p:nvSpPr>
          <p:spPr>
            <a:xfrm rot="5400000">
              <a:off x="514350" y="1876425"/>
              <a:ext cx="4191000" cy="3898900"/>
            </a:xfrm>
            <a:prstGeom prst="blockArc">
              <a:avLst>
                <a:gd name="adj1" fmla="val 10897210"/>
                <a:gd name="adj2" fmla="val 6953"/>
                <a:gd name="adj3" fmla="val 1246"/>
              </a:avLst>
            </a:prstGeom>
            <a:solidFill>
              <a:sysClr val="windowText" lastClr="000000">
                <a:lumMod val="50000"/>
                <a:lumOff val="50000"/>
              </a:sysClr>
            </a:solidFill>
            <a:ln w="25400" cap="flat" cmpd="sng" algn="ctr">
              <a:noFill/>
              <a:prstDash val="solid"/>
            </a:ln>
            <a:effectLst/>
          </p:spPr>
          <p:txBody>
            <a:bodyPr lIns="121908" tIns="60954" rIns="121908" bIns="60954" anchor="ctr"/>
            <a:lstStyle/>
            <a:p>
              <a:pPr algn="ctr" defTabSz="685324">
                <a:defRPr/>
              </a:pPr>
              <a:endParaRPr lang="zh-CN" altLang="en-US" sz="2500" kern="0" noProof="1">
                <a:solidFill>
                  <a:prstClr val="black"/>
                </a:solidFill>
                <a:latin typeface="微软雅黑" pitchFamily="34" charset="-122"/>
                <a:ea typeface="微软雅黑" pitchFamily="34" charset="-122"/>
                <a:cs typeface="Arial" panose="020B0604020202020204" pitchFamily="34" charset="0"/>
              </a:endParaRPr>
            </a:p>
          </p:txBody>
        </p:sp>
        <p:cxnSp>
          <p:nvCxnSpPr>
            <p:cNvPr id="27" name="直接连接符 26">
              <a:extLst>
                <a:ext uri="{FF2B5EF4-FFF2-40B4-BE49-F238E27FC236}">
                  <a16:creationId xmlns="" xmlns:a16="http://schemas.microsoft.com/office/drawing/2014/main" id="{3C5440B8-8629-4A25-A4A9-114A7508C33C}"/>
                </a:ext>
              </a:extLst>
            </p:cNvPr>
            <p:cNvCxnSpPr/>
            <p:nvPr/>
          </p:nvCxnSpPr>
          <p:spPr bwMode="auto">
            <a:xfrm>
              <a:off x="3422650" y="1989138"/>
              <a:ext cx="1922463" cy="0"/>
            </a:xfrm>
            <a:prstGeom prst="line">
              <a:avLst/>
            </a:prstGeom>
            <a:noFill/>
            <a:ln w="12700" cap="flat" cmpd="sng" algn="ctr">
              <a:solidFill>
                <a:srgbClr val="9DA8B1"/>
              </a:solidFill>
              <a:prstDash val="solid"/>
            </a:ln>
            <a:effectLst/>
          </p:spPr>
        </p:cxnSp>
        <p:cxnSp>
          <p:nvCxnSpPr>
            <p:cNvPr id="28" name="直接连接符 27">
              <a:extLst>
                <a:ext uri="{FF2B5EF4-FFF2-40B4-BE49-F238E27FC236}">
                  <a16:creationId xmlns="" xmlns:a16="http://schemas.microsoft.com/office/drawing/2014/main" id="{B8F1B103-4696-4749-B374-A43548F83E21}"/>
                </a:ext>
              </a:extLst>
            </p:cNvPr>
            <p:cNvCxnSpPr/>
            <p:nvPr/>
          </p:nvCxnSpPr>
          <p:spPr bwMode="auto">
            <a:xfrm>
              <a:off x="3489325" y="5710238"/>
              <a:ext cx="1919288" cy="0"/>
            </a:xfrm>
            <a:prstGeom prst="line">
              <a:avLst/>
            </a:prstGeom>
            <a:noFill/>
            <a:ln w="12700" cap="flat" cmpd="sng" algn="ctr">
              <a:solidFill>
                <a:srgbClr val="9DA8B1"/>
              </a:solidFill>
              <a:prstDash val="solid"/>
            </a:ln>
            <a:effectLst/>
          </p:spPr>
        </p:cxnSp>
        <p:cxnSp>
          <p:nvCxnSpPr>
            <p:cNvPr id="29" name="直接连接符 28">
              <a:extLst>
                <a:ext uri="{FF2B5EF4-FFF2-40B4-BE49-F238E27FC236}">
                  <a16:creationId xmlns="" xmlns:a16="http://schemas.microsoft.com/office/drawing/2014/main" id="{C566F78F-4A52-4808-A886-B6356D022FBD}"/>
                </a:ext>
              </a:extLst>
            </p:cNvPr>
            <p:cNvCxnSpPr/>
            <p:nvPr/>
          </p:nvCxnSpPr>
          <p:spPr bwMode="auto">
            <a:xfrm>
              <a:off x="4584700" y="3251200"/>
              <a:ext cx="1779588" cy="0"/>
            </a:xfrm>
            <a:prstGeom prst="line">
              <a:avLst/>
            </a:prstGeom>
            <a:noFill/>
            <a:ln w="12700" cap="flat" cmpd="sng" algn="ctr">
              <a:solidFill>
                <a:srgbClr val="9DA8B1"/>
              </a:solidFill>
              <a:prstDash val="solid"/>
            </a:ln>
            <a:effectLst/>
          </p:spPr>
        </p:cxnSp>
        <p:cxnSp>
          <p:nvCxnSpPr>
            <p:cNvPr id="30" name="直接连接符 29">
              <a:extLst>
                <a:ext uri="{FF2B5EF4-FFF2-40B4-BE49-F238E27FC236}">
                  <a16:creationId xmlns="" xmlns:a16="http://schemas.microsoft.com/office/drawing/2014/main" id="{0E375E7E-C50D-440B-AA2C-BE4AC789F65E}"/>
                </a:ext>
              </a:extLst>
            </p:cNvPr>
            <p:cNvCxnSpPr>
              <a:endCxn id="51" idx="2"/>
            </p:cNvCxnSpPr>
            <p:nvPr/>
          </p:nvCxnSpPr>
          <p:spPr bwMode="auto">
            <a:xfrm>
              <a:off x="4392613" y="4564063"/>
              <a:ext cx="1920875" cy="0"/>
            </a:xfrm>
            <a:prstGeom prst="line">
              <a:avLst/>
            </a:prstGeom>
            <a:noFill/>
            <a:ln w="12700" cap="flat" cmpd="sng" algn="ctr">
              <a:solidFill>
                <a:srgbClr val="9DA8B1"/>
              </a:solidFill>
              <a:prstDash val="solid"/>
            </a:ln>
            <a:effectLst/>
          </p:spPr>
        </p:cxnSp>
        <p:sp>
          <p:nvSpPr>
            <p:cNvPr id="31" name="矩形 30">
              <a:extLst>
                <a:ext uri="{FF2B5EF4-FFF2-40B4-BE49-F238E27FC236}">
                  <a16:creationId xmlns="" xmlns:a16="http://schemas.microsoft.com/office/drawing/2014/main" id="{36E8B5CF-B9C8-4A1D-B0E7-ADFF8A2255EF}"/>
                </a:ext>
              </a:extLst>
            </p:cNvPr>
            <p:cNvSpPr>
              <a:spLocks noChangeArrowheads="1"/>
            </p:cNvSpPr>
            <p:nvPr/>
          </p:nvSpPr>
          <p:spPr bwMode="auto">
            <a:xfrm>
              <a:off x="7004326" y="1676034"/>
              <a:ext cx="3127950" cy="510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1908" tIns="60954" rIns="121908" bIns="60954">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r>
                <a:rPr lang="zh-CN" altLang="en-US" sz="1500" kern="0" dirty="0">
                  <a:solidFill>
                    <a:srgbClr val="4F81BD"/>
                  </a:solidFill>
                  <a:latin typeface="微软雅黑" pitchFamily="34" charset="-122"/>
                  <a:ea typeface="微软雅黑" pitchFamily="34" charset="-122"/>
                </a:rPr>
                <a:t>镍</a:t>
              </a:r>
              <a:r>
                <a:rPr lang="zh-CN" altLang="en-US" sz="1500" kern="0" dirty="0" smtClean="0">
                  <a:solidFill>
                    <a:srgbClr val="4F81BD"/>
                  </a:solidFill>
                  <a:latin typeface="微软雅黑" pitchFamily="34" charset="-122"/>
                  <a:ea typeface="微软雅黑" pitchFamily="34" charset="-122"/>
                </a:rPr>
                <a:t>氢混合动力汽车市场</a:t>
              </a:r>
              <a:endParaRPr lang="zh-CN" altLang="en-US" sz="1500" kern="0" dirty="0">
                <a:solidFill>
                  <a:srgbClr val="4F81BD"/>
                </a:solidFill>
                <a:latin typeface="微软雅黑" pitchFamily="34" charset="-122"/>
                <a:ea typeface="微软雅黑" pitchFamily="34" charset="-122"/>
              </a:endParaRPr>
            </a:p>
          </p:txBody>
        </p:sp>
        <p:sp>
          <p:nvSpPr>
            <p:cNvPr id="32" name="椭圆 31">
              <a:extLst>
                <a:ext uri="{FF2B5EF4-FFF2-40B4-BE49-F238E27FC236}">
                  <a16:creationId xmlns="" xmlns:a16="http://schemas.microsoft.com/office/drawing/2014/main" id="{1C9E9C38-5B7E-404F-8731-FB5D51CA05EB}"/>
                </a:ext>
              </a:extLst>
            </p:cNvPr>
            <p:cNvSpPr/>
            <p:nvPr/>
          </p:nvSpPr>
          <p:spPr bwMode="auto">
            <a:xfrm>
              <a:off x="800100" y="2316164"/>
              <a:ext cx="3013075" cy="3013075"/>
            </a:xfrm>
            <a:prstGeom prst="ellipse">
              <a:avLst/>
            </a:prstGeom>
            <a:solidFill>
              <a:srgbClr val="CCD0D1"/>
            </a:solidFill>
            <a:ln w="25400" cap="flat" cmpd="sng" algn="ctr">
              <a:noFill/>
              <a:prstDash val="solid"/>
            </a:ln>
            <a:effectLst/>
          </p:spPr>
          <p:txBody>
            <a:bodyPr anchor="ctr"/>
            <a:lstStyle/>
            <a:p>
              <a:pPr algn="ctr" defTabSz="685324">
                <a:defRPr/>
              </a:pPr>
              <a:endParaRPr lang="zh-CN" altLang="en-US" sz="1800" kern="0" noProof="1">
                <a:solidFill>
                  <a:prstClr val="white"/>
                </a:solidFill>
                <a:latin typeface="微软雅黑" pitchFamily="34" charset="-122"/>
                <a:ea typeface="微软雅黑" pitchFamily="34" charset="-122"/>
                <a:cs typeface="Arial" panose="020B0604020202020204" pitchFamily="34" charset="0"/>
              </a:endParaRPr>
            </a:p>
          </p:txBody>
        </p:sp>
        <p:sp>
          <p:nvSpPr>
            <p:cNvPr id="33" name="椭圆 32">
              <a:extLst>
                <a:ext uri="{FF2B5EF4-FFF2-40B4-BE49-F238E27FC236}">
                  <a16:creationId xmlns="" xmlns:a16="http://schemas.microsoft.com/office/drawing/2014/main" id="{8ABC3049-9E33-4FA1-AEB6-839048A49784}"/>
                </a:ext>
              </a:extLst>
            </p:cNvPr>
            <p:cNvSpPr/>
            <p:nvPr/>
          </p:nvSpPr>
          <p:spPr>
            <a:xfrm>
              <a:off x="3119438" y="1700213"/>
              <a:ext cx="498475" cy="498475"/>
            </a:xfrm>
            <a:prstGeom prst="ellipse">
              <a:avLst/>
            </a:prstGeom>
            <a:solidFill>
              <a:srgbClr val="4F81BD"/>
            </a:solidFill>
            <a:ln w="25400" cap="flat" cmpd="sng" algn="ctr">
              <a:noFill/>
              <a:prstDash val="solid"/>
            </a:ln>
            <a:effectLst>
              <a:outerShdw blurRad="254000" dist="127000" dir="8100000" algn="tr" rotWithShape="0">
                <a:prstClr val="black">
                  <a:alpha val="60000"/>
                </a:prstClr>
              </a:outerShdw>
            </a:effectLst>
          </p:spPr>
          <p:txBody>
            <a:bodyPr anchor="ctr"/>
            <a:lstStyle/>
            <a:p>
              <a:pPr algn="ctr">
                <a:spcBef>
                  <a:spcPct val="0"/>
                </a:spcBef>
                <a:spcAft>
                  <a:spcPct val="0"/>
                </a:spcAft>
                <a:defRPr/>
              </a:pPr>
              <a:r>
                <a:rPr lang="en-US" altLang="zh-CN" sz="1800" kern="0" noProof="1">
                  <a:solidFill>
                    <a:prstClr val="white"/>
                  </a:solidFill>
                  <a:latin typeface="微软雅黑" pitchFamily="34" charset="-122"/>
                  <a:ea typeface="微软雅黑" pitchFamily="34" charset="-122"/>
                </a:rPr>
                <a:t>1</a:t>
              </a:r>
              <a:endParaRPr lang="zh-CN" altLang="en-US" sz="1800" kern="0" noProof="1">
                <a:solidFill>
                  <a:prstClr val="white"/>
                </a:solidFill>
                <a:latin typeface="微软雅黑" pitchFamily="34" charset="-122"/>
                <a:ea typeface="微软雅黑" pitchFamily="34" charset="-122"/>
              </a:endParaRPr>
            </a:p>
          </p:txBody>
        </p:sp>
        <p:sp>
          <p:nvSpPr>
            <p:cNvPr id="34" name="椭圆 33">
              <a:extLst>
                <a:ext uri="{FF2B5EF4-FFF2-40B4-BE49-F238E27FC236}">
                  <a16:creationId xmlns="" xmlns:a16="http://schemas.microsoft.com/office/drawing/2014/main" id="{692EA2C6-1ECC-4408-A8B8-0FC99EA0ECFE}"/>
                </a:ext>
              </a:extLst>
            </p:cNvPr>
            <p:cNvSpPr/>
            <p:nvPr/>
          </p:nvSpPr>
          <p:spPr>
            <a:xfrm>
              <a:off x="4175125" y="2981325"/>
              <a:ext cx="498475" cy="498475"/>
            </a:xfrm>
            <a:prstGeom prst="ellipse">
              <a:avLst/>
            </a:prstGeom>
            <a:solidFill>
              <a:srgbClr val="C0504D"/>
            </a:solidFill>
            <a:ln w="25400" cap="flat" cmpd="sng" algn="ctr">
              <a:noFill/>
              <a:prstDash val="solid"/>
            </a:ln>
            <a:effectLst>
              <a:outerShdw blurRad="254000" dist="127000" dir="8100000" algn="tr" rotWithShape="0">
                <a:prstClr val="black">
                  <a:alpha val="60000"/>
                </a:prstClr>
              </a:outerShdw>
            </a:effectLst>
          </p:spPr>
          <p:txBody>
            <a:bodyPr anchor="ctr"/>
            <a:lstStyle/>
            <a:p>
              <a:pPr algn="ctr">
                <a:spcBef>
                  <a:spcPct val="0"/>
                </a:spcBef>
                <a:spcAft>
                  <a:spcPct val="0"/>
                </a:spcAft>
                <a:defRPr/>
              </a:pPr>
              <a:r>
                <a:rPr lang="en-US" altLang="zh-CN" sz="1800" kern="0" noProof="1">
                  <a:solidFill>
                    <a:prstClr val="white"/>
                  </a:solidFill>
                  <a:latin typeface="微软雅黑" pitchFamily="34" charset="-122"/>
                  <a:ea typeface="微软雅黑" pitchFamily="34" charset="-122"/>
                </a:rPr>
                <a:t>2</a:t>
              </a:r>
              <a:endParaRPr lang="zh-CN" altLang="en-US" sz="1800" kern="0" noProof="1">
                <a:solidFill>
                  <a:prstClr val="white"/>
                </a:solidFill>
                <a:latin typeface="微软雅黑" pitchFamily="34" charset="-122"/>
                <a:ea typeface="微软雅黑" pitchFamily="34" charset="-122"/>
              </a:endParaRPr>
            </a:p>
          </p:txBody>
        </p:sp>
        <p:sp>
          <p:nvSpPr>
            <p:cNvPr id="35" name="椭圆 34">
              <a:extLst>
                <a:ext uri="{FF2B5EF4-FFF2-40B4-BE49-F238E27FC236}">
                  <a16:creationId xmlns="" xmlns:a16="http://schemas.microsoft.com/office/drawing/2014/main" id="{A4F1D343-841B-40AF-98CA-206F89593D09}"/>
                </a:ext>
              </a:extLst>
            </p:cNvPr>
            <p:cNvSpPr/>
            <p:nvPr/>
          </p:nvSpPr>
          <p:spPr>
            <a:xfrm>
              <a:off x="4148138" y="4292600"/>
              <a:ext cx="496887" cy="496888"/>
            </a:xfrm>
            <a:prstGeom prst="ellipse">
              <a:avLst/>
            </a:prstGeom>
            <a:solidFill>
              <a:srgbClr val="9BBB59"/>
            </a:solidFill>
            <a:ln w="25400" cap="flat" cmpd="sng" algn="ctr">
              <a:noFill/>
              <a:prstDash val="solid"/>
            </a:ln>
            <a:effectLst>
              <a:outerShdw blurRad="254000" dist="127000" dir="8100000" algn="tr" rotWithShape="0">
                <a:prstClr val="black">
                  <a:alpha val="60000"/>
                </a:prstClr>
              </a:outerShdw>
            </a:effectLst>
          </p:spPr>
          <p:txBody>
            <a:bodyPr anchor="ctr"/>
            <a:lstStyle/>
            <a:p>
              <a:pPr algn="ctr">
                <a:spcBef>
                  <a:spcPct val="0"/>
                </a:spcBef>
                <a:spcAft>
                  <a:spcPct val="0"/>
                </a:spcAft>
                <a:defRPr/>
              </a:pPr>
              <a:r>
                <a:rPr lang="en-US" altLang="zh-CN" sz="1800" kern="0" noProof="1">
                  <a:solidFill>
                    <a:prstClr val="white"/>
                  </a:solidFill>
                  <a:latin typeface="微软雅黑" pitchFamily="34" charset="-122"/>
                  <a:ea typeface="微软雅黑" pitchFamily="34" charset="-122"/>
                </a:rPr>
                <a:t>3</a:t>
              </a:r>
              <a:endParaRPr lang="zh-CN" altLang="en-US" sz="1800" kern="0" noProof="1">
                <a:solidFill>
                  <a:prstClr val="white"/>
                </a:solidFill>
                <a:latin typeface="微软雅黑" pitchFamily="34" charset="-122"/>
                <a:ea typeface="微软雅黑" pitchFamily="34" charset="-122"/>
              </a:endParaRPr>
            </a:p>
          </p:txBody>
        </p:sp>
        <p:sp>
          <p:nvSpPr>
            <p:cNvPr id="36" name="椭圆 35">
              <a:extLst>
                <a:ext uri="{FF2B5EF4-FFF2-40B4-BE49-F238E27FC236}">
                  <a16:creationId xmlns="" xmlns:a16="http://schemas.microsoft.com/office/drawing/2014/main" id="{021E7002-6B09-4CBD-83CD-A1DD0A6CBAC0}"/>
                </a:ext>
              </a:extLst>
            </p:cNvPr>
            <p:cNvSpPr/>
            <p:nvPr/>
          </p:nvSpPr>
          <p:spPr>
            <a:xfrm>
              <a:off x="3119438" y="5426075"/>
              <a:ext cx="498475" cy="496888"/>
            </a:xfrm>
            <a:prstGeom prst="ellipse">
              <a:avLst/>
            </a:prstGeom>
            <a:solidFill>
              <a:srgbClr val="8064A2"/>
            </a:solidFill>
            <a:ln w="25400" cap="flat" cmpd="sng" algn="ctr">
              <a:noFill/>
              <a:prstDash val="solid"/>
            </a:ln>
            <a:effectLst>
              <a:outerShdw blurRad="254000" dist="127000" dir="8100000" algn="tr" rotWithShape="0">
                <a:prstClr val="black">
                  <a:alpha val="60000"/>
                </a:prstClr>
              </a:outerShdw>
            </a:effectLst>
          </p:spPr>
          <p:txBody>
            <a:bodyPr anchor="ctr"/>
            <a:lstStyle/>
            <a:p>
              <a:pPr algn="ctr">
                <a:spcBef>
                  <a:spcPct val="0"/>
                </a:spcBef>
                <a:spcAft>
                  <a:spcPct val="0"/>
                </a:spcAft>
                <a:defRPr/>
              </a:pPr>
              <a:r>
                <a:rPr lang="en-US" altLang="zh-CN" sz="1800" kern="0" noProof="1">
                  <a:solidFill>
                    <a:prstClr val="white"/>
                  </a:solidFill>
                  <a:latin typeface="微软雅黑" pitchFamily="34" charset="-122"/>
                  <a:ea typeface="微软雅黑" pitchFamily="34" charset="-122"/>
                </a:rPr>
                <a:t>4</a:t>
              </a:r>
              <a:endParaRPr lang="zh-CN" altLang="en-US" sz="1800" kern="0" noProof="1">
                <a:solidFill>
                  <a:prstClr val="white"/>
                </a:solidFill>
                <a:latin typeface="微软雅黑" pitchFamily="34" charset="-122"/>
                <a:ea typeface="微软雅黑" pitchFamily="34" charset="-122"/>
              </a:endParaRPr>
            </a:p>
          </p:txBody>
        </p:sp>
        <p:grpSp>
          <p:nvGrpSpPr>
            <p:cNvPr id="37" name="组合 36">
              <a:extLst>
                <a:ext uri="{FF2B5EF4-FFF2-40B4-BE49-F238E27FC236}">
                  <a16:creationId xmlns="" xmlns:a16="http://schemas.microsoft.com/office/drawing/2014/main" id="{60239BE6-F532-4FC0-8BD6-6C35A4C35DD1}"/>
                </a:ext>
              </a:extLst>
            </p:cNvPr>
            <p:cNvGrpSpPr>
              <a:grpSpLocks/>
            </p:cNvGrpSpPr>
            <p:nvPr/>
          </p:nvGrpSpPr>
          <p:grpSpPr bwMode="auto">
            <a:xfrm>
              <a:off x="5319713" y="1419225"/>
              <a:ext cx="1144587" cy="1146175"/>
              <a:chOff x="3989630" y="984316"/>
              <a:chExt cx="858956" cy="858956"/>
            </a:xfrm>
          </p:grpSpPr>
          <p:grpSp>
            <p:nvGrpSpPr>
              <p:cNvPr id="56" name="组合 55">
                <a:extLst>
                  <a:ext uri="{FF2B5EF4-FFF2-40B4-BE49-F238E27FC236}">
                    <a16:creationId xmlns="" xmlns:a16="http://schemas.microsoft.com/office/drawing/2014/main" id="{9583DC96-37FB-4A6A-AF11-E6F84A1135AD}"/>
                  </a:ext>
                </a:extLst>
              </p:cNvPr>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60" name="同心圆 22">
                  <a:extLst>
                    <a:ext uri="{FF2B5EF4-FFF2-40B4-BE49-F238E27FC236}">
                      <a16:creationId xmlns="" xmlns:a16="http://schemas.microsoft.com/office/drawing/2014/main" id="{B587A960-4E8F-49BF-A9CB-E149D9C89B66}"/>
                    </a:ext>
                  </a:extLst>
                </p:cNvPr>
                <p:cNvSpPr/>
                <p:nvPr/>
              </p:nvSpPr>
              <p:spPr>
                <a:xfrm>
                  <a:off x="304800" y="673100"/>
                  <a:ext cx="4000500" cy="4000500"/>
                </a:xfrm>
                <a:prstGeom prst="donut">
                  <a:avLst>
                    <a:gd name="adj" fmla="val 4879"/>
                  </a:avLst>
                </a:prstGeom>
                <a:gradFill>
                  <a:gsLst>
                    <a:gs pos="0">
                      <a:sysClr val="window" lastClr="CCE8CF"/>
                    </a:gs>
                    <a:gs pos="55000">
                      <a:sysClr val="window" lastClr="CCE8CF">
                        <a:lumMod val="95000"/>
                      </a:sysClr>
                    </a:gs>
                    <a:gs pos="100000">
                      <a:sysClr val="window" lastClr="CCE8CF">
                        <a:lumMod val="65000"/>
                      </a:sysClr>
                    </a:gs>
                  </a:gsLst>
                  <a:lin ang="8100000" scaled="0"/>
                </a:gradFill>
                <a:ln w="25400" cap="flat" cmpd="sng" algn="ctr">
                  <a:noFill/>
                  <a:prstDash val="solid"/>
                </a:ln>
                <a:effectLst/>
              </p:spPr>
              <p:txBody>
                <a:bodyPr anchor="ctr"/>
                <a:lstStyle/>
                <a:p>
                  <a:pPr algn="ctr">
                    <a:spcBef>
                      <a:spcPct val="0"/>
                    </a:spcBef>
                    <a:spcAft>
                      <a:spcPct val="0"/>
                    </a:spcAft>
                    <a:defRPr/>
                  </a:pPr>
                  <a:endParaRPr lang="zh-CN" altLang="en-US" sz="1800" kern="0" noProof="1">
                    <a:solidFill>
                      <a:prstClr val="black"/>
                    </a:solidFill>
                    <a:latin typeface="微软雅黑" pitchFamily="34" charset="-122"/>
                    <a:ea typeface="微软雅黑" pitchFamily="34" charset="-122"/>
                  </a:endParaRPr>
                </a:p>
              </p:txBody>
            </p:sp>
            <p:sp>
              <p:nvSpPr>
                <p:cNvPr id="61" name="椭圆 60">
                  <a:extLst>
                    <a:ext uri="{FF2B5EF4-FFF2-40B4-BE49-F238E27FC236}">
                      <a16:creationId xmlns="" xmlns:a16="http://schemas.microsoft.com/office/drawing/2014/main" id="{BB41E7C0-7800-4477-8E6C-9ACDC7BCB0CD}"/>
                    </a:ext>
                  </a:extLst>
                </p:cNvPr>
                <p:cNvSpPr/>
                <p:nvPr/>
              </p:nvSpPr>
              <p:spPr>
                <a:xfrm>
                  <a:off x="392112" y="760412"/>
                  <a:ext cx="3825876" cy="3825876"/>
                </a:xfrm>
                <a:prstGeom prst="ellipse">
                  <a:avLst/>
                </a:prstGeom>
                <a:gradFill>
                  <a:gsLst>
                    <a:gs pos="0">
                      <a:sysClr val="window" lastClr="CCE8CF"/>
                    </a:gs>
                    <a:gs pos="51000">
                      <a:sysClr val="window" lastClr="CCE8CF">
                        <a:lumMod val="95000"/>
                      </a:sysClr>
                    </a:gs>
                    <a:gs pos="100000">
                      <a:sysClr val="window" lastClr="CCE8CF">
                        <a:lumMod val="75000"/>
                      </a:sysClr>
                    </a:gs>
                  </a:gsLst>
                  <a:lin ang="18900000" scaled="0"/>
                </a:gradFill>
                <a:ln w="25400" cap="flat" cmpd="sng" algn="ctr">
                  <a:noFill/>
                  <a:prstDash val="solid"/>
                </a:ln>
                <a:effectLst/>
              </p:spPr>
              <p:txBody>
                <a:bodyPr anchor="ctr"/>
                <a:lstStyle/>
                <a:p>
                  <a:pPr algn="ctr">
                    <a:spcBef>
                      <a:spcPct val="0"/>
                    </a:spcBef>
                    <a:spcAft>
                      <a:spcPct val="0"/>
                    </a:spcAft>
                    <a:defRPr/>
                  </a:pPr>
                  <a:endParaRPr lang="zh-CN" altLang="en-US" sz="1800" kern="0" noProof="1">
                    <a:solidFill>
                      <a:prstClr val="white"/>
                    </a:solidFill>
                    <a:latin typeface="微软雅黑" pitchFamily="34" charset="-122"/>
                    <a:ea typeface="微软雅黑" pitchFamily="34" charset="-122"/>
                  </a:endParaRPr>
                </a:p>
              </p:txBody>
            </p:sp>
          </p:grpSp>
          <p:grpSp>
            <p:nvGrpSpPr>
              <p:cNvPr id="57" name="组合 54">
                <a:extLst>
                  <a:ext uri="{FF2B5EF4-FFF2-40B4-BE49-F238E27FC236}">
                    <a16:creationId xmlns="" xmlns:a16="http://schemas.microsoft.com/office/drawing/2014/main" id="{BB3BFBD8-21DD-4545-8067-BD96A67FC54A}"/>
                  </a:ext>
                </a:extLst>
              </p:cNvPr>
              <p:cNvGrpSpPr>
                <a:grpSpLocks noChangeAspect="1"/>
              </p:cNvGrpSpPr>
              <p:nvPr/>
            </p:nvGrpSpPr>
            <p:grpSpPr bwMode="auto">
              <a:xfrm>
                <a:off x="4230408" y="1145668"/>
                <a:ext cx="389996" cy="469766"/>
                <a:chOff x="3452849" y="2667439"/>
                <a:chExt cx="239345" cy="288607"/>
              </a:xfrm>
            </p:grpSpPr>
            <p:sp>
              <p:nvSpPr>
                <p:cNvPr id="58" name="Freeform 846">
                  <a:extLst>
                    <a:ext uri="{FF2B5EF4-FFF2-40B4-BE49-F238E27FC236}">
                      <a16:creationId xmlns="" xmlns:a16="http://schemas.microsoft.com/office/drawing/2014/main" id="{ACC92F0B-6196-4C0F-8C8D-FF9F488E65BB}"/>
                    </a:ext>
                  </a:extLst>
                </p:cNvPr>
                <p:cNvSpPr/>
                <p:nvPr/>
              </p:nvSpPr>
              <p:spPr bwMode="auto">
                <a:xfrm>
                  <a:off x="3452771" y="2721800"/>
                  <a:ext cx="239082" cy="233889"/>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4F81BD"/>
                </a:solidFill>
                <a:ln>
                  <a:noFill/>
                </a:ln>
              </p:spPr>
              <p:txBody>
                <a:bodyPr lIns="162560" tIns="81280" rIns="162560" bIns="81280"/>
                <a:lstStyle/>
                <a:p>
                  <a:pPr defTabSz="685324">
                    <a:defRPr/>
                  </a:pPr>
                  <a:endParaRPr lang="zh-CN" altLang="en-US" sz="2500" kern="0" noProof="1">
                    <a:solidFill>
                      <a:prstClr val="black"/>
                    </a:solidFill>
                    <a:latin typeface="微软雅黑" pitchFamily="34" charset="-122"/>
                    <a:ea typeface="微软雅黑" pitchFamily="34" charset="-122"/>
                    <a:cs typeface="Arial" panose="020B0604020202020204" pitchFamily="34" charset="0"/>
                  </a:endParaRPr>
                </a:p>
              </p:txBody>
            </p:sp>
            <p:sp>
              <p:nvSpPr>
                <p:cNvPr id="59" name="Freeform 847">
                  <a:extLst>
                    <a:ext uri="{FF2B5EF4-FFF2-40B4-BE49-F238E27FC236}">
                      <a16:creationId xmlns="" xmlns:a16="http://schemas.microsoft.com/office/drawing/2014/main" id="{AE944D58-6A31-4D16-BE7F-1DB387F481A4}"/>
                    </a:ext>
                  </a:extLst>
                </p:cNvPr>
                <p:cNvSpPr/>
                <p:nvPr/>
              </p:nvSpPr>
              <p:spPr bwMode="auto">
                <a:xfrm>
                  <a:off x="3547088" y="2667713"/>
                  <a:ext cx="44600" cy="138871"/>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4F81BD"/>
                </a:solidFill>
                <a:ln>
                  <a:noFill/>
                </a:ln>
              </p:spPr>
              <p:txBody>
                <a:bodyPr lIns="162560" tIns="81280" rIns="162560" bIns="81280"/>
                <a:lstStyle/>
                <a:p>
                  <a:pPr defTabSz="685324">
                    <a:defRPr/>
                  </a:pPr>
                  <a:endParaRPr lang="zh-CN" altLang="en-US" sz="2500" kern="0" noProof="1">
                    <a:solidFill>
                      <a:prstClr val="black"/>
                    </a:solidFill>
                    <a:latin typeface="微软雅黑" pitchFamily="34" charset="-122"/>
                    <a:ea typeface="微软雅黑" pitchFamily="34" charset="-122"/>
                    <a:cs typeface="Arial" panose="020B0604020202020204" pitchFamily="34" charset="0"/>
                  </a:endParaRPr>
                </a:p>
              </p:txBody>
            </p:sp>
          </p:grpSp>
        </p:grpSp>
        <p:grpSp>
          <p:nvGrpSpPr>
            <p:cNvPr id="38" name="组合 37">
              <a:extLst>
                <a:ext uri="{FF2B5EF4-FFF2-40B4-BE49-F238E27FC236}">
                  <a16:creationId xmlns="" xmlns:a16="http://schemas.microsoft.com/office/drawing/2014/main" id="{59B307D3-E3DA-4F61-84BB-195C26E15A57}"/>
                </a:ext>
              </a:extLst>
            </p:cNvPr>
            <p:cNvGrpSpPr>
              <a:grpSpLocks/>
            </p:cNvGrpSpPr>
            <p:nvPr/>
          </p:nvGrpSpPr>
          <p:grpSpPr bwMode="auto">
            <a:xfrm>
              <a:off x="6246813" y="2597150"/>
              <a:ext cx="1144587" cy="1146175"/>
              <a:chOff x="4684712" y="1948340"/>
              <a:chExt cx="858956" cy="858956"/>
            </a:xfrm>
          </p:grpSpPr>
          <p:grpSp>
            <p:nvGrpSpPr>
              <p:cNvPr id="52" name="组合 51">
                <a:extLst>
                  <a:ext uri="{FF2B5EF4-FFF2-40B4-BE49-F238E27FC236}">
                    <a16:creationId xmlns="" xmlns:a16="http://schemas.microsoft.com/office/drawing/2014/main" id="{DD56702C-2ACA-4375-A575-6B2E16B842CF}"/>
                  </a:ext>
                </a:extLst>
              </p:cNvPr>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54" name="同心圆 27">
                  <a:extLst>
                    <a:ext uri="{FF2B5EF4-FFF2-40B4-BE49-F238E27FC236}">
                      <a16:creationId xmlns="" xmlns:a16="http://schemas.microsoft.com/office/drawing/2014/main" id="{8B9B2347-3A19-4817-8DC1-D90C5C8685F6}"/>
                    </a:ext>
                  </a:extLst>
                </p:cNvPr>
                <p:cNvSpPr/>
                <p:nvPr/>
              </p:nvSpPr>
              <p:spPr>
                <a:xfrm>
                  <a:off x="304800" y="673100"/>
                  <a:ext cx="4000500" cy="4000500"/>
                </a:xfrm>
                <a:prstGeom prst="donut">
                  <a:avLst>
                    <a:gd name="adj" fmla="val 4879"/>
                  </a:avLst>
                </a:prstGeom>
                <a:gradFill>
                  <a:gsLst>
                    <a:gs pos="0">
                      <a:sysClr val="window" lastClr="CCE8CF"/>
                    </a:gs>
                    <a:gs pos="55000">
                      <a:sysClr val="window" lastClr="CCE8CF">
                        <a:lumMod val="95000"/>
                      </a:sysClr>
                    </a:gs>
                    <a:gs pos="100000">
                      <a:sysClr val="window" lastClr="CCE8CF">
                        <a:lumMod val="65000"/>
                      </a:sysClr>
                    </a:gs>
                  </a:gsLst>
                  <a:lin ang="8100000" scaled="0"/>
                </a:gradFill>
                <a:ln w="25400" cap="flat" cmpd="sng" algn="ctr">
                  <a:noFill/>
                  <a:prstDash val="solid"/>
                </a:ln>
                <a:effectLst/>
              </p:spPr>
              <p:txBody>
                <a:bodyPr anchor="ctr"/>
                <a:lstStyle/>
                <a:p>
                  <a:pPr algn="ctr">
                    <a:spcBef>
                      <a:spcPct val="0"/>
                    </a:spcBef>
                    <a:spcAft>
                      <a:spcPct val="0"/>
                    </a:spcAft>
                    <a:defRPr/>
                  </a:pPr>
                  <a:endParaRPr lang="zh-CN" altLang="en-US" sz="1800" kern="0" noProof="1">
                    <a:solidFill>
                      <a:prstClr val="black"/>
                    </a:solidFill>
                    <a:latin typeface="微软雅黑" pitchFamily="34" charset="-122"/>
                    <a:ea typeface="微软雅黑" pitchFamily="34" charset="-122"/>
                  </a:endParaRPr>
                </a:p>
              </p:txBody>
            </p:sp>
            <p:sp>
              <p:nvSpPr>
                <p:cNvPr id="55" name="椭圆 54">
                  <a:extLst>
                    <a:ext uri="{FF2B5EF4-FFF2-40B4-BE49-F238E27FC236}">
                      <a16:creationId xmlns="" xmlns:a16="http://schemas.microsoft.com/office/drawing/2014/main" id="{C7FD9018-CEA4-43B6-9DFD-F28D050F80FE}"/>
                    </a:ext>
                  </a:extLst>
                </p:cNvPr>
                <p:cNvSpPr/>
                <p:nvPr/>
              </p:nvSpPr>
              <p:spPr>
                <a:xfrm>
                  <a:off x="392112" y="760412"/>
                  <a:ext cx="3825874" cy="3825874"/>
                </a:xfrm>
                <a:prstGeom prst="ellipse">
                  <a:avLst/>
                </a:prstGeom>
                <a:gradFill>
                  <a:gsLst>
                    <a:gs pos="0">
                      <a:sysClr val="window" lastClr="CCE8CF"/>
                    </a:gs>
                    <a:gs pos="51000">
                      <a:sysClr val="window" lastClr="CCE8CF">
                        <a:lumMod val="95000"/>
                      </a:sysClr>
                    </a:gs>
                    <a:gs pos="100000">
                      <a:sysClr val="window" lastClr="CCE8CF">
                        <a:lumMod val="75000"/>
                      </a:sysClr>
                    </a:gs>
                  </a:gsLst>
                  <a:lin ang="18900000" scaled="0"/>
                </a:gradFill>
                <a:ln w="25400" cap="flat" cmpd="sng" algn="ctr">
                  <a:noFill/>
                  <a:prstDash val="solid"/>
                </a:ln>
                <a:effectLst/>
              </p:spPr>
              <p:txBody>
                <a:bodyPr anchor="ctr"/>
                <a:lstStyle/>
                <a:p>
                  <a:pPr algn="ctr">
                    <a:spcBef>
                      <a:spcPct val="0"/>
                    </a:spcBef>
                    <a:spcAft>
                      <a:spcPct val="0"/>
                    </a:spcAft>
                    <a:defRPr/>
                  </a:pPr>
                  <a:endParaRPr lang="zh-CN" altLang="en-US" sz="1800" kern="0" noProof="1">
                    <a:solidFill>
                      <a:prstClr val="white"/>
                    </a:solidFill>
                    <a:latin typeface="微软雅黑" pitchFamily="34" charset="-122"/>
                    <a:ea typeface="微软雅黑" pitchFamily="34" charset="-122"/>
                  </a:endParaRPr>
                </a:p>
              </p:txBody>
            </p:sp>
          </p:grpSp>
          <p:sp>
            <p:nvSpPr>
              <p:cNvPr id="53" name="Freeform 168">
                <a:extLst>
                  <a:ext uri="{FF2B5EF4-FFF2-40B4-BE49-F238E27FC236}">
                    <a16:creationId xmlns="" xmlns:a16="http://schemas.microsoft.com/office/drawing/2014/main" id="{6E874B97-9983-45C0-A100-2CB8F2BBE113}"/>
                  </a:ext>
                </a:extLst>
              </p:cNvPr>
              <p:cNvSpPr>
                <a:spLocks noChangeAspect="1" noEditPoints="1"/>
              </p:cNvSpPr>
              <p:nvPr/>
            </p:nvSpPr>
            <p:spPr bwMode="auto">
              <a:xfrm>
                <a:off x="4918215" y="2221969"/>
                <a:ext cx="425308" cy="365235"/>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C0504D"/>
              </a:solidFill>
              <a:ln>
                <a:noFill/>
              </a:ln>
            </p:spPr>
            <p:txBody>
              <a:bodyPr lIns="162560" tIns="81280" rIns="162560" bIns="81280"/>
              <a:lstStyle/>
              <a:p>
                <a:pPr defTabSz="685324">
                  <a:defRPr/>
                </a:pPr>
                <a:endParaRPr lang="zh-CN" altLang="en-US" sz="2500" kern="0" noProof="1">
                  <a:solidFill>
                    <a:prstClr val="black"/>
                  </a:solidFill>
                  <a:latin typeface="微软雅黑" pitchFamily="34" charset="-122"/>
                  <a:ea typeface="微软雅黑" pitchFamily="34" charset="-122"/>
                  <a:cs typeface="Arial" panose="020B0604020202020204" pitchFamily="34" charset="0"/>
                </a:endParaRPr>
              </a:p>
            </p:txBody>
          </p:sp>
        </p:grpSp>
        <p:grpSp>
          <p:nvGrpSpPr>
            <p:cNvPr id="39" name="组合 38">
              <a:extLst>
                <a:ext uri="{FF2B5EF4-FFF2-40B4-BE49-F238E27FC236}">
                  <a16:creationId xmlns="" xmlns:a16="http://schemas.microsoft.com/office/drawing/2014/main" id="{714C0143-3C06-40F1-863E-3A973690DB42}"/>
                </a:ext>
              </a:extLst>
            </p:cNvPr>
            <p:cNvGrpSpPr>
              <a:grpSpLocks/>
            </p:cNvGrpSpPr>
            <p:nvPr/>
          </p:nvGrpSpPr>
          <p:grpSpPr bwMode="auto">
            <a:xfrm>
              <a:off x="6288088" y="3992563"/>
              <a:ext cx="1144587" cy="1144587"/>
              <a:chOff x="4716016" y="2993953"/>
              <a:chExt cx="858956" cy="858956"/>
            </a:xfrm>
          </p:grpSpPr>
          <p:grpSp>
            <p:nvGrpSpPr>
              <p:cNvPr id="48" name="组合 47">
                <a:extLst>
                  <a:ext uri="{FF2B5EF4-FFF2-40B4-BE49-F238E27FC236}">
                    <a16:creationId xmlns="" xmlns:a16="http://schemas.microsoft.com/office/drawing/2014/main" id="{5FC73CF9-453C-4D49-B165-667A4DFB9A28}"/>
                  </a:ext>
                </a:extLst>
              </p:cNvPr>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50" name="同心圆 32">
                  <a:extLst>
                    <a:ext uri="{FF2B5EF4-FFF2-40B4-BE49-F238E27FC236}">
                      <a16:creationId xmlns="" xmlns:a16="http://schemas.microsoft.com/office/drawing/2014/main" id="{C50450E8-EF3D-4E8B-9299-A010B0BFB631}"/>
                    </a:ext>
                  </a:extLst>
                </p:cNvPr>
                <p:cNvSpPr/>
                <p:nvPr/>
              </p:nvSpPr>
              <p:spPr>
                <a:xfrm>
                  <a:off x="304800" y="673100"/>
                  <a:ext cx="4000500" cy="4000500"/>
                </a:xfrm>
                <a:prstGeom prst="donut">
                  <a:avLst>
                    <a:gd name="adj" fmla="val 4879"/>
                  </a:avLst>
                </a:prstGeom>
                <a:gradFill>
                  <a:gsLst>
                    <a:gs pos="0">
                      <a:sysClr val="window" lastClr="CCE8CF"/>
                    </a:gs>
                    <a:gs pos="55000">
                      <a:sysClr val="window" lastClr="CCE8CF">
                        <a:lumMod val="95000"/>
                      </a:sysClr>
                    </a:gs>
                    <a:gs pos="100000">
                      <a:sysClr val="window" lastClr="CCE8CF">
                        <a:lumMod val="65000"/>
                      </a:sysClr>
                    </a:gs>
                  </a:gsLst>
                  <a:lin ang="8100000" scaled="0"/>
                </a:gradFill>
                <a:ln w="25400" cap="flat" cmpd="sng" algn="ctr">
                  <a:noFill/>
                  <a:prstDash val="solid"/>
                </a:ln>
                <a:effectLst/>
              </p:spPr>
              <p:txBody>
                <a:bodyPr anchor="ctr"/>
                <a:lstStyle/>
                <a:p>
                  <a:pPr algn="ctr">
                    <a:spcBef>
                      <a:spcPct val="0"/>
                    </a:spcBef>
                    <a:spcAft>
                      <a:spcPct val="0"/>
                    </a:spcAft>
                    <a:defRPr/>
                  </a:pPr>
                  <a:endParaRPr lang="zh-CN" altLang="en-US" sz="1800" kern="0" noProof="1">
                    <a:solidFill>
                      <a:prstClr val="black"/>
                    </a:solidFill>
                    <a:latin typeface="微软雅黑" pitchFamily="34" charset="-122"/>
                    <a:ea typeface="微软雅黑" pitchFamily="34" charset="-122"/>
                  </a:endParaRPr>
                </a:p>
              </p:txBody>
            </p:sp>
            <p:sp>
              <p:nvSpPr>
                <p:cNvPr id="51" name="椭圆 50">
                  <a:extLst>
                    <a:ext uri="{FF2B5EF4-FFF2-40B4-BE49-F238E27FC236}">
                      <a16:creationId xmlns="" xmlns:a16="http://schemas.microsoft.com/office/drawing/2014/main" id="{BAE4EBCD-A1A3-4BC6-8C7B-1A25F478324C}"/>
                    </a:ext>
                  </a:extLst>
                </p:cNvPr>
                <p:cNvSpPr/>
                <p:nvPr/>
              </p:nvSpPr>
              <p:spPr>
                <a:xfrm>
                  <a:off x="392112" y="760412"/>
                  <a:ext cx="3825874" cy="3825874"/>
                </a:xfrm>
                <a:prstGeom prst="ellipse">
                  <a:avLst/>
                </a:prstGeom>
                <a:gradFill>
                  <a:gsLst>
                    <a:gs pos="0">
                      <a:sysClr val="window" lastClr="CCE8CF"/>
                    </a:gs>
                    <a:gs pos="51000">
                      <a:sysClr val="window" lastClr="CCE8CF">
                        <a:lumMod val="95000"/>
                      </a:sysClr>
                    </a:gs>
                    <a:gs pos="100000">
                      <a:sysClr val="window" lastClr="CCE8CF">
                        <a:lumMod val="75000"/>
                      </a:sysClr>
                    </a:gs>
                  </a:gsLst>
                  <a:lin ang="18900000" scaled="0"/>
                </a:gradFill>
                <a:ln w="25400" cap="flat" cmpd="sng" algn="ctr">
                  <a:noFill/>
                  <a:prstDash val="solid"/>
                </a:ln>
                <a:effectLst/>
              </p:spPr>
              <p:txBody>
                <a:bodyPr anchor="ctr"/>
                <a:lstStyle/>
                <a:p>
                  <a:pPr algn="ctr">
                    <a:spcBef>
                      <a:spcPct val="0"/>
                    </a:spcBef>
                    <a:spcAft>
                      <a:spcPct val="0"/>
                    </a:spcAft>
                    <a:defRPr/>
                  </a:pPr>
                  <a:endParaRPr lang="zh-CN" altLang="en-US" sz="1800" kern="0" noProof="1">
                    <a:solidFill>
                      <a:prstClr val="white"/>
                    </a:solidFill>
                    <a:latin typeface="微软雅黑" pitchFamily="34" charset="-122"/>
                    <a:ea typeface="微软雅黑" pitchFamily="34" charset="-122"/>
                  </a:endParaRPr>
                </a:p>
              </p:txBody>
            </p:sp>
          </p:grpSp>
          <p:sp>
            <p:nvSpPr>
              <p:cNvPr id="49" name="Freeform 203">
                <a:extLst>
                  <a:ext uri="{FF2B5EF4-FFF2-40B4-BE49-F238E27FC236}">
                    <a16:creationId xmlns="" xmlns:a16="http://schemas.microsoft.com/office/drawing/2014/main" id="{D4522FB3-8BD1-45C9-BB52-4052BC8FDCB1}"/>
                  </a:ext>
                </a:extLst>
              </p:cNvPr>
              <p:cNvSpPr>
                <a:spLocks noChangeAspect="1" noEditPoints="1"/>
              </p:cNvSpPr>
              <p:nvPr/>
            </p:nvSpPr>
            <p:spPr bwMode="auto">
              <a:xfrm>
                <a:off x="4973346" y="3241752"/>
                <a:ext cx="370506" cy="357402"/>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rgbClr val="9BBB59"/>
              </a:solidFill>
              <a:ln>
                <a:noFill/>
              </a:ln>
            </p:spPr>
            <p:txBody>
              <a:bodyPr lIns="162560" tIns="81280" rIns="162560" bIns="81280"/>
              <a:lstStyle/>
              <a:p>
                <a:pPr defTabSz="685324">
                  <a:defRPr/>
                </a:pPr>
                <a:endParaRPr lang="zh-CN" altLang="en-US" sz="2500" kern="0" noProof="1">
                  <a:solidFill>
                    <a:prstClr val="black"/>
                  </a:solidFill>
                  <a:latin typeface="微软雅黑" pitchFamily="34" charset="-122"/>
                  <a:ea typeface="微软雅黑" pitchFamily="34" charset="-122"/>
                  <a:cs typeface="Arial" panose="020B0604020202020204" pitchFamily="34" charset="0"/>
                </a:endParaRPr>
              </a:p>
            </p:txBody>
          </p:sp>
        </p:grpSp>
        <p:grpSp>
          <p:nvGrpSpPr>
            <p:cNvPr id="40" name="组合 39">
              <a:extLst>
                <a:ext uri="{FF2B5EF4-FFF2-40B4-BE49-F238E27FC236}">
                  <a16:creationId xmlns="" xmlns:a16="http://schemas.microsoft.com/office/drawing/2014/main" id="{A67310AC-B32D-4AA3-9330-FCAC8BC6DA19}"/>
                </a:ext>
              </a:extLst>
            </p:cNvPr>
            <p:cNvGrpSpPr>
              <a:grpSpLocks/>
            </p:cNvGrpSpPr>
            <p:nvPr/>
          </p:nvGrpSpPr>
          <p:grpSpPr bwMode="auto">
            <a:xfrm>
              <a:off x="5329238" y="5153025"/>
              <a:ext cx="1144587" cy="1144588"/>
              <a:chOff x="3996846" y="3864636"/>
              <a:chExt cx="858956" cy="858956"/>
            </a:xfrm>
          </p:grpSpPr>
          <p:grpSp>
            <p:nvGrpSpPr>
              <p:cNvPr id="44" name="组合 43">
                <a:extLst>
                  <a:ext uri="{FF2B5EF4-FFF2-40B4-BE49-F238E27FC236}">
                    <a16:creationId xmlns="" xmlns:a16="http://schemas.microsoft.com/office/drawing/2014/main" id="{1535E2A7-59F5-40CF-8A09-BD30B3B53DF8}"/>
                  </a:ext>
                </a:extLst>
              </p:cNvPr>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46" name="同心圆 37">
                  <a:extLst>
                    <a:ext uri="{FF2B5EF4-FFF2-40B4-BE49-F238E27FC236}">
                      <a16:creationId xmlns="" xmlns:a16="http://schemas.microsoft.com/office/drawing/2014/main" id="{1DF919B4-02F3-4E61-A4ED-AD3D77B7ED00}"/>
                    </a:ext>
                  </a:extLst>
                </p:cNvPr>
                <p:cNvSpPr/>
                <p:nvPr/>
              </p:nvSpPr>
              <p:spPr>
                <a:xfrm>
                  <a:off x="304800" y="673100"/>
                  <a:ext cx="4000500" cy="4000500"/>
                </a:xfrm>
                <a:prstGeom prst="donut">
                  <a:avLst>
                    <a:gd name="adj" fmla="val 4879"/>
                  </a:avLst>
                </a:prstGeom>
                <a:gradFill>
                  <a:gsLst>
                    <a:gs pos="0">
                      <a:sysClr val="window" lastClr="CCE8CF"/>
                    </a:gs>
                    <a:gs pos="55000">
                      <a:sysClr val="window" lastClr="CCE8CF">
                        <a:lumMod val="95000"/>
                      </a:sysClr>
                    </a:gs>
                    <a:gs pos="100000">
                      <a:sysClr val="window" lastClr="CCE8CF">
                        <a:lumMod val="65000"/>
                      </a:sysClr>
                    </a:gs>
                  </a:gsLst>
                  <a:lin ang="8100000" scaled="0"/>
                </a:gradFill>
                <a:ln w="25400" cap="flat" cmpd="sng" algn="ctr">
                  <a:noFill/>
                  <a:prstDash val="solid"/>
                </a:ln>
                <a:effectLst/>
              </p:spPr>
              <p:txBody>
                <a:bodyPr anchor="ctr"/>
                <a:lstStyle/>
                <a:p>
                  <a:pPr algn="ctr">
                    <a:spcBef>
                      <a:spcPct val="0"/>
                    </a:spcBef>
                    <a:spcAft>
                      <a:spcPct val="0"/>
                    </a:spcAft>
                    <a:defRPr/>
                  </a:pPr>
                  <a:endParaRPr lang="zh-CN" altLang="en-US" sz="1800" kern="0" noProof="1">
                    <a:solidFill>
                      <a:prstClr val="black"/>
                    </a:solidFill>
                    <a:latin typeface="微软雅黑" pitchFamily="34" charset="-122"/>
                    <a:ea typeface="微软雅黑" pitchFamily="34" charset="-122"/>
                  </a:endParaRPr>
                </a:p>
              </p:txBody>
            </p:sp>
            <p:sp>
              <p:nvSpPr>
                <p:cNvPr id="47" name="椭圆 46">
                  <a:extLst>
                    <a:ext uri="{FF2B5EF4-FFF2-40B4-BE49-F238E27FC236}">
                      <a16:creationId xmlns="" xmlns:a16="http://schemas.microsoft.com/office/drawing/2014/main" id="{8DE51BD2-7C8E-43FE-AF4C-0B6BDEB44E18}"/>
                    </a:ext>
                  </a:extLst>
                </p:cNvPr>
                <p:cNvSpPr/>
                <p:nvPr/>
              </p:nvSpPr>
              <p:spPr>
                <a:xfrm>
                  <a:off x="392112" y="760412"/>
                  <a:ext cx="3825874" cy="3825874"/>
                </a:xfrm>
                <a:prstGeom prst="ellipse">
                  <a:avLst/>
                </a:prstGeom>
                <a:gradFill>
                  <a:gsLst>
                    <a:gs pos="0">
                      <a:sysClr val="window" lastClr="CCE8CF"/>
                    </a:gs>
                    <a:gs pos="51000">
                      <a:sysClr val="window" lastClr="CCE8CF">
                        <a:lumMod val="95000"/>
                      </a:sysClr>
                    </a:gs>
                    <a:gs pos="100000">
                      <a:sysClr val="window" lastClr="CCE8CF">
                        <a:lumMod val="75000"/>
                      </a:sysClr>
                    </a:gs>
                  </a:gsLst>
                  <a:lin ang="18900000" scaled="0"/>
                </a:gradFill>
                <a:ln w="25400" cap="flat" cmpd="sng" algn="ctr">
                  <a:noFill/>
                  <a:prstDash val="solid"/>
                </a:ln>
                <a:effectLst/>
              </p:spPr>
              <p:txBody>
                <a:bodyPr anchor="ctr"/>
                <a:lstStyle/>
                <a:p>
                  <a:pPr algn="ctr">
                    <a:spcBef>
                      <a:spcPct val="0"/>
                    </a:spcBef>
                    <a:spcAft>
                      <a:spcPct val="0"/>
                    </a:spcAft>
                    <a:defRPr/>
                  </a:pPr>
                  <a:endParaRPr lang="zh-CN" altLang="en-US" sz="1800" kern="0" noProof="1">
                    <a:solidFill>
                      <a:prstClr val="white"/>
                    </a:solidFill>
                    <a:latin typeface="微软雅黑" pitchFamily="34" charset="-122"/>
                    <a:ea typeface="微软雅黑" pitchFamily="34" charset="-122"/>
                  </a:endParaRPr>
                </a:p>
              </p:txBody>
            </p:sp>
          </p:grpSp>
          <p:sp>
            <p:nvSpPr>
              <p:cNvPr id="45" name="Freeform 110">
                <a:extLst>
                  <a:ext uri="{FF2B5EF4-FFF2-40B4-BE49-F238E27FC236}">
                    <a16:creationId xmlns="" xmlns:a16="http://schemas.microsoft.com/office/drawing/2014/main" id="{F2481F2B-8A02-48E9-AAD5-434AEBEFC752}"/>
                  </a:ext>
                </a:extLst>
              </p:cNvPr>
              <p:cNvSpPr>
                <a:spLocks noChangeAspect="1" noEditPoints="1"/>
              </p:cNvSpPr>
              <p:nvPr/>
            </p:nvSpPr>
            <p:spPr bwMode="auto">
              <a:xfrm>
                <a:off x="4212478" y="4064781"/>
                <a:ext cx="424117" cy="376463"/>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8064A2"/>
              </a:solidFill>
              <a:ln>
                <a:noFill/>
              </a:ln>
            </p:spPr>
            <p:txBody>
              <a:bodyPr lIns="162560" tIns="81280" rIns="162560" bIns="81280"/>
              <a:lstStyle/>
              <a:p>
                <a:pPr defTabSz="685324">
                  <a:defRPr/>
                </a:pPr>
                <a:endParaRPr lang="zh-CN" altLang="en-US" sz="2500" kern="0" noProof="1">
                  <a:solidFill>
                    <a:prstClr val="black"/>
                  </a:solidFill>
                  <a:latin typeface="微软雅黑" pitchFamily="34" charset="-122"/>
                  <a:ea typeface="微软雅黑" pitchFamily="34" charset="-122"/>
                  <a:cs typeface="Arial" panose="020B0604020202020204" pitchFamily="34" charset="0"/>
                </a:endParaRPr>
              </a:p>
            </p:txBody>
          </p:sp>
        </p:grpSp>
        <p:sp>
          <p:nvSpPr>
            <p:cNvPr id="41" name="矩形 40">
              <a:extLst>
                <a:ext uri="{FF2B5EF4-FFF2-40B4-BE49-F238E27FC236}">
                  <a16:creationId xmlns="" xmlns:a16="http://schemas.microsoft.com/office/drawing/2014/main" id="{692DF261-6D0F-4D62-8DC8-ED98A00871E4}"/>
                </a:ext>
              </a:extLst>
            </p:cNvPr>
            <p:cNvSpPr>
              <a:spLocks noChangeArrowheads="1"/>
            </p:cNvSpPr>
            <p:nvPr/>
          </p:nvSpPr>
          <p:spPr bwMode="auto">
            <a:xfrm>
              <a:off x="7652793" y="2842116"/>
              <a:ext cx="2573342" cy="510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1908" tIns="60954" rIns="121908" bIns="60954">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r>
                <a:rPr lang="zh-CN" altLang="en-US" sz="1500" kern="0" dirty="0" smtClean="0">
                  <a:solidFill>
                    <a:srgbClr val="C0504D"/>
                  </a:solidFill>
                  <a:latin typeface="微软雅黑" pitchFamily="34" charset="-122"/>
                  <a:ea typeface="微软雅黑" pitchFamily="34" charset="-122"/>
                </a:rPr>
                <a:t>车载备用电源市场</a:t>
              </a:r>
              <a:endParaRPr lang="zh-CN" altLang="en-US" sz="1500" kern="0" dirty="0">
                <a:solidFill>
                  <a:srgbClr val="C0504D"/>
                </a:solidFill>
                <a:latin typeface="微软雅黑" pitchFamily="34" charset="-122"/>
                <a:ea typeface="微软雅黑" pitchFamily="34" charset="-122"/>
              </a:endParaRPr>
            </a:p>
          </p:txBody>
        </p:sp>
        <p:sp>
          <p:nvSpPr>
            <p:cNvPr id="42" name="矩形 41">
              <a:extLst>
                <a:ext uri="{FF2B5EF4-FFF2-40B4-BE49-F238E27FC236}">
                  <a16:creationId xmlns="" xmlns:a16="http://schemas.microsoft.com/office/drawing/2014/main" id="{43C86CB2-3617-41F5-B26F-09A19673DF5B}"/>
                </a:ext>
              </a:extLst>
            </p:cNvPr>
            <p:cNvSpPr/>
            <p:nvPr/>
          </p:nvSpPr>
          <p:spPr>
            <a:xfrm>
              <a:off x="7711664" y="4205593"/>
              <a:ext cx="2573342" cy="510221"/>
            </a:xfrm>
            <a:prstGeom prst="rect">
              <a:avLst/>
            </a:prstGeom>
          </p:spPr>
          <p:txBody>
            <a:bodyPr wrap="none" lIns="121908" tIns="60954" rIns="121908" bIns="60954">
              <a:spAutoFit/>
            </a:bodyPr>
            <a:lstStyle/>
            <a:p>
              <a:pPr>
                <a:spcBef>
                  <a:spcPct val="0"/>
                </a:spcBef>
                <a:spcAft>
                  <a:spcPct val="0"/>
                </a:spcAft>
                <a:defRPr/>
              </a:pPr>
              <a:r>
                <a:rPr lang="zh-CN" altLang="en-US" sz="1500" kern="0" noProof="1" smtClean="0">
                  <a:solidFill>
                    <a:srgbClr val="9BBB59"/>
                  </a:solidFill>
                  <a:latin typeface="微软雅黑" pitchFamily="34" charset="-122"/>
                  <a:ea typeface="微软雅黑" pitchFamily="34" charset="-122"/>
                </a:rPr>
                <a:t>轨道交通领域应用</a:t>
              </a:r>
              <a:endParaRPr lang="zh-CN" altLang="en-US" sz="1500" kern="0" noProof="1">
                <a:solidFill>
                  <a:srgbClr val="9BBB59"/>
                </a:solidFill>
                <a:latin typeface="微软雅黑" pitchFamily="34" charset="-122"/>
                <a:ea typeface="微软雅黑" pitchFamily="34" charset="-122"/>
              </a:endParaRPr>
            </a:p>
          </p:txBody>
        </p:sp>
        <p:sp>
          <p:nvSpPr>
            <p:cNvPr id="43" name="矩形 42">
              <a:extLst>
                <a:ext uri="{FF2B5EF4-FFF2-40B4-BE49-F238E27FC236}">
                  <a16:creationId xmlns="" xmlns:a16="http://schemas.microsoft.com/office/drawing/2014/main" id="{31898601-A2F8-4E8F-B66B-57D3D564EDD8}"/>
                </a:ext>
              </a:extLst>
            </p:cNvPr>
            <p:cNvSpPr/>
            <p:nvPr/>
          </p:nvSpPr>
          <p:spPr>
            <a:xfrm>
              <a:off x="7157515" y="5457824"/>
              <a:ext cx="3127950" cy="510221"/>
            </a:xfrm>
            <a:prstGeom prst="rect">
              <a:avLst/>
            </a:prstGeom>
          </p:spPr>
          <p:txBody>
            <a:bodyPr wrap="none" lIns="121908" tIns="60954" rIns="121908" bIns="60954">
              <a:spAutoFit/>
            </a:bodyPr>
            <a:lstStyle/>
            <a:p>
              <a:pPr>
                <a:spcBef>
                  <a:spcPct val="0"/>
                </a:spcBef>
                <a:spcAft>
                  <a:spcPct val="0"/>
                </a:spcAft>
                <a:defRPr/>
              </a:pPr>
              <a:r>
                <a:rPr lang="zh-CN" altLang="en-US" sz="1500" kern="0" noProof="1">
                  <a:solidFill>
                    <a:srgbClr val="8064A2"/>
                  </a:solidFill>
                  <a:latin typeface="微软雅黑" pitchFamily="34" charset="-122"/>
                  <a:ea typeface="微软雅黑" pitchFamily="34" charset="-122"/>
                </a:rPr>
                <a:t>固态储氢领域相关应用</a:t>
              </a:r>
            </a:p>
          </p:txBody>
        </p:sp>
      </p:grpSp>
      <p:sp>
        <p:nvSpPr>
          <p:cNvPr id="62" name="椭圆 61">
            <a:extLst>
              <a:ext uri="{FF2B5EF4-FFF2-40B4-BE49-F238E27FC236}">
                <a16:creationId xmlns="" xmlns:a16="http://schemas.microsoft.com/office/drawing/2014/main" id="{8AC7E8D9-5A89-4F1F-8777-C4E28381CCF7}"/>
              </a:ext>
            </a:extLst>
          </p:cNvPr>
          <p:cNvSpPr/>
          <p:nvPr/>
        </p:nvSpPr>
        <p:spPr>
          <a:xfrm>
            <a:off x="896105" y="1366093"/>
            <a:ext cx="1594994" cy="1594994"/>
          </a:xfrm>
          <a:prstGeom prst="ellipse">
            <a:avLst/>
          </a:prstGeom>
          <a:solidFill>
            <a:srgbClr val="4BACC6"/>
          </a:solidFill>
          <a:ln w="38100" cap="flat" cmpd="sng" algn="ctr">
            <a:solidFill>
              <a:sysClr val="window" lastClr="CCE8CF"/>
            </a:solidFill>
            <a:prstDash val="solid"/>
          </a:ln>
          <a:effectLst>
            <a:outerShdw blurRad="40000" dist="20000" dir="5400000" rotWithShape="0">
              <a:srgbClr val="000000">
                <a:alpha val="38000"/>
              </a:srgbClr>
            </a:outerShdw>
          </a:effectLst>
        </p:spPr>
        <p:txBody>
          <a:bodyPr lIns="68580" tIns="34290" rIns="68580" bIns="34290" rtlCol="0" anchor="ctr"/>
          <a:lstStyle/>
          <a:p>
            <a:pPr algn="ctr" fontAlgn="base">
              <a:spcBef>
                <a:spcPct val="0"/>
              </a:spcBef>
              <a:spcAft>
                <a:spcPct val="0"/>
              </a:spcAft>
              <a:defRPr/>
            </a:pPr>
            <a:r>
              <a:rPr lang="zh-CN" altLang="en-US" kern="0" dirty="0" smtClean="0">
                <a:solidFill>
                  <a:prstClr val="white"/>
                </a:solidFill>
                <a:latin typeface="微软雅黑" pitchFamily="34" charset="-122"/>
                <a:ea typeface="微软雅黑" pitchFamily="34" charset="-122"/>
              </a:rPr>
              <a:t>储氢合金市场的主要增长方向</a:t>
            </a:r>
          </a:p>
        </p:txBody>
      </p:sp>
    </p:spTree>
    <p:extLst>
      <p:ext uri="{BB962C8B-B14F-4D97-AF65-F5344CB8AC3E}">
        <p14:creationId xmlns:p14="http://schemas.microsoft.com/office/powerpoint/2010/main" xmlns="" val="5200970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3" y="243483"/>
            <a:ext cx="2333011"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smtClean="0">
                <a:solidFill>
                  <a:prstClr val="black"/>
                </a:solidFill>
                <a:latin typeface="微软雅黑" pitchFamily="34" charset="-122"/>
                <a:ea typeface="微软雅黑" pitchFamily="34" charset="-122"/>
              </a:rPr>
              <a:t>1</a:t>
            </a:r>
            <a:r>
              <a:rPr lang="zh-CN" altLang="en-US" sz="1500" dirty="0" smtClean="0">
                <a:solidFill>
                  <a:prstClr val="black"/>
                </a:solidFill>
                <a:latin typeface="微软雅黑" pitchFamily="34" charset="-122"/>
                <a:ea typeface="微软雅黑" pitchFamily="34" charset="-122"/>
              </a:rPr>
              <a:t>镍氢混合动力汽车市场</a:t>
            </a:r>
            <a:endParaRPr lang="zh-CN" altLang="en-US" sz="1500" dirty="0">
              <a:solidFill>
                <a:prstClr val="black"/>
              </a:solidFill>
              <a:latin typeface="微软雅黑" pitchFamily="34" charset="-122"/>
              <a:ea typeface="微软雅黑" pitchFamily="34" charset="-122"/>
            </a:endParaRPr>
          </a:p>
        </p:txBody>
      </p:sp>
      <p:sp>
        <p:nvSpPr>
          <p:cNvPr id="12"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13"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pic>
        <p:nvPicPr>
          <p:cNvPr id="20" name="图片 19">
            <a:extLst>
              <a:ext uri="{FF2B5EF4-FFF2-40B4-BE49-F238E27FC236}">
                <a16:creationId xmlns="" xmlns:a16="http://schemas.microsoft.com/office/drawing/2014/main" id="{EFA849FA-55B0-4ECA-AE7E-90D3BD8DAB87}"/>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60823" y="1773880"/>
            <a:ext cx="7571888" cy="2450412"/>
          </a:xfrm>
          <a:prstGeom prst="rect">
            <a:avLst/>
          </a:prstGeom>
        </p:spPr>
      </p:pic>
      <p:sp>
        <p:nvSpPr>
          <p:cNvPr id="21" name="文本框 20">
            <a:extLst>
              <a:ext uri="{FF2B5EF4-FFF2-40B4-BE49-F238E27FC236}">
                <a16:creationId xmlns="" xmlns:a16="http://schemas.microsoft.com/office/drawing/2014/main" id="{BA468BDD-7296-4A42-939E-6EA8B3F9EF58}"/>
              </a:ext>
            </a:extLst>
          </p:cNvPr>
          <p:cNvSpPr txBox="1"/>
          <p:nvPr/>
        </p:nvSpPr>
        <p:spPr>
          <a:xfrm>
            <a:off x="748904" y="1029640"/>
            <a:ext cx="6762804" cy="715581"/>
          </a:xfrm>
          <a:prstGeom prst="rect">
            <a:avLst/>
          </a:prstGeom>
          <a:noFill/>
        </p:spPr>
        <p:txBody>
          <a:bodyPr wrap="square" lIns="68580" tIns="34290" rIns="68580" bIns="34290" rtlCol="0">
            <a:spAutoFit/>
          </a:bodyPr>
          <a:lstStyle/>
          <a:p>
            <a:pPr marL="214313" indent="-214313">
              <a:buFont typeface="Wingdings" panose="05000000000000000000" pitchFamily="2" charset="2"/>
              <a:buChar char="ü"/>
            </a:pPr>
            <a:r>
              <a:rPr lang="zh-CN" altLang="en-US" dirty="0">
                <a:latin typeface="微软雅黑" pitchFamily="34" charset="-122"/>
                <a:ea typeface="微软雅黑" pitchFamily="34" charset="-122"/>
              </a:rPr>
              <a:t>至</a:t>
            </a:r>
            <a:r>
              <a:rPr lang="en-US" altLang="zh-CN" dirty="0">
                <a:latin typeface="微软雅黑" pitchFamily="34" charset="-122"/>
                <a:ea typeface="微软雅黑" pitchFamily="34" charset="-122"/>
              </a:rPr>
              <a:t>2035</a:t>
            </a:r>
            <a:r>
              <a:rPr lang="zh-CN" altLang="en-US" dirty="0">
                <a:latin typeface="微软雅黑" pitchFamily="34" charset="-122"/>
                <a:ea typeface="微软雅黑" pitchFamily="34" charset="-122"/>
              </a:rPr>
              <a:t>年，</a:t>
            </a:r>
            <a:endParaRPr lang="en-US" altLang="zh-CN" dirty="0">
              <a:latin typeface="微软雅黑" pitchFamily="34" charset="-122"/>
              <a:ea typeface="微软雅黑" pitchFamily="34" charset="-122"/>
            </a:endParaRPr>
          </a:p>
          <a:p>
            <a:pPr marL="557213" lvl="1" indent="-214313">
              <a:buFont typeface="Wingdings" panose="05000000000000000000" pitchFamily="2" charset="2"/>
              <a:buChar char="l"/>
            </a:pPr>
            <a:r>
              <a:rPr lang="zh-CN" altLang="en-US" dirty="0">
                <a:latin typeface="微软雅黑" pitchFamily="34" charset="-122"/>
                <a:ea typeface="微软雅黑" pitchFamily="34" charset="-122"/>
              </a:rPr>
              <a:t>传统能源动力乘用车全部为混合动力</a:t>
            </a:r>
            <a:endParaRPr lang="en-US" altLang="zh-CN" dirty="0">
              <a:latin typeface="微软雅黑" pitchFamily="34" charset="-122"/>
              <a:ea typeface="微软雅黑" pitchFamily="34" charset="-122"/>
            </a:endParaRPr>
          </a:p>
          <a:p>
            <a:pPr marL="557213" lvl="1" indent="-214313">
              <a:buFont typeface="Wingdings" panose="05000000000000000000" pitchFamily="2" charset="2"/>
              <a:buChar char="l"/>
            </a:pPr>
            <a:r>
              <a:rPr lang="zh-CN" altLang="en-US" dirty="0">
                <a:latin typeface="微软雅黑" pitchFamily="34" charset="-122"/>
                <a:ea typeface="微软雅黑" pitchFamily="34" charset="-122"/>
              </a:rPr>
              <a:t>新能源汽车成为主流，销售占比到</a:t>
            </a:r>
            <a:r>
              <a:rPr lang="en-US" altLang="zh-CN" dirty="0">
                <a:latin typeface="微软雅黑" pitchFamily="34" charset="-122"/>
                <a:ea typeface="微软雅黑" pitchFamily="34" charset="-122"/>
              </a:rPr>
              <a:t>50%</a:t>
            </a:r>
            <a:r>
              <a:rPr lang="zh-CN" altLang="en-US" dirty="0">
                <a:latin typeface="微软雅黑" pitchFamily="34" charset="-122"/>
                <a:ea typeface="微软雅黑" pitchFamily="34" charset="-122"/>
              </a:rPr>
              <a:t>以上</a:t>
            </a:r>
            <a:endParaRPr lang="en-US" altLang="zh-CN" dirty="0">
              <a:latin typeface="微软雅黑" pitchFamily="34" charset="-122"/>
              <a:ea typeface="微软雅黑" pitchFamily="34" charset="-122"/>
            </a:endParaRPr>
          </a:p>
        </p:txBody>
      </p:sp>
      <p:sp>
        <p:nvSpPr>
          <p:cNvPr id="22" name="文本框 21">
            <a:extLst>
              <a:ext uri="{FF2B5EF4-FFF2-40B4-BE49-F238E27FC236}">
                <a16:creationId xmlns="" xmlns:a16="http://schemas.microsoft.com/office/drawing/2014/main" id="{AD5C659D-DAEE-46E8-A494-3E81FE314F72}"/>
              </a:ext>
            </a:extLst>
          </p:cNvPr>
          <p:cNvSpPr txBox="1"/>
          <p:nvPr/>
        </p:nvSpPr>
        <p:spPr>
          <a:xfrm>
            <a:off x="831041" y="717354"/>
            <a:ext cx="4770468" cy="500137"/>
          </a:xfrm>
          <a:prstGeom prst="rect">
            <a:avLst/>
          </a:prstGeom>
          <a:noFill/>
        </p:spPr>
        <p:txBody>
          <a:bodyPr wrap="square" lIns="68580" tIns="34290" rIns="68580" bIns="34290" rtlCol="0">
            <a:spAutoFit/>
          </a:bodyPr>
          <a:lstStyle/>
          <a:p>
            <a:r>
              <a:rPr lang="en-US" altLang="zh-CN" b="1" dirty="0">
                <a:latin typeface="微软雅黑" pitchFamily="34" charset="-122"/>
                <a:ea typeface="微软雅黑" pitchFamily="34" charset="-122"/>
              </a:rPr>
              <a:t>《</a:t>
            </a:r>
            <a:r>
              <a:rPr lang="zh-CN" altLang="en-US" b="1" dirty="0">
                <a:latin typeface="微软雅黑" pitchFamily="34" charset="-122"/>
                <a:ea typeface="微软雅黑" pitchFamily="34" charset="-122"/>
              </a:rPr>
              <a:t>节能与新能源汽车技术路线图</a:t>
            </a:r>
            <a:r>
              <a:rPr lang="en-US" altLang="zh-CN" b="1" dirty="0">
                <a:latin typeface="微软雅黑" pitchFamily="34" charset="-122"/>
                <a:ea typeface="微软雅黑" pitchFamily="34" charset="-122"/>
              </a:rPr>
              <a:t>2.0》——</a:t>
            </a:r>
          </a:p>
          <a:p>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xmlns="" val="36647719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3" y="243483"/>
            <a:ext cx="2333011"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smtClean="0">
                <a:solidFill>
                  <a:prstClr val="black"/>
                </a:solidFill>
                <a:latin typeface="微软雅黑" pitchFamily="34" charset="-122"/>
                <a:ea typeface="微软雅黑" pitchFamily="34" charset="-122"/>
              </a:rPr>
              <a:t>1</a:t>
            </a:r>
            <a:r>
              <a:rPr lang="zh-CN" altLang="en-US" sz="1500" dirty="0" smtClean="0">
                <a:solidFill>
                  <a:prstClr val="black"/>
                </a:solidFill>
                <a:latin typeface="微软雅黑" pitchFamily="34" charset="-122"/>
                <a:ea typeface="微软雅黑" pitchFamily="34" charset="-122"/>
              </a:rPr>
              <a:t>镍氢混合动力汽车市场</a:t>
            </a:r>
            <a:endParaRPr lang="zh-CN" altLang="en-US" sz="1500" dirty="0">
              <a:solidFill>
                <a:prstClr val="black"/>
              </a:solidFill>
              <a:latin typeface="微软雅黑" pitchFamily="34" charset="-122"/>
              <a:ea typeface="微软雅黑" pitchFamily="34" charset="-122"/>
            </a:endParaRPr>
          </a:p>
        </p:txBody>
      </p:sp>
      <p:sp>
        <p:nvSpPr>
          <p:cNvPr id="12"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13"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grpSp>
        <p:nvGrpSpPr>
          <p:cNvPr id="14" name="组合 13">
            <a:extLst>
              <a:ext uri="{FF2B5EF4-FFF2-40B4-BE49-F238E27FC236}">
                <a16:creationId xmlns="" xmlns:a16="http://schemas.microsoft.com/office/drawing/2014/main" id="{E2829DE3-5038-49B4-8D77-7F1AF38CE977}"/>
              </a:ext>
            </a:extLst>
          </p:cNvPr>
          <p:cNvGrpSpPr/>
          <p:nvPr/>
        </p:nvGrpSpPr>
        <p:grpSpPr>
          <a:xfrm>
            <a:off x="4643438" y="870322"/>
            <a:ext cx="3392017" cy="3244478"/>
            <a:chOff x="4948056" y="1707464"/>
            <a:chExt cx="4018401" cy="5150535"/>
          </a:xfrm>
        </p:grpSpPr>
        <p:sp>
          <p:nvSpPr>
            <p:cNvPr id="15" name="灯片编号占位符 4">
              <a:extLst>
                <a:ext uri="{FF2B5EF4-FFF2-40B4-BE49-F238E27FC236}">
                  <a16:creationId xmlns="" xmlns:a16="http://schemas.microsoft.com/office/drawing/2014/main" id="{A0407F03-3DA5-4194-8664-D3E927EA410C}"/>
                </a:ext>
              </a:extLst>
            </p:cNvPr>
            <p:cNvSpPr txBox="1">
              <a:spLocks/>
            </p:cNvSpPr>
            <p:nvPr/>
          </p:nvSpPr>
          <p:spPr>
            <a:xfrm>
              <a:off x="7924800" y="6356350"/>
              <a:ext cx="762000" cy="365125"/>
            </a:xfrm>
            <a:prstGeom prst="rect">
              <a:avLst/>
            </a:prstGeom>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defRPr/>
              </a:pPr>
              <a:fld id="{85CB2B37-75FB-4993-A36D-F655EF33F2C2}" type="slidenum">
                <a:rPr lang="zh-CN" altLang="en-US" smtClean="0">
                  <a:solidFill>
                    <a:prstClr val="black"/>
                  </a:solidFill>
                </a:rPr>
                <a:pPr>
                  <a:defRPr/>
                </a:pPr>
                <a:t>17</a:t>
              </a:fld>
              <a:endParaRPr lang="zh-CN" altLang="en-US" dirty="0">
                <a:solidFill>
                  <a:prstClr val="black"/>
                </a:solidFill>
              </a:endParaRPr>
            </a:p>
          </p:txBody>
        </p:sp>
        <p:sp>
          <p:nvSpPr>
            <p:cNvPr id="16" name="内容占位符 14">
              <a:extLst>
                <a:ext uri="{FF2B5EF4-FFF2-40B4-BE49-F238E27FC236}">
                  <a16:creationId xmlns="" xmlns:a16="http://schemas.microsoft.com/office/drawing/2014/main" id="{2DDEC764-27C9-48FC-A9BB-260C2A9F0FA6}"/>
                </a:ext>
              </a:extLst>
            </p:cNvPr>
            <p:cNvSpPr txBox="1">
              <a:spLocks/>
            </p:cNvSpPr>
            <p:nvPr/>
          </p:nvSpPr>
          <p:spPr>
            <a:xfrm>
              <a:off x="5222041" y="1707464"/>
              <a:ext cx="3744416" cy="4897326"/>
            </a:xfrm>
            <a:prstGeom prst="rect">
              <a:avLst/>
            </a:prstGeom>
          </p:spPr>
          <p:txBody>
            <a:bodyPr/>
            <a:lstStyle>
              <a:lvl1pPr marL="257209" indent="-257209" algn="l" defTabSz="685891"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87" indent="-214341" algn="l" defTabSz="685891"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364" indent="-171473" algn="l" defTabSz="685891"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310"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256"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6201"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147"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093"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039"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defTabSz="514418">
                <a:lnSpc>
                  <a:spcPts val="2100"/>
                </a:lnSpc>
                <a:spcBef>
                  <a:spcPts val="900"/>
                </a:spcBef>
                <a:spcAft>
                  <a:spcPts val="900"/>
                </a:spcAft>
                <a:buNone/>
                <a:defRPr/>
              </a:pPr>
              <a:endParaRPr lang="zh-CN" altLang="en-US" sz="1800" dirty="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p:txBody>
        </p:sp>
        <p:graphicFrame>
          <p:nvGraphicFramePr>
            <p:cNvPr id="17" name="图表 16">
              <a:extLst>
                <a:ext uri="{FF2B5EF4-FFF2-40B4-BE49-F238E27FC236}">
                  <a16:creationId xmlns="" xmlns:a16="http://schemas.microsoft.com/office/drawing/2014/main" id="{8930582C-0ABC-43F6-8C31-EC8CEC0C04A7}"/>
                </a:ext>
              </a:extLst>
            </p:cNvPr>
            <p:cNvGraphicFramePr>
              <a:graphicFrameLocks/>
            </p:cNvGraphicFramePr>
            <p:nvPr>
              <p:extLst>
                <p:ext uri="{D42A27DB-BD31-4B8C-83A1-F6EECF244321}">
                  <p14:modId xmlns:p14="http://schemas.microsoft.com/office/powerpoint/2010/main" xmlns="" val="1656307170"/>
                </p:ext>
              </p:extLst>
            </p:nvPr>
          </p:nvGraphicFramePr>
          <p:xfrm>
            <a:off x="4948056" y="1873958"/>
            <a:ext cx="4016431" cy="4984041"/>
          </p:xfrm>
          <a:graphic>
            <a:graphicData uri="http://schemas.openxmlformats.org/drawingml/2006/chart">
              <c:chart xmlns:c="http://schemas.openxmlformats.org/drawingml/2006/chart" xmlns:r="http://schemas.openxmlformats.org/officeDocument/2006/relationships" r:id="rId2"/>
            </a:graphicData>
          </a:graphic>
        </p:graphicFrame>
      </p:grpSp>
      <p:sp>
        <p:nvSpPr>
          <p:cNvPr id="18" name="文本框 17">
            <a:extLst>
              <a:ext uri="{FF2B5EF4-FFF2-40B4-BE49-F238E27FC236}">
                <a16:creationId xmlns="" xmlns:a16="http://schemas.microsoft.com/office/drawing/2014/main" id="{BEA96571-C864-4143-B047-E541A00ABEDF}"/>
              </a:ext>
            </a:extLst>
          </p:cNvPr>
          <p:cNvSpPr txBox="1"/>
          <p:nvPr/>
        </p:nvSpPr>
        <p:spPr>
          <a:xfrm>
            <a:off x="646503" y="1263430"/>
            <a:ext cx="3425434" cy="3516347"/>
          </a:xfrm>
          <a:prstGeom prst="rect">
            <a:avLst/>
          </a:prstGeom>
          <a:noFill/>
        </p:spPr>
        <p:txBody>
          <a:bodyPr wrap="square" lIns="68580" tIns="34290" rIns="68580" bIns="34290">
            <a:spAutoFit/>
          </a:bodyPr>
          <a:lstStyle/>
          <a:p>
            <a:pPr marL="214313" indent="-214313" fontAlgn="base">
              <a:spcBef>
                <a:spcPct val="0"/>
              </a:spcBef>
              <a:spcAft>
                <a:spcPct val="0"/>
              </a:spcAft>
              <a:buFont typeface="Wingdings" panose="05000000000000000000" pitchFamily="2" charset="2"/>
              <a:buChar char="Ø"/>
            </a:pPr>
            <a:r>
              <a:rPr lang="zh-CN" altLang="en-US" dirty="0">
                <a:solidFill>
                  <a:srgbClr val="333333"/>
                </a:solidFill>
                <a:latin typeface="微软雅黑" panose="020B0503020204020204" pitchFamily="34" charset="-122"/>
                <a:ea typeface="微软雅黑" panose="020B0503020204020204" pitchFamily="34" charset="-122"/>
              </a:rPr>
              <a:t>全球累计销量突破第一个</a:t>
            </a:r>
            <a:r>
              <a:rPr lang="en-US" altLang="zh-CN" dirty="0">
                <a:solidFill>
                  <a:srgbClr val="333333"/>
                </a:solidFill>
                <a:latin typeface="微软雅黑" panose="020B0503020204020204" pitchFamily="34" charset="-122"/>
                <a:ea typeface="微软雅黑" panose="020B0503020204020204" pitchFamily="34" charset="-122"/>
              </a:rPr>
              <a:t>100</a:t>
            </a:r>
            <a:r>
              <a:rPr lang="zh-CN" altLang="en-US" dirty="0">
                <a:solidFill>
                  <a:srgbClr val="333333"/>
                </a:solidFill>
                <a:latin typeface="微软雅黑" panose="020B0503020204020204" pitchFamily="34" charset="-122"/>
                <a:ea typeface="微软雅黑" panose="020B0503020204020204" pitchFamily="34" charset="-122"/>
              </a:rPr>
              <a:t>万辆</a:t>
            </a:r>
            <a:r>
              <a:rPr lang="en-US" altLang="zh-CN" dirty="0">
                <a:solidFill>
                  <a:srgbClr val="333333"/>
                </a:solidFill>
                <a:latin typeface="微软雅黑" panose="020B0503020204020204" pitchFamily="34" charset="-122"/>
                <a:ea typeface="微软雅黑" panose="020B0503020204020204" pitchFamily="34" charset="-122"/>
              </a:rPr>
              <a:t>,</a:t>
            </a:r>
            <a:r>
              <a:rPr lang="zh-CN" altLang="en-US" dirty="0">
                <a:solidFill>
                  <a:srgbClr val="333333"/>
                </a:solidFill>
                <a:latin typeface="微软雅黑" panose="020B0503020204020204" pitchFamily="34" charset="-122"/>
                <a:ea typeface="微软雅黑" panose="020B0503020204020204" pitchFamily="34" charset="-122"/>
              </a:rPr>
              <a:t>用了整整</a:t>
            </a:r>
            <a:r>
              <a:rPr lang="en-US" altLang="zh-CN" dirty="0">
                <a:solidFill>
                  <a:srgbClr val="333333"/>
                </a:solidFill>
                <a:latin typeface="微软雅黑" panose="020B0503020204020204" pitchFamily="34" charset="-122"/>
                <a:ea typeface="微软雅黑" panose="020B0503020204020204" pitchFamily="34" charset="-122"/>
              </a:rPr>
              <a:t>10</a:t>
            </a:r>
            <a:r>
              <a:rPr lang="zh-CN" altLang="en-US" dirty="0">
                <a:solidFill>
                  <a:srgbClr val="333333"/>
                </a:solidFill>
                <a:latin typeface="微软雅黑" panose="020B0503020204020204" pitchFamily="34" charset="-122"/>
                <a:ea typeface="微软雅黑" panose="020B0503020204020204" pitchFamily="34" charset="-122"/>
              </a:rPr>
              <a:t>年</a:t>
            </a:r>
            <a:r>
              <a:rPr lang="en-US" altLang="zh-CN" dirty="0">
                <a:solidFill>
                  <a:srgbClr val="333333"/>
                </a:solidFill>
                <a:latin typeface="微软雅黑" panose="020B0503020204020204" pitchFamily="34" charset="-122"/>
                <a:ea typeface="微软雅黑" panose="020B0503020204020204" pitchFamily="34" charset="-122"/>
              </a:rPr>
              <a:t>!</a:t>
            </a:r>
          </a:p>
          <a:p>
            <a:pPr marL="214313" indent="-214313" fontAlgn="base">
              <a:spcBef>
                <a:spcPct val="0"/>
              </a:spcBef>
              <a:spcAft>
                <a:spcPct val="0"/>
              </a:spcAft>
              <a:buFont typeface="Wingdings" panose="05000000000000000000" pitchFamily="2" charset="2"/>
              <a:buChar char="Ø"/>
            </a:pPr>
            <a:endParaRPr lang="en-US" altLang="zh-CN" dirty="0">
              <a:solidFill>
                <a:srgbClr val="333333"/>
              </a:solidFill>
              <a:latin typeface="微软雅黑" panose="020B0503020204020204" pitchFamily="34" charset="-122"/>
              <a:ea typeface="微软雅黑" panose="020B0503020204020204" pitchFamily="34" charset="-122"/>
            </a:endParaRPr>
          </a:p>
          <a:p>
            <a:pPr marL="214313" indent="-214313" fontAlgn="base">
              <a:spcBef>
                <a:spcPct val="0"/>
              </a:spcBef>
              <a:spcAft>
                <a:spcPct val="0"/>
              </a:spcAft>
              <a:buFont typeface="Wingdings" panose="05000000000000000000" pitchFamily="2" charset="2"/>
              <a:buChar char="Ø"/>
            </a:pPr>
            <a:r>
              <a:rPr lang="zh-CN" altLang="en-US" dirty="0">
                <a:solidFill>
                  <a:srgbClr val="333333"/>
                </a:solidFill>
                <a:latin typeface="微软雅黑" panose="020B0503020204020204" pitchFamily="34" charset="-122"/>
                <a:ea typeface="微软雅黑" panose="020B0503020204020204" pitchFamily="34" charset="-122"/>
              </a:rPr>
              <a:t>第二个</a:t>
            </a:r>
            <a:r>
              <a:rPr lang="en-US" altLang="zh-CN" dirty="0">
                <a:solidFill>
                  <a:srgbClr val="333333"/>
                </a:solidFill>
                <a:latin typeface="微软雅黑" panose="020B0503020204020204" pitchFamily="34" charset="-122"/>
                <a:ea typeface="微软雅黑" panose="020B0503020204020204" pitchFamily="34" charset="-122"/>
              </a:rPr>
              <a:t>100</a:t>
            </a:r>
            <a:r>
              <a:rPr lang="zh-CN" altLang="en-US" dirty="0">
                <a:solidFill>
                  <a:srgbClr val="333333"/>
                </a:solidFill>
                <a:latin typeface="微软雅黑" panose="020B0503020204020204" pitchFamily="34" charset="-122"/>
                <a:ea typeface="微软雅黑" panose="020B0503020204020204" pitchFamily="34" charset="-122"/>
              </a:rPr>
              <a:t>万辆用了</a:t>
            </a:r>
            <a:r>
              <a:rPr lang="en-US" altLang="zh-CN" dirty="0">
                <a:solidFill>
                  <a:srgbClr val="333333"/>
                </a:solidFill>
                <a:latin typeface="微软雅黑" panose="020B0503020204020204" pitchFamily="34" charset="-122"/>
                <a:ea typeface="微软雅黑" panose="020B0503020204020204" pitchFamily="34" charset="-122"/>
              </a:rPr>
              <a:t>3</a:t>
            </a:r>
            <a:r>
              <a:rPr lang="zh-CN" altLang="en-US" dirty="0">
                <a:solidFill>
                  <a:srgbClr val="333333"/>
                </a:solidFill>
                <a:latin typeface="微软雅黑" panose="020B0503020204020204" pitchFamily="34" charset="-122"/>
                <a:ea typeface="微软雅黑" panose="020B0503020204020204" pitchFamily="34" charset="-122"/>
              </a:rPr>
              <a:t>年！</a:t>
            </a:r>
            <a:endParaRPr lang="en-US" altLang="zh-CN" dirty="0">
              <a:solidFill>
                <a:srgbClr val="333333"/>
              </a:solidFill>
              <a:latin typeface="微软雅黑" panose="020B0503020204020204" pitchFamily="34" charset="-122"/>
              <a:ea typeface="微软雅黑" panose="020B0503020204020204" pitchFamily="34" charset="-122"/>
            </a:endParaRPr>
          </a:p>
          <a:p>
            <a:pPr marL="214313" indent="-214313" fontAlgn="base">
              <a:spcBef>
                <a:spcPct val="0"/>
              </a:spcBef>
              <a:spcAft>
                <a:spcPct val="0"/>
              </a:spcAft>
              <a:buFont typeface="Wingdings" panose="05000000000000000000" pitchFamily="2" charset="2"/>
              <a:buChar char="Ø"/>
            </a:pPr>
            <a:endParaRPr lang="en-US" altLang="zh-CN" dirty="0">
              <a:solidFill>
                <a:srgbClr val="333333"/>
              </a:solidFill>
              <a:latin typeface="微软雅黑" panose="020B0503020204020204" pitchFamily="34" charset="-122"/>
              <a:ea typeface="微软雅黑" panose="020B0503020204020204" pitchFamily="34" charset="-122"/>
            </a:endParaRPr>
          </a:p>
          <a:p>
            <a:pPr marL="214313" indent="-214313" fontAlgn="base">
              <a:spcBef>
                <a:spcPct val="0"/>
              </a:spcBef>
              <a:spcAft>
                <a:spcPct val="0"/>
              </a:spcAft>
              <a:buFont typeface="Wingdings" panose="05000000000000000000" pitchFamily="2" charset="2"/>
              <a:buChar char="Ø"/>
            </a:pPr>
            <a:r>
              <a:rPr lang="zh-CN" altLang="en-US" dirty="0">
                <a:solidFill>
                  <a:srgbClr val="333333"/>
                </a:solidFill>
                <a:latin typeface="微软雅黑" panose="020B0503020204020204" pitchFamily="34" charset="-122"/>
                <a:ea typeface="微软雅黑" panose="020B0503020204020204" pitchFamily="34" charset="-122"/>
              </a:rPr>
              <a:t>最近的一个</a:t>
            </a:r>
            <a:r>
              <a:rPr lang="en-US" altLang="zh-CN" dirty="0">
                <a:solidFill>
                  <a:srgbClr val="333333"/>
                </a:solidFill>
                <a:latin typeface="微软雅黑" panose="020B0503020204020204" pitchFamily="34" charset="-122"/>
                <a:ea typeface="微软雅黑" panose="020B0503020204020204" pitchFamily="34" charset="-122"/>
              </a:rPr>
              <a:t>100</a:t>
            </a:r>
            <a:r>
              <a:rPr lang="zh-CN" altLang="en-US" dirty="0">
                <a:solidFill>
                  <a:srgbClr val="333333"/>
                </a:solidFill>
                <a:latin typeface="微软雅黑" panose="020B0503020204020204" pitchFamily="34" charset="-122"/>
                <a:ea typeface="微软雅黑" panose="020B0503020204020204" pitchFamily="34" charset="-122"/>
              </a:rPr>
              <a:t>万辆只用了</a:t>
            </a:r>
            <a:r>
              <a:rPr lang="en-US" altLang="zh-CN" dirty="0">
                <a:solidFill>
                  <a:srgbClr val="333333"/>
                </a:solidFill>
                <a:latin typeface="微软雅黑" panose="020B0503020204020204" pitchFamily="34" charset="-122"/>
                <a:ea typeface="微软雅黑" panose="020B0503020204020204" pitchFamily="34" charset="-122"/>
              </a:rPr>
              <a:t>8</a:t>
            </a:r>
            <a:r>
              <a:rPr lang="zh-CN" altLang="en-US" dirty="0">
                <a:solidFill>
                  <a:srgbClr val="333333"/>
                </a:solidFill>
                <a:latin typeface="微软雅黑" panose="020B0503020204020204" pitchFamily="34" charset="-122"/>
                <a:ea typeface="微软雅黑" panose="020B0503020204020204" pitchFamily="34" charset="-122"/>
              </a:rPr>
              <a:t>个月！</a:t>
            </a:r>
            <a:endParaRPr lang="en-US" altLang="zh-CN" dirty="0">
              <a:solidFill>
                <a:srgbClr val="333333"/>
              </a:solidFill>
              <a:latin typeface="微软雅黑" panose="020B0503020204020204" pitchFamily="34" charset="-122"/>
              <a:ea typeface="微软雅黑" panose="020B0503020204020204" pitchFamily="34" charset="-122"/>
            </a:endParaRPr>
          </a:p>
          <a:p>
            <a:pPr marL="214313" indent="-214313" fontAlgn="base">
              <a:spcBef>
                <a:spcPct val="0"/>
              </a:spcBef>
              <a:spcAft>
                <a:spcPct val="0"/>
              </a:spcAft>
              <a:buFont typeface="Wingdings" panose="05000000000000000000" pitchFamily="2" charset="2"/>
              <a:buChar char="Ø"/>
            </a:pPr>
            <a:endParaRPr lang="en-US" altLang="zh-CN" dirty="0">
              <a:solidFill>
                <a:srgbClr val="333333"/>
              </a:solidFill>
              <a:latin typeface="微软雅黑" panose="020B0503020204020204" pitchFamily="34" charset="-122"/>
              <a:ea typeface="微软雅黑" panose="020B0503020204020204" pitchFamily="34" charset="-122"/>
            </a:endParaRPr>
          </a:p>
          <a:p>
            <a:pPr marL="214313" indent="-214313" fontAlgn="base">
              <a:spcBef>
                <a:spcPct val="0"/>
              </a:spcBef>
              <a:spcAft>
                <a:spcPct val="0"/>
              </a:spcAft>
              <a:buFont typeface="Wingdings" panose="05000000000000000000" pitchFamily="2" charset="2"/>
              <a:buChar char="Ø"/>
            </a:pPr>
            <a:endParaRPr lang="en-US" altLang="zh-CN" dirty="0">
              <a:solidFill>
                <a:srgbClr val="333333"/>
              </a:solidFill>
              <a:latin typeface="微软雅黑" panose="020B0503020204020204" pitchFamily="34" charset="-122"/>
              <a:ea typeface="微软雅黑" panose="020B0503020204020204" pitchFamily="34" charset="-122"/>
            </a:endParaRPr>
          </a:p>
          <a:p>
            <a:pPr marL="214313" indent="-214313" fontAlgn="base">
              <a:spcBef>
                <a:spcPct val="0"/>
              </a:spcBef>
              <a:spcAft>
                <a:spcPct val="0"/>
              </a:spcAft>
              <a:buFont typeface="Wingdings" panose="05000000000000000000" pitchFamily="2" charset="2"/>
              <a:buChar char="p"/>
            </a:pPr>
            <a:r>
              <a:rPr lang="zh-CN" altLang="en-US" dirty="0">
                <a:solidFill>
                  <a:srgbClr val="333333"/>
                </a:solidFill>
                <a:latin typeface="微软雅黑" panose="020B0503020204020204" pitchFamily="34" charset="-122"/>
                <a:ea typeface="微软雅黑" panose="020B0503020204020204" pitchFamily="34" charset="-122"/>
              </a:rPr>
              <a:t>至</a:t>
            </a:r>
            <a:r>
              <a:rPr lang="en-US" altLang="zh-CN" dirty="0">
                <a:solidFill>
                  <a:srgbClr val="333333"/>
                </a:solidFill>
                <a:latin typeface="微软雅黑" panose="020B0503020204020204" pitchFamily="34" charset="-122"/>
                <a:ea typeface="微软雅黑" panose="020B0503020204020204" pitchFamily="34" charset="-122"/>
              </a:rPr>
              <a:t>2010</a:t>
            </a:r>
            <a:r>
              <a:rPr lang="zh-CN" altLang="en-US" dirty="0">
                <a:solidFill>
                  <a:srgbClr val="333333"/>
                </a:solidFill>
                <a:latin typeface="微软雅黑" panose="020B0503020204020204" pitchFamily="34" charset="-122"/>
                <a:ea typeface="微软雅黑" panose="020B0503020204020204" pitchFamily="34" charset="-122"/>
              </a:rPr>
              <a:t>年，中国</a:t>
            </a:r>
            <a:r>
              <a:rPr lang="en-US" altLang="zh-CN" dirty="0">
                <a:solidFill>
                  <a:srgbClr val="333333"/>
                </a:solidFill>
                <a:latin typeface="微软雅黑" panose="020B0503020204020204" pitchFamily="34" charset="-122"/>
                <a:ea typeface="微软雅黑" panose="020B0503020204020204" pitchFamily="34" charset="-122"/>
              </a:rPr>
              <a:t>HEV</a:t>
            </a:r>
            <a:r>
              <a:rPr lang="zh-CN" altLang="en-US" dirty="0">
                <a:solidFill>
                  <a:srgbClr val="333333"/>
                </a:solidFill>
                <a:latin typeface="微软雅黑" panose="020B0503020204020204" pitchFamily="34" charset="-122"/>
                <a:ea typeface="微软雅黑" panose="020B0503020204020204" pitchFamily="34" charset="-122"/>
              </a:rPr>
              <a:t>累计销量仅超</a:t>
            </a:r>
            <a:r>
              <a:rPr lang="en-US" altLang="zh-CN" dirty="0">
                <a:solidFill>
                  <a:srgbClr val="333333"/>
                </a:solidFill>
                <a:latin typeface="微软雅黑" panose="020B0503020204020204" pitchFamily="34" charset="-122"/>
                <a:ea typeface="微软雅黑" panose="020B0503020204020204" pitchFamily="34" charset="-122"/>
              </a:rPr>
              <a:t>1</a:t>
            </a:r>
            <a:r>
              <a:rPr lang="zh-CN" altLang="en-US" dirty="0">
                <a:solidFill>
                  <a:srgbClr val="333333"/>
                </a:solidFill>
                <a:latin typeface="微软雅黑" panose="020B0503020204020204" pitchFamily="34" charset="-122"/>
                <a:ea typeface="微软雅黑" panose="020B0503020204020204" pitchFamily="34" charset="-122"/>
              </a:rPr>
              <a:t>万辆</a:t>
            </a:r>
            <a:endParaRPr lang="en-US" altLang="zh-CN" dirty="0">
              <a:solidFill>
                <a:srgbClr val="333333"/>
              </a:solidFill>
              <a:latin typeface="微软雅黑" panose="020B0503020204020204" pitchFamily="34" charset="-122"/>
              <a:ea typeface="微软雅黑" panose="020B0503020204020204" pitchFamily="34" charset="-122"/>
            </a:endParaRPr>
          </a:p>
          <a:p>
            <a:pPr marL="214313" indent="-214313" fontAlgn="base">
              <a:spcBef>
                <a:spcPct val="0"/>
              </a:spcBef>
              <a:spcAft>
                <a:spcPct val="0"/>
              </a:spcAft>
              <a:buFont typeface="Wingdings" panose="05000000000000000000" pitchFamily="2" charset="2"/>
              <a:buChar char="p"/>
            </a:pPr>
            <a:endParaRPr lang="en-US" altLang="zh-CN" dirty="0">
              <a:solidFill>
                <a:srgbClr val="333333"/>
              </a:solidFill>
              <a:latin typeface="微软雅黑" panose="020B0503020204020204" pitchFamily="34" charset="-122"/>
              <a:ea typeface="微软雅黑" panose="020B0503020204020204" pitchFamily="34" charset="-122"/>
            </a:endParaRPr>
          </a:p>
          <a:p>
            <a:pPr marL="214313" indent="-214313" fontAlgn="base">
              <a:spcBef>
                <a:spcPct val="0"/>
              </a:spcBef>
              <a:spcAft>
                <a:spcPct val="0"/>
              </a:spcAft>
              <a:buFont typeface="Wingdings" panose="05000000000000000000" pitchFamily="2" charset="2"/>
              <a:buChar char="p"/>
            </a:pPr>
            <a:r>
              <a:rPr lang="zh-CN" altLang="en-US" dirty="0">
                <a:solidFill>
                  <a:srgbClr val="333333"/>
                </a:solidFill>
                <a:latin typeface="微软雅黑" panose="020B0503020204020204" pitchFamily="34" charset="-122"/>
                <a:ea typeface="微软雅黑" panose="020B0503020204020204" pitchFamily="34" charset="-122"/>
              </a:rPr>
              <a:t>至</a:t>
            </a:r>
            <a:r>
              <a:rPr lang="en-US" altLang="zh-CN" dirty="0">
                <a:solidFill>
                  <a:srgbClr val="333333"/>
                </a:solidFill>
                <a:latin typeface="微软雅黑" panose="020B0503020204020204" pitchFamily="34" charset="-122"/>
                <a:ea typeface="微软雅黑" panose="020B0503020204020204" pitchFamily="34" charset="-122"/>
              </a:rPr>
              <a:t>2014</a:t>
            </a:r>
            <a:r>
              <a:rPr lang="zh-CN" altLang="en-US" dirty="0">
                <a:solidFill>
                  <a:srgbClr val="333333"/>
                </a:solidFill>
                <a:latin typeface="微软雅黑" panose="020B0503020204020204" pitchFamily="34" charset="-122"/>
                <a:ea typeface="微软雅黑" panose="020B0503020204020204" pitchFamily="34" charset="-122"/>
              </a:rPr>
              <a:t>年，中国</a:t>
            </a:r>
            <a:r>
              <a:rPr lang="en-US" altLang="zh-CN" dirty="0">
                <a:solidFill>
                  <a:srgbClr val="333333"/>
                </a:solidFill>
                <a:latin typeface="微软雅黑" panose="020B0503020204020204" pitchFamily="34" charset="-122"/>
                <a:ea typeface="微软雅黑" panose="020B0503020204020204" pitchFamily="34" charset="-122"/>
              </a:rPr>
              <a:t>HEV</a:t>
            </a:r>
            <a:r>
              <a:rPr lang="zh-CN" altLang="en-US" dirty="0">
                <a:solidFill>
                  <a:srgbClr val="333333"/>
                </a:solidFill>
                <a:latin typeface="微软雅黑" panose="020B0503020204020204" pitchFamily="34" charset="-122"/>
                <a:ea typeface="微软雅黑" panose="020B0503020204020204" pitchFamily="34" charset="-122"/>
              </a:rPr>
              <a:t>累计销量达</a:t>
            </a:r>
            <a:r>
              <a:rPr lang="en-US" altLang="zh-CN" dirty="0">
                <a:solidFill>
                  <a:srgbClr val="333333"/>
                </a:solidFill>
                <a:latin typeface="微软雅黑" panose="020B0503020204020204" pitchFamily="34" charset="-122"/>
                <a:ea typeface="微软雅黑" panose="020B0503020204020204" pitchFamily="34" charset="-122"/>
              </a:rPr>
              <a:t>10</a:t>
            </a:r>
            <a:r>
              <a:rPr lang="zh-CN" altLang="en-US" dirty="0">
                <a:solidFill>
                  <a:srgbClr val="333333"/>
                </a:solidFill>
                <a:latin typeface="微软雅黑" panose="020B0503020204020204" pitchFamily="34" charset="-122"/>
                <a:ea typeface="微软雅黑" panose="020B0503020204020204" pitchFamily="34" charset="-122"/>
              </a:rPr>
              <a:t>万辆</a:t>
            </a:r>
            <a:endParaRPr lang="en-US" altLang="zh-CN" dirty="0">
              <a:solidFill>
                <a:srgbClr val="333333"/>
              </a:solidFill>
              <a:latin typeface="微软雅黑" panose="020B0503020204020204" pitchFamily="34" charset="-122"/>
              <a:ea typeface="微软雅黑" panose="020B0503020204020204" pitchFamily="34" charset="-122"/>
            </a:endParaRPr>
          </a:p>
          <a:p>
            <a:pPr marL="214313" indent="-214313" fontAlgn="base">
              <a:spcBef>
                <a:spcPct val="0"/>
              </a:spcBef>
              <a:spcAft>
                <a:spcPct val="0"/>
              </a:spcAft>
              <a:buFont typeface="Wingdings" panose="05000000000000000000" pitchFamily="2" charset="2"/>
              <a:buChar char="p"/>
            </a:pPr>
            <a:endParaRPr lang="en-US" altLang="zh-CN" dirty="0">
              <a:solidFill>
                <a:srgbClr val="333333"/>
              </a:solidFill>
              <a:latin typeface="微软雅黑" panose="020B0503020204020204" pitchFamily="34" charset="-122"/>
              <a:ea typeface="微软雅黑" panose="020B0503020204020204" pitchFamily="34" charset="-122"/>
            </a:endParaRPr>
          </a:p>
          <a:p>
            <a:pPr marL="214313" indent="-214313" fontAlgn="base">
              <a:spcBef>
                <a:spcPct val="0"/>
              </a:spcBef>
              <a:spcAft>
                <a:spcPct val="0"/>
              </a:spcAft>
              <a:buFont typeface="Wingdings" panose="05000000000000000000" pitchFamily="2" charset="2"/>
              <a:buChar char="p"/>
            </a:pPr>
            <a:r>
              <a:rPr lang="zh-CN" altLang="en-US" dirty="0">
                <a:solidFill>
                  <a:srgbClr val="333333"/>
                </a:solidFill>
                <a:latin typeface="微软雅黑" panose="020B0503020204020204" pitchFamily="34" charset="-122"/>
                <a:ea typeface="微软雅黑" panose="020B0503020204020204" pitchFamily="34" charset="-122"/>
              </a:rPr>
              <a:t>至</a:t>
            </a:r>
            <a:r>
              <a:rPr lang="en-US" altLang="zh-CN" dirty="0">
                <a:solidFill>
                  <a:srgbClr val="333333"/>
                </a:solidFill>
                <a:latin typeface="微软雅黑" panose="020B0503020204020204" pitchFamily="34" charset="-122"/>
                <a:ea typeface="微软雅黑" panose="020B0503020204020204" pitchFamily="34" charset="-122"/>
              </a:rPr>
              <a:t>2020</a:t>
            </a:r>
            <a:r>
              <a:rPr lang="zh-CN" altLang="en-US" dirty="0">
                <a:solidFill>
                  <a:srgbClr val="333333"/>
                </a:solidFill>
                <a:latin typeface="微软雅黑" panose="020B0503020204020204" pitchFamily="34" charset="-122"/>
                <a:ea typeface="微软雅黑" panose="020B0503020204020204" pitchFamily="34" charset="-122"/>
              </a:rPr>
              <a:t>年，中国</a:t>
            </a:r>
            <a:r>
              <a:rPr lang="en-US" altLang="zh-CN" dirty="0">
                <a:solidFill>
                  <a:srgbClr val="333333"/>
                </a:solidFill>
                <a:latin typeface="微软雅黑" panose="020B0503020204020204" pitchFamily="34" charset="-122"/>
                <a:ea typeface="微软雅黑" panose="020B0503020204020204" pitchFamily="34" charset="-122"/>
              </a:rPr>
              <a:t>HEV</a:t>
            </a:r>
            <a:r>
              <a:rPr lang="zh-CN" altLang="en-US" dirty="0">
                <a:solidFill>
                  <a:srgbClr val="333333"/>
                </a:solidFill>
                <a:latin typeface="微软雅黑" panose="020B0503020204020204" pitchFamily="34" charset="-122"/>
                <a:ea typeface="微软雅黑" panose="020B0503020204020204" pitchFamily="34" charset="-122"/>
              </a:rPr>
              <a:t>累计销量突破</a:t>
            </a:r>
            <a:r>
              <a:rPr lang="en-US" altLang="zh-CN" dirty="0">
                <a:solidFill>
                  <a:srgbClr val="333333"/>
                </a:solidFill>
                <a:latin typeface="微软雅黑" panose="020B0503020204020204" pitchFamily="34" charset="-122"/>
                <a:ea typeface="微软雅黑" panose="020B0503020204020204" pitchFamily="34" charset="-122"/>
              </a:rPr>
              <a:t>100</a:t>
            </a:r>
            <a:r>
              <a:rPr lang="zh-CN" altLang="en-US" dirty="0">
                <a:solidFill>
                  <a:srgbClr val="333333"/>
                </a:solidFill>
                <a:latin typeface="微软雅黑" panose="020B0503020204020204" pitchFamily="34" charset="-122"/>
                <a:ea typeface="微软雅黑" panose="020B0503020204020204" pitchFamily="34" charset="-122"/>
              </a:rPr>
              <a:t>万辆</a:t>
            </a:r>
          </a:p>
        </p:txBody>
      </p:sp>
      <p:sp>
        <p:nvSpPr>
          <p:cNvPr id="19" name="Text Box 624">
            <a:extLst>
              <a:ext uri="{FF2B5EF4-FFF2-40B4-BE49-F238E27FC236}">
                <a16:creationId xmlns="" xmlns:a16="http://schemas.microsoft.com/office/drawing/2014/main" id="{FA536D31-B67E-416C-9231-C5422FA8C47F}"/>
              </a:ext>
            </a:extLst>
          </p:cNvPr>
          <p:cNvSpPr txBox="1">
            <a:spLocks noChangeArrowheads="1"/>
          </p:cNvSpPr>
          <p:nvPr/>
        </p:nvSpPr>
        <p:spPr bwMode="auto">
          <a:xfrm>
            <a:off x="655187" y="870322"/>
            <a:ext cx="3131001" cy="286327"/>
          </a:xfrm>
          <a:prstGeom prst="rect">
            <a:avLst/>
          </a:prstGeom>
          <a:noFill/>
          <a:ln w="9525">
            <a:noFill/>
            <a:miter lim="800000"/>
            <a:headEnd/>
            <a:tailEnd/>
          </a:ln>
        </p:spPr>
        <p:txBody>
          <a:bodyPr wrap="square" lIns="70197" tIns="35099" rIns="70197" bIns="35099">
            <a:spAutoFit/>
          </a:bodyPr>
          <a:lstStyle/>
          <a:p>
            <a:pPr marL="171450" indent="-171450" fontAlgn="base">
              <a:spcBef>
                <a:spcPct val="0"/>
              </a:spcBef>
              <a:spcAft>
                <a:spcPct val="0"/>
              </a:spcAft>
              <a:buFont typeface="Wingdings" pitchFamily="2" charset="2"/>
              <a:buChar char="n"/>
            </a:pPr>
            <a:r>
              <a:rPr lang="zh-CN" altLang="en-US" b="1" dirty="0">
                <a:solidFill>
                  <a:prstClr val="black">
                    <a:lumMod val="95000"/>
                    <a:lumOff val="5000"/>
                  </a:prstClr>
                </a:solidFill>
                <a:latin typeface="微软雅黑" pitchFamily="34" charset="-122"/>
                <a:ea typeface="微软雅黑" pitchFamily="34" charset="-122"/>
              </a:rPr>
              <a:t>使用镍氢电池的丰田</a:t>
            </a:r>
            <a:r>
              <a:rPr lang="en-US" altLang="zh-CN" b="1" dirty="0">
                <a:solidFill>
                  <a:prstClr val="black">
                    <a:lumMod val="95000"/>
                    <a:lumOff val="5000"/>
                  </a:prstClr>
                </a:solidFill>
                <a:latin typeface="微软雅黑" pitchFamily="34" charset="-122"/>
                <a:ea typeface="微软雅黑" pitchFamily="34" charset="-122"/>
              </a:rPr>
              <a:t>HEV</a:t>
            </a:r>
            <a:r>
              <a:rPr lang="zh-CN" altLang="en-US" b="1" dirty="0">
                <a:solidFill>
                  <a:prstClr val="black">
                    <a:lumMod val="95000"/>
                    <a:lumOff val="5000"/>
                  </a:prstClr>
                </a:solidFill>
                <a:latin typeface="微软雅黑" pitchFamily="34" charset="-122"/>
                <a:ea typeface="微软雅黑" pitchFamily="34" charset="-122"/>
              </a:rPr>
              <a:t>市场分析</a:t>
            </a:r>
          </a:p>
        </p:txBody>
      </p:sp>
    </p:spTree>
    <p:extLst>
      <p:ext uri="{BB962C8B-B14F-4D97-AF65-F5344CB8AC3E}">
        <p14:creationId xmlns:p14="http://schemas.microsoft.com/office/powerpoint/2010/main" xmlns="" val="8279731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3" y="243483"/>
            <a:ext cx="2333011"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smtClean="0">
                <a:solidFill>
                  <a:prstClr val="black"/>
                </a:solidFill>
                <a:latin typeface="微软雅黑" pitchFamily="34" charset="-122"/>
                <a:ea typeface="微软雅黑" pitchFamily="34" charset="-122"/>
              </a:rPr>
              <a:t>1</a:t>
            </a:r>
            <a:r>
              <a:rPr lang="zh-CN" altLang="en-US" sz="1500" dirty="0" smtClean="0">
                <a:solidFill>
                  <a:prstClr val="black"/>
                </a:solidFill>
                <a:latin typeface="微软雅黑" pitchFamily="34" charset="-122"/>
                <a:ea typeface="微软雅黑" pitchFamily="34" charset="-122"/>
              </a:rPr>
              <a:t>镍氢混合动力汽车市场</a:t>
            </a:r>
            <a:endParaRPr lang="zh-CN" altLang="en-US" sz="1500" dirty="0">
              <a:solidFill>
                <a:prstClr val="black"/>
              </a:solidFill>
              <a:latin typeface="微软雅黑" pitchFamily="34" charset="-122"/>
              <a:ea typeface="微软雅黑" pitchFamily="34" charset="-122"/>
            </a:endParaRPr>
          </a:p>
        </p:txBody>
      </p:sp>
      <p:sp>
        <p:nvSpPr>
          <p:cNvPr id="12"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13"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48" name="文本框 47">
            <a:extLst>
              <a:ext uri="{FF2B5EF4-FFF2-40B4-BE49-F238E27FC236}">
                <a16:creationId xmlns="" xmlns:a16="http://schemas.microsoft.com/office/drawing/2014/main" id="{EC330A07-AB45-4049-94B2-91B2E75A3024}"/>
              </a:ext>
            </a:extLst>
          </p:cNvPr>
          <p:cNvSpPr txBox="1"/>
          <p:nvPr/>
        </p:nvSpPr>
        <p:spPr>
          <a:xfrm>
            <a:off x="1028122" y="657089"/>
            <a:ext cx="7272916" cy="1592744"/>
          </a:xfrm>
          <a:prstGeom prst="rect">
            <a:avLst/>
          </a:prstGeom>
          <a:noFill/>
        </p:spPr>
        <p:txBody>
          <a:bodyPr wrap="square" lIns="68580" tIns="34290" rIns="68580" bIns="34290">
            <a:spAutoFit/>
          </a:bodyPr>
          <a:lstStyle/>
          <a:p>
            <a:pPr marL="214313" indent="-214313" algn="just" fontAlgn="base">
              <a:spcBef>
                <a:spcPct val="0"/>
              </a:spcBef>
              <a:spcAft>
                <a:spcPct val="0"/>
              </a:spcAft>
              <a:buFont typeface="Wingdings" panose="05000000000000000000" pitchFamily="2" charset="2"/>
              <a:buChar char="n"/>
            </a:pPr>
            <a:r>
              <a:rPr lang="zh-CN" altLang="en-US" kern="0" spc="30" dirty="0">
                <a:solidFill>
                  <a:srgbClr val="333333"/>
                </a:solidFill>
                <a:latin typeface="微软雅黑" pitchFamily="34" charset="-122"/>
                <a:ea typeface="微软雅黑" pitchFamily="34" charset="-122"/>
                <a:cs typeface="宋体" panose="02010600030101010101" pitchFamily="2" charset="-122"/>
              </a:rPr>
              <a:t>根据</a:t>
            </a:r>
            <a:r>
              <a:rPr lang="zh-CN" altLang="en-US" kern="0" spc="30" dirty="0">
                <a:solidFill>
                  <a:srgbClr val="333333"/>
                </a:solidFill>
                <a:latin typeface="微软雅黑" pitchFamily="34" charset="-122"/>
                <a:ea typeface="微软雅黑" pitchFamily="34" charset="-122"/>
              </a:rPr>
              <a:t>丰田的计划，下一代混合动力汽车中，锂电和镍氢电池都会进行应用。</a:t>
            </a:r>
            <a:endParaRPr lang="en-US" altLang="zh-CN" kern="0" spc="30" dirty="0">
              <a:solidFill>
                <a:srgbClr val="333333"/>
              </a:solidFill>
              <a:latin typeface="微软雅黑" pitchFamily="34" charset="-122"/>
              <a:ea typeface="微软雅黑" pitchFamily="34" charset="-122"/>
            </a:endParaRPr>
          </a:p>
          <a:p>
            <a:pPr marL="214313" indent="-214313" algn="just" fontAlgn="base">
              <a:spcBef>
                <a:spcPct val="0"/>
              </a:spcBef>
              <a:spcAft>
                <a:spcPct val="0"/>
              </a:spcAft>
              <a:buFont typeface="Wingdings" panose="05000000000000000000" pitchFamily="2" charset="2"/>
              <a:buChar char="n"/>
            </a:pPr>
            <a:endParaRPr lang="en-US" altLang="zh-CN" kern="0" spc="30" dirty="0">
              <a:solidFill>
                <a:srgbClr val="333333"/>
              </a:solidFill>
              <a:latin typeface="微软雅黑" pitchFamily="34" charset="-122"/>
              <a:ea typeface="微软雅黑" pitchFamily="34" charset="-122"/>
            </a:endParaRPr>
          </a:p>
          <a:p>
            <a:pPr marL="214313" indent="-214313" algn="just" fontAlgn="base">
              <a:spcBef>
                <a:spcPct val="0"/>
              </a:spcBef>
              <a:spcAft>
                <a:spcPct val="0"/>
              </a:spcAft>
              <a:buFont typeface="Wingdings" panose="05000000000000000000" pitchFamily="2" charset="2"/>
              <a:buChar char="n"/>
            </a:pPr>
            <a:r>
              <a:rPr lang="zh-CN" altLang="en-US" kern="0" spc="30" dirty="0">
                <a:solidFill>
                  <a:srgbClr val="333333"/>
                </a:solidFill>
                <a:latin typeface="微软雅黑" pitchFamily="34" charset="-122"/>
                <a:ea typeface="微软雅黑" pitchFamily="34" charset="-122"/>
              </a:rPr>
              <a:t>本田的技术路线为锂电</a:t>
            </a:r>
            <a:r>
              <a:rPr lang="en-US" altLang="zh-CN" kern="0" spc="30" dirty="0">
                <a:solidFill>
                  <a:srgbClr val="333333"/>
                </a:solidFill>
                <a:latin typeface="微软雅黑" pitchFamily="34" charset="-122"/>
                <a:ea typeface="微软雅黑" pitchFamily="34" charset="-122"/>
              </a:rPr>
              <a:t>HEV</a:t>
            </a:r>
          </a:p>
          <a:p>
            <a:pPr marL="214313" indent="-214313" algn="just" fontAlgn="base">
              <a:spcBef>
                <a:spcPct val="0"/>
              </a:spcBef>
              <a:spcAft>
                <a:spcPct val="0"/>
              </a:spcAft>
              <a:buFont typeface="Wingdings" panose="05000000000000000000" pitchFamily="2" charset="2"/>
              <a:buChar char="n"/>
            </a:pPr>
            <a:endParaRPr lang="en-US" altLang="zh-CN" kern="0" spc="30" dirty="0">
              <a:solidFill>
                <a:srgbClr val="333333"/>
              </a:solidFill>
              <a:latin typeface="微软雅黑" pitchFamily="34" charset="-122"/>
              <a:ea typeface="微软雅黑" pitchFamily="34" charset="-122"/>
            </a:endParaRPr>
          </a:p>
          <a:p>
            <a:pPr marL="214313" indent="-214313" algn="just" fontAlgn="base">
              <a:spcBef>
                <a:spcPct val="0"/>
              </a:spcBef>
              <a:spcAft>
                <a:spcPct val="0"/>
              </a:spcAft>
              <a:buFont typeface="Wingdings" panose="05000000000000000000" pitchFamily="2" charset="2"/>
              <a:buChar char="n"/>
            </a:pPr>
            <a:r>
              <a:rPr lang="zh-CN" altLang="en-US" kern="0" spc="30" dirty="0">
                <a:solidFill>
                  <a:srgbClr val="333333"/>
                </a:solidFill>
                <a:latin typeface="微软雅黑" pitchFamily="34" charset="-122"/>
                <a:ea typeface="微软雅黑" pitchFamily="34" charset="-122"/>
              </a:rPr>
              <a:t>在</a:t>
            </a:r>
            <a:r>
              <a:rPr lang="en-US" altLang="zh-CN" kern="0" spc="30" dirty="0">
                <a:solidFill>
                  <a:srgbClr val="333333"/>
                </a:solidFill>
                <a:latin typeface="微软雅黑" pitchFamily="34" charset="-122"/>
                <a:ea typeface="微软雅黑" pitchFamily="34" charset="-122"/>
              </a:rPr>
              <a:t>HEV</a:t>
            </a:r>
            <a:r>
              <a:rPr lang="zh-CN" altLang="en-US" kern="0" spc="30" dirty="0">
                <a:solidFill>
                  <a:srgbClr val="333333"/>
                </a:solidFill>
                <a:latin typeface="微软雅黑" pitchFamily="34" charset="-122"/>
                <a:ea typeface="微软雅黑" pitchFamily="34" charset="-122"/>
              </a:rPr>
              <a:t>领域锂电与镍氢电池也形成竞争，需要进一步降低合金成本以降低镍氢电池生产成本，提高竞争优势。</a:t>
            </a:r>
            <a:endParaRPr lang="en-US" altLang="zh-CN" kern="0" spc="30" dirty="0">
              <a:solidFill>
                <a:srgbClr val="333333"/>
              </a:solidFill>
              <a:latin typeface="微软雅黑" pitchFamily="34" charset="-122"/>
              <a:ea typeface="微软雅黑" pitchFamily="34" charset="-122"/>
            </a:endParaRPr>
          </a:p>
          <a:p>
            <a:pPr marL="214313" indent="-214313" algn="just" fontAlgn="base">
              <a:spcBef>
                <a:spcPct val="0"/>
              </a:spcBef>
              <a:spcAft>
                <a:spcPct val="0"/>
              </a:spcAft>
              <a:buFont typeface="Wingdings" panose="05000000000000000000" pitchFamily="2" charset="2"/>
              <a:buChar char="n"/>
            </a:pPr>
            <a:endParaRPr lang="zh-CN" altLang="en-US" sz="1500" kern="0" spc="30" dirty="0">
              <a:solidFill>
                <a:srgbClr val="333333"/>
              </a:solidFill>
              <a:latin typeface="微软雅黑" pitchFamily="34" charset="-122"/>
              <a:ea typeface="微软雅黑" pitchFamily="34" charset="-122"/>
            </a:endParaRPr>
          </a:p>
        </p:txBody>
      </p:sp>
      <p:sp>
        <p:nvSpPr>
          <p:cNvPr id="49" name="弧形 48">
            <a:extLst>
              <a:ext uri="{FF2B5EF4-FFF2-40B4-BE49-F238E27FC236}">
                <a16:creationId xmlns="" xmlns:a16="http://schemas.microsoft.com/office/drawing/2014/main" id="{8AEFFD2A-DF56-4BD0-81FD-81D9E13A3102}"/>
              </a:ext>
            </a:extLst>
          </p:cNvPr>
          <p:cNvSpPr/>
          <p:nvPr/>
        </p:nvSpPr>
        <p:spPr>
          <a:xfrm>
            <a:off x="3315200" y="1896431"/>
            <a:ext cx="2428413" cy="2429860"/>
          </a:xfrm>
          <a:prstGeom prst="arc">
            <a:avLst>
              <a:gd name="adj1" fmla="val 8872451"/>
              <a:gd name="adj2" fmla="val 16231944"/>
            </a:avLst>
          </a:prstGeom>
          <a:noFill/>
          <a:ln w="9525" cap="flat" cmpd="sng" algn="ctr">
            <a:solidFill>
              <a:srgbClr val="626262"/>
            </a:solidFill>
            <a:prstDash val="sysDash"/>
            <a:headEnd type="oval" w="med" len="med"/>
            <a:tailEnd type="oval" w="med" len="med"/>
          </a:ln>
          <a:effectLst/>
        </p:spPr>
        <p:txBody>
          <a:bodyPr lIns="68580" tIns="34290" rIns="68580" bIns="34290" anchor="ctr"/>
          <a:lstStyle/>
          <a:p>
            <a:pPr algn="ctr">
              <a:defRPr/>
            </a:pPr>
            <a:endParaRPr lang="zh-CN" altLang="en-US" kern="0" dirty="0">
              <a:solidFill>
                <a:prstClr val="white"/>
              </a:solidFill>
              <a:latin typeface="Calibri"/>
              <a:ea typeface="宋体" panose="02010600030101010101" pitchFamily="2" charset="-122"/>
            </a:endParaRPr>
          </a:p>
        </p:txBody>
      </p:sp>
      <p:sp>
        <p:nvSpPr>
          <p:cNvPr id="50" name="弧形 49">
            <a:extLst>
              <a:ext uri="{FF2B5EF4-FFF2-40B4-BE49-F238E27FC236}">
                <a16:creationId xmlns="" xmlns:a16="http://schemas.microsoft.com/office/drawing/2014/main" id="{413C89CC-9684-4F3B-AF4B-003AE6426BAB}"/>
              </a:ext>
            </a:extLst>
          </p:cNvPr>
          <p:cNvSpPr/>
          <p:nvPr/>
        </p:nvSpPr>
        <p:spPr>
          <a:xfrm flipH="1" flipV="1">
            <a:off x="3293492" y="1913798"/>
            <a:ext cx="2428413" cy="2428413"/>
          </a:xfrm>
          <a:prstGeom prst="arc">
            <a:avLst>
              <a:gd name="adj1" fmla="val 8622946"/>
              <a:gd name="adj2" fmla="val 16231944"/>
            </a:avLst>
          </a:prstGeom>
          <a:noFill/>
          <a:ln w="9525" cap="flat" cmpd="sng" algn="ctr">
            <a:solidFill>
              <a:srgbClr val="626262"/>
            </a:solidFill>
            <a:prstDash val="sysDash"/>
            <a:headEnd type="oval" w="med" len="med"/>
            <a:tailEnd type="oval" w="med" len="med"/>
          </a:ln>
          <a:effectLst/>
        </p:spPr>
        <p:txBody>
          <a:bodyPr lIns="68580" tIns="34290" rIns="68580" bIns="34290" anchor="ctr"/>
          <a:lstStyle/>
          <a:p>
            <a:pPr algn="ctr">
              <a:defRPr/>
            </a:pPr>
            <a:endParaRPr lang="zh-CN" altLang="en-US" kern="0" dirty="0">
              <a:solidFill>
                <a:prstClr val="white"/>
              </a:solidFill>
              <a:latin typeface="Calibri"/>
              <a:ea typeface="宋体" panose="02010600030101010101" pitchFamily="2" charset="-122"/>
            </a:endParaRPr>
          </a:p>
        </p:txBody>
      </p:sp>
      <p:cxnSp>
        <p:nvCxnSpPr>
          <p:cNvPr id="51" name="直接连接符 50">
            <a:extLst>
              <a:ext uri="{FF2B5EF4-FFF2-40B4-BE49-F238E27FC236}">
                <a16:creationId xmlns="" xmlns:a16="http://schemas.microsoft.com/office/drawing/2014/main" id="{4EC9B7EE-3A80-4261-8277-5A2182A801AB}"/>
              </a:ext>
            </a:extLst>
          </p:cNvPr>
          <p:cNvCxnSpPr/>
          <p:nvPr/>
        </p:nvCxnSpPr>
        <p:spPr>
          <a:xfrm>
            <a:off x="5487458" y="2407295"/>
            <a:ext cx="408113" cy="0"/>
          </a:xfrm>
          <a:prstGeom prst="line">
            <a:avLst/>
          </a:prstGeom>
          <a:noFill/>
          <a:ln w="9525" cap="flat" cmpd="sng" algn="ctr">
            <a:solidFill>
              <a:srgbClr val="626262"/>
            </a:solidFill>
            <a:prstDash val="sysDash"/>
            <a:headEnd type="oval" w="med" len="med"/>
            <a:tailEnd type="oval" w="med" len="med"/>
          </a:ln>
          <a:effectLst/>
        </p:spPr>
      </p:cxnSp>
      <p:cxnSp>
        <p:nvCxnSpPr>
          <p:cNvPr id="52" name="直接连接符 51">
            <a:extLst>
              <a:ext uri="{FF2B5EF4-FFF2-40B4-BE49-F238E27FC236}">
                <a16:creationId xmlns="" xmlns:a16="http://schemas.microsoft.com/office/drawing/2014/main" id="{70B02CA5-1117-492D-80D9-3FC2850B2B32}"/>
              </a:ext>
            </a:extLst>
          </p:cNvPr>
          <p:cNvCxnSpPr/>
          <p:nvPr/>
        </p:nvCxnSpPr>
        <p:spPr>
          <a:xfrm>
            <a:off x="3096672" y="3758986"/>
            <a:ext cx="406665" cy="0"/>
          </a:xfrm>
          <a:prstGeom prst="line">
            <a:avLst/>
          </a:prstGeom>
          <a:noFill/>
          <a:ln w="9525" cap="flat" cmpd="sng" algn="ctr">
            <a:solidFill>
              <a:srgbClr val="626262"/>
            </a:solidFill>
            <a:prstDash val="sysDash"/>
            <a:headEnd type="oval" w="med" len="med"/>
            <a:tailEnd type="oval" w="med" len="med"/>
          </a:ln>
          <a:effectLst/>
        </p:spPr>
      </p:cxnSp>
      <p:sp>
        <p:nvSpPr>
          <p:cNvPr id="53" name="椭圆 52">
            <a:extLst>
              <a:ext uri="{FF2B5EF4-FFF2-40B4-BE49-F238E27FC236}">
                <a16:creationId xmlns="" xmlns:a16="http://schemas.microsoft.com/office/drawing/2014/main" id="{94DAEAB4-F5EE-43F1-ACBC-08253503410B}"/>
              </a:ext>
            </a:extLst>
          </p:cNvPr>
          <p:cNvSpPr/>
          <p:nvPr/>
        </p:nvSpPr>
        <p:spPr>
          <a:xfrm>
            <a:off x="3565568" y="2158375"/>
            <a:ext cx="1932021" cy="1932022"/>
          </a:xfrm>
          <a:prstGeom prst="ellipse">
            <a:avLst/>
          </a:prstGeom>
          <a:gradFill flip="none" rotWithShape="1">
            <a:gsLst>
              <a:gs pos="0">
                <a:sysClr val="window" lastClr="CCE8CF">
                  <a:lumMod val="95000"/>
                  <a:lumOff val="5000"/>
                </a:sysClr>
              </a:gs>
              <a:gs pos="0">
                <a:sysClr val="window" lastClr="CCE8CF">
                  <a:lumMod val="75000"/>
                </a:sysClr>
              </a:gs>
              <a:gs pos="70000">
                <a:srgbClr val="FAFAFA"/>
              </a:gs>
            </a:gsLst>
            <a:lin ang="8100000" scaled="1"/>
            <a:tileRect/>
          </a:gradFill>
          <a:ln w="25400" cap="flat" cmpd="sng" algn="ctr">
            <a:solidFill>
              <a:sysClr val="window" lastClr="CCE8CF"/>
            </a:solidFill>
            <a:prstDash val="solid"/>
          </a:ln>
          <a:effectLst>
            <a:outerShdw blurRad="254000" dist="190500" dir="8100000" algn="tr" rotWithShape="0">
              <a:prstClr val="black">
                <a:alpha val="15000"/>
              </a:prstClr>
            </a:outerShdw>
          </a:effectLst>
        </p:spPr>
        <p:txBody>
          <a:bodyPr lIns="68580" tIns="34290" rIns="68580" bIns="34290" anchor="ctr"/>
          <a:lstStyle/>
          <a:p>
            <a:pPr algn="ctr">
              <a:defRPr/>
            </a:pPr>
            <a:endParaRPr lang="zh-CN" altLang="en-US" sz="1200" kern="0" dirty="0">
              <a:solidFill>
                <a:prstClr val="white"/>
              </a:solidFill>
              <a:latin typeface="Calibri"/>
              <a:ea typeface="宋体" panose="02010600030101010101" pitchFamily="2" charset="-122"/>
            </a:endParaRPr>
          </a:p>
        </p:txBody>
      </p:sp>
      <p:sp>
        <p:nvSpPr>
          <p:cNvPr id="54" name="矩形 53">
            <a:extLst>
              <a:ext uri="{FF2B5EF4-FFF2-40B4-BE49-F238E27FC236}">
                <a16:creationId xmlns="" xmlns:a16="http://schemas.microsoft.com/office/drawing/2014/main" id="{44C4EA58-63D4-409E-A723-ED9D30704311}"/>
              </a:ext>
            </a:extLst>
          </p:cNvPr>
          <p:cNvSpPr>
            <a:spLocks noChangeArrowheads="1"/>
          </p:cNvSpPr>
          <p:nvPr/>
        </p:nvSpPr>
        <p:spPr bwMode="auto">
          <a:xfrm>
            <a:off x="1164651" y="3588033"/>
            <a:ext cx="1932022"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fontAlgn="base">
              <a:spcBef>
                <a:spcPct val="0"/>
              </a:spcBef>
              <a:spcAft>
                <a:spcPct val="0"/>
              </a:spcAft>
              <a:buFontTx/>
              <a:buNone/>
            </a:pPr>
            <a:r>
              <a:rPr lang="zh-CN" altLang="en-US" sz="1800" dirty="0">
                <a:solidFill>
                  <a:srgbClr val="E93F30"/>
                </a:solidFill>
                <a:latin typeface="微软雅黑" pitchFamily="34" charset="-122"/>
                <a:ea typeface="微软雅黑" pitchFamily="34" charset="-122"/>
              </a:rPr>
              <a:t>第一阶段</a:t>
            </a:r>
          </a:p>
        </p:txBody>
      </p:sp>
      <p:sp>
        <p:nvSpPr>
          <p:cNvPr id="55" name="矩形 54">
            <a:extLst>
              <a:ext uri="{FF2B5EF4-FFF2-40B4-BE49-F238E27FC236}">
                <a16:creationId xmlns="" xmlns:a16="http://schemas.microsoft.com/office/drawing/2014/main" id="{760CA474-2A72-47EC-B85B-46B1DC405611}"/>
              </a:ext>
            </a:extLst>
          </p:cNvPr>
          <p:cNvSpPr>
            <a:spLocks noChangeArrowheads="1"/>
          </p:cNvSpPr>
          <p:nvPr/>
        </p:nvSpPr>
        <p:spPr bwMode="auto">
          <a:xfrm>
            <a:off x="5920173" y="2236341"/>
            <a:ext cx="1933469"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Tx/>
              <a:buNone/>
            </a:pPr>
            <a:r>
              <a:rPr lang="zh-CN" altLang="en-US" sz="1800" dirty="0">
                <a:solidFill>
                  <a:srgbClr val="E93F30"/>
                </a:solidFill>
                <a:latin typeface="微软雅黑" pitchFamily="34" charset="-122"/>
                <a:ea typeface="微软雅黑" pitchFamily="34" charset="-122"/>
              </a:rPr>
              <a:t>第二阶段</a:t>
            </a:r>
          </a:p>
        </p:txBody>
      </p:sp>
      <p:sp>
        <p:nvSpPr>
          <p:cNvPr id="56" name="矩形 55">
            <a:extLst>
              <a:ext uri="{FF2B5EF4-FFF2-40B4-BE49-F238E27FC236}">
                <a16:creationId xmlns="" xmlns:a16="http://schemas.microsoft.com/office/drawing/2014/main" id="{233639E0-99D8-498E-B5E1-BBDC3C1500EE}"/>
              </a:ext>
            </a:extLst>
          </p:cNvPr>
          <p:cNvSpPr/>
          <p:nvPr/>
        </p:nvSpPr>
        <p:spPr>
          <a:xfrm>
            <a:off x="5920173" y="2833651"/>
            <a:ext cx="2123053" cy="586314"/>
          </a:xfrm>
          <a:prstGeom prst="rect">
            <a:avLst/>
          </a:prstGeom>
        </p:spPr>
        <p:txBody>
          <a:bodyPr lIns="68580" tIns="34290" rIns="68580" bIns="34290" anchor="ctr">
            <a:spAutoFit/>
          </a:bodyPr>
          <a:lstStyle/>
          <a:p>
            <a:pPr marL="214313" indent="-214313" algn="r">
              <a:lnSpc>
                <a:spcPct val="120000"/>
              </a:lnSpc>
              <a:buFont typeface="Arial" pitchFamily="34" charset="0"/>
              <a:buChar char="•"/>
              <a:defRPr/>
            </a:pPr>
            <a:r>
              <a:rPr lang="zh-CN" altLang="en-US" dirty="0">
                <a:solidFill>
                  <a:prstClr val="black">
                    <a:lumMod val="75000"/>
                    <a:lumOff val="25000"/>
                  </a:prstClr>
                </a:solidFill>
                <a:latin typeface="微软雅黑" pitchFamily="34" charset="-122"/>
                <a:ea typeface="微软雅黑" pitchFamily="34" charset="-122"/>
              </a:rPr>
              <a:t>降低车载合金中的</a:t>
            </a:r>
            <a:r>
              <a:rPr lang="en-US" altLang="zh-CN" dirty="0">
                <a:solidFill>
                  <a:prstClr val="black">
                    <a:lumMod val="75000"/>
                    <a:lumOff val="25000"/>
                  </a:prstClr>
                </a:solidFill>
                <a:latin typeface="微软雅黑" pitchFamily="34" charset="-122"/>
                <a:ea typeface="微软雅黑" pitchFamily="34" charset="-122"/>
              </a:rPr>
              <a:t>Co</a:t>
            </a:r>
            <a:r>
              <a:rPr lang="zh-CN" altLang="en-US" dirty="0">
                <a:solidFill>
                  <a:prstClr val="black">
                    <a:lumMod val="75000"/>
                    <a:lumOff val="25000"/>
                  </a:prstClr>
                </a:solidFill>
                <a:latin typeface="微软雅黑" pitchFamily="34" charset="-122"/>
                <a:ea typeface="微软雅黑" pitchFamily="34" charset="-122"/>
              </a:rPr>
              <a:t>、</a:t>
            </a:r>
            <a:r>
              <a:rPr lang="en-US" altLang="zh-CN" dirty="0">
                <a:solidFill>
                  <a:prstClr val="black">
                    <a:lumMod val="75000"/>
                    <a:lumOff val="25000"/>
                  </a:prstClr>
                </a:solidFill>
                <a:latin typeface="微软雅黑" pitchFamily="34" charset="-122"/>
                <a:ea typeface="微软雅黑" pitchFamily="34" charset="-122"/>
              </a:rPr>
              <a:t>Ni</a:t>
            </a:r>
            <a:r>
              <a:rPr lang="zh-CN" altLang="en-US" dirty="0">
                <a:solidFill>
                  <a:prstClr val="black">
                    <a:lumMod val="75000"/>
                    <a:lumOff val="25000"/>
                  </a:prstClr>
                </a:solidFill>
                <a:latin typeface="微软雅黑" pitchFamily="34" charset="-122"/>
                <a:ea typeface="微软雅黑" pitchFamily="34" charset="-122"/>
              </a:rPr>
              <a:t>金属的含量</a:t>
            </a:r>
          </a:p>
        </p:txBody>
      </p:sp>
      <p:sp>
        <p:nvSpPr>
          <p:cNvPr id="57" name="矩形 56">
            <a:extLst>
              <a:ext uri="{FF2B5EF4-FFF2-40B4-BE49-F238E27FC236}">
                <a16:creationId xmlns="" xmlns:a16="http://schemas.microsoft.com/office/drawing/2014/main" id="{AEA3A943-01D4-4164-B95A-FF76226A9959}"/>
              </a:ext>
            </a:extLst>
          </p:cNvPr>
          <p:cNvSpPr/>
          <p:nvPr/>
        </p:nvSpPr>
        <p:spPr>
          <a:xfrm>
            <a:off x="973620" y="2767803"/>
            <a:ext cx="2123053" cy="586314"/>
          </a:xfrm>
          <a:prstGeom prst="rect">
            <a:avLst/>
          </a:prstGeom>
        </p:spPr>
        <p:txBody>
          <a:bodyPr lIns="68580" tIns="34290" rIns="68580" bIns="34290" anchor="ctr">
            <a:spAutoFit/>
          </a:bodyPr>
          <a:lstStyle/>
          <a:p>
            <a:pPr marL="214313" indent="-214313" algn="r">
              <a:lnSpc>
                <a:spcPct val="120000"/>
              </a:lnSpc>
              <a:buFont typeface="Arial" pitchFamily="34" charset="0"/>
              <a:buChar char="•"/>
              <a:defRPr/>
            </a:pPr>
            <a:r>
              <a:rPr lang="zh-CN" altLang="en-US" dirty="0">
                <a:solidFill>
                  <a:prstClr val="black">
                    <a:lumMod val="75000"/>
                    <a:lumOff val="25000"/>
                  </a:prstClr>
                </a:solidFill>
                <a:latin typeface="微软雅黑" pitchFamily="34" charset="-122"/>
                <a:ea typeface="微软雅黑" pitchFamily="34" charset="-122"/>
              </a:rPr>
              <a:t>去除车载合金中较为昂贵的重稀土金属</a:t>
            </a:r>
          </a:p>
        </p:txBody>
      </p:sp>
      <p:sp>
        <p:nvSpPr>
          <p:cNvPr id="58" name="椭圆 57">
            <a:extLst>
              <a:ext uri="{FF2B5EF4-FFF2-40B4-BE49-F238E27FC236}">
                <a16:creationId xmlns="" xmlns:a16="http://schemas.microsoft.com/office/drawing/2014/main" id="{10149BD6-E695-41A0-BA41-22D8B7DCFEEB}"/>
              </a:ext>
            </a:extLst>
          </p:cNvPr>
          <p:cNvSpPr/>
          <p:nvPr/>
        </p:nvSpPr>
        <p:spPr>
          <a:xfrm>
            <a:off x="3688579" y="2301649"/>
            <a:ext cx="1652711" cy="1652711"/>
          </a:xfrm>
          <a:prstGeom prst="ellipse">
            <a:avLst/>
          </a:prstGeom>
          <a:solidFill>
            <a:srgbClr val="1F497D">
              <a:lumMod val="60000"/>
              <a:lumOff val="40000"/>
            </a:srgbClr>
          </a:solidFill>
          <a:ln w="25400" cap="flat" cmpd="sng" algn="ctr">
            <a:noFill/>
            <a:prstDash val="solid"/>
          </a:ln>
          <a:effectLst/>
        </p:spPr>
        <p:txBody>
          <a:bodyPr lIns="68580" tIns="34290" rIns="68580" bIns="34290" anchor="ctr"/>
          <a:lstStyle/>
          <a:p>
            <a:pPr algn="ctr">
              <a:defRPr/>
            </a:pPr>
            <a:endParaRPr lang="zh-CN" altLang="en-US" kern="0" dirty="0">
              <a:solidFill>
                <a:prstClr val="white"/>
              </a:solidFill>
              <a:latin typeface="Calibri"/>
              <a:ea typeface="宋体" panose="02010600030101010101" pitchFamily="2" charset="-122"/>
            </a:endParaRPr>
          </a:p>
        </p:txBody>
      </p:sp>
      <p:grpSp>
        <p:nvGrpSpPr>
          <p:cNvPr id="59" name="组合 28">
            <a:extLst>
              <a:ext uri="{FF2B5EF4-FFF2-40B4-BE49-F238E27FC236}">
                <a16:creationId xmlns="" xmlns:a16="http://schemas.microsoft.com/office/drawing/2014/main" id="{AE3BF4B3-C5D5-467F-B841-79CA12A78660}"/>
              </a:ext>
            </a:extLst>
          </p:cNvPr>
          <p:cNvGrpSpPr/>
          <p:nvPr/>
        </p:nvGrpSpPr>
        <p:grpSpPr>
          <a:xfrm>
            <a:off x="3939208" y="2545403"/>
            <a:ext cx="1179473" cy="1183214"/>
            <a:chOff x="8742363" y="4948238"/>
            <a:chExt cx="500063" cy="501650"/>
          </a:xfrm>
          <a:solidFill>
            <a:sysClr val="window" lastClr="CCE8CF"/>
          </a:solidFill>
        </p:grpSpPr>
        <p:sp>
          <p:nvSpPr>
            <p:cNvPr id="60" name="Freeform 14">
              <a:extLst>
                <a:ext uri="{FF2B5EF4-FFF2-40B4-BE49-F238E27FC236}">
                  <a16:creationId xmlns="" xmlns:a16="http://schemas.microsoft.com/office/drawing/2014/main" id="{16F7EDD0-023B-448F-B455-9EAB5AC6AC99}"/>
                </a:ext>
              </a:extLst>
            </p:cNvPr>
            <p:cNvSpPr>
              <a:spLocks noEditPoints="1"/>
            </p:cNvSpPr>
            <p:nvPr/>
          </p:nvSpPr>
          <p:spPr bwMode="auto">
            <a:xfrm>
              <a:off x="8742363" y="4948238"/>
              <a:ext cx="500063" cy="501650"/>
            </a:xfrm>
            <a:custGeom>
              <a:avLst/>
              <a:gdLst>
                <a:gd name="T0" fmla="*/ 74 w 149"/>
                <a:gd name="T1" fmla="*/ 150 h 150"/>
                <a:gd name="T2" fmla="*/ 0 w 149"/>
                <a:gd name="T3" fmla="*/ 75 h 150"/>
                <a:gd name="T4" fmla="*/ 74 w 149"/>
                <a:gd name="T5" fmla="*/ 0 h 150"/>
                <a:gd name="T6" fmla="*/ 149 w 149"/>
                <a:gd name="T7" fmla="*/ 75 h 150"/>
                <a:gd name="T8" fmla="*/ 74 w 149"/>
                <a:gd name="T9" fmla="*/ 150 h 150"/>
                <a:gd name="T10" fmla="*/ 74 w 149"/>
                <a:gd name="T11" fmla="*/ 8 h 150"/>
                <a:gd name="T12" fmla="*/ 8 w 149"/>
                <a:gd name="T13" fmla="*/ 75 h 150"/>
                <a:gd name="T14" fmla="*/ 74 w 149"/>
                <a:gd name="T15" fmla="*/ 142 h 150"/>
                <a:gd name="T16" fmla="*/ 141 w 149"/>
                <a:gd name="T17" fmla="*/ 75 h 150"/>
                <a:gd name="T18" fmla="*/ 74 w 149"/>
                <a:gd name="T19"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 h="150">
                  <a:moveTo>
                    <a:pt x="74" y="150"/>
                  </a:moveTo>
                  <a:cubicBezTo>
                    <a:pt x="33" y="150"/>
                    <a:pt x="0" y="116"/>
                    <a:pt x="0" y="75"/>
                  </a:cubicBezTo>
                  <a:cubicBezTo>
                    <a:pt x="0" y="34"/>
                    <a:pt x="33" y="0"/>
                    <a:pt x="74" y="0"/>
                  </a:cubicBezTo>
                  <a:cubicBezTo>
                    <a:pt x="116" y="0"/>
                    <a:pt x="149" y="34"/>
                    <a:pt x="149" y="75"/>
                  </a:cubicBezTo>
                  <a:cubicBezTo>
                    <a:pt x="149" y="116"/>
                    <a:pt x="116" y="150"/>
                    <a:pt x="74" y="150"/>
                  </a:cubicBezTo>
                  <a:close/>
                  <a:moveTo>
                    <a:pt x="74" y="8"/>
                  </a:moveTo>
                  <a:cubicBezTo>
                    <a:pt x="38" y="8"/>
                    <a:pt x="8" y="38"/>
                    <a:pt x="8" y="75"/>
                  </a:cubicBezTo>
                  <a:cubicBezTo>
                    <a:pt x="8" y="112"/>
                    <a:pt x="38" y="142"/>
                    <a:pt x="74" y="142"/>
                  </a:cubicBezTo>
                  <a:cubicBezTo>
                    <a:pt x="111" y="142"/>
                    <a:pt x="141" y="112"/>
                    <a:pt x="141" y="75"/>
                  </a:cubicBezTo>
                  <a:cubicBezTo>
                    <a:pt x="141" y="38"/>
                    <a:pt x="111" y="8"/>
                    <a:pt x="74" y="8"/>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61" name="Freeform 15">
              <a:extLst>
                <a:ext uri="{FF2B5EF4-FFF2-40B4-BE49-F238E27FC236}">
                  <a16:creationId xmlns="" xmlns:a16="http://schemas.microsoft.com/office/drawing/2014/main" id="{5532B561-3B23-439E-82F3-5551AD2B7A27}"/>
                </a:ext>
              </a:extLst>
            </p:cNvPr>
            <p:cNvSpPr>
              <a:spLocks/>
            </p:cNvSpPr>
            <p:nvPr/>
          </p:nvSpPr>
          <p:spPr bwMode="auto">
            <a:xfrm>
              <a:off x="8983663" y="4987925"/>
              <a:ext cx="12700" cy="47625"/>
            </a:xfrm>
            <a:custGeom>
              <a:avLst/>
              <a:gdLst>
                <a:gd name="T0" fmla="*/ 2 w 4"/>
                <a:gd name="T1" fmla="*/ 14 h 14"/>
                <a:gd name="T2" fmla="*/ 0 w 4"/>
                <a:gd name="T3" fmla="*/ 12 h 14"/>
                <a:gd name="T4" fmla="*/ 0 w 4"/>
                <a:gd name="T5" fmla="*/ 2 h 14"/>
                <a:gd name="T6" fmla="*/ 2 w 4"/>
                <a:gd name="T7" fmla="*/ 0 h 14"/>
                <a:gd name="T8" fmla="*/ 4 w 4"/>
                <a:gd name="T9" fmla="*/ 2 h 14"/>
                <a:gd name="T10" fmla="*/ 4 w 4"/>
                <a:gd name="T11" fmla="*/ 12 h 14"/>
                <a:gd name="T12" fmla="*/ 2 w 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4" h="14">
                  <a:moveTo>
                    <a:pt x="2" y="14"/>
                  </a:moveTo>
                  <a:cubicBezTo>
                    <a:pt x="1" y="14"/>
                    <a:pt x="0" y="13"/>
                    <a:pt x="0" y="12"/>
                  </a:cubicBezTo>
                  <a:cubicBezTo>
                    <a:pt x="0" y="2"/>
                    <a:pt x="0" y="2"/>
                    <a:pt x="0" y="2"/>
                  </a:cubicBezTo>
                  <a:cubicBezTo>
                    <a:pt x="0" y="1"/>
                    <a:pt x="1" y="0"/>
                    <a:pt x="2" y="0"/>
                  </a:cubicBezTo>
                  <a:cubicBezTo>
                    <a:pt x="3" y="0"/>
                    <a:pt x="4" y="1"/>
                    <a:pt x="4" y="2"/>
                  </a:cubicBezTo>
                  <a:cubicBezTo>
                    <a:pt x="4" y="12"/>
                    <a:pt x="4" y="12"/>
                    <a:pt x="4" y="12"/>
                  </a:cubicBezTo>
                  <a:cubicBezTo>
                    <a:pt x="4" y="13"/>
                    <a:pt x="3" y="14"/>
                    <a:pt x="2" y="14"/>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62" name="Freeform 16">
              <a:extLst>
                <a:ext uri="{FF2B5EF4-FFF2-40B4-BE49-F238E27FC236}">
                  <a16:creationId xmlns="" xmlns:a16="http://schemas.microsoft.com/office/drawing/2014/main" id="{67C3700C-244B-4259-A8D5-15BE4006398D}"/>
                </a:ext>
              </a:extLst>
            </p:cNvPr>
            <p:cNvSpPr>
              <a:spLocks/>
            </p:cNvSpPr>
            <p:nvPr/>
          </p:nvSpPr>
          <p:spPr bwMode="auto">
            <a:xfrm>
              <a:off x="8983663" y="5367338"/>
              <a:ext cx="12700" cy="42863"/>
            </a:xfrm>
            <a:custGeom>
              <a:avLst/>
              <a:gdLst>
                <a:gd name="T0" fmla="*/ 2 w 4"/>
                <a:gd name="T1" fmla="*/ 13 h 13"/>
                <a:gd name="T2" fmla="*/ 0 w 4"/>
                <a:gd name="T3" fmla="*/ 11 h 13"/>
                <a:gd name="T4" fmla="*/ 0 w 4"/>
                <a:gd name="T5" fmla="*/ 2 h 13"/>
                <a:gd name="T6" fmla="*/ 2 w 4"/>
                <a:gd name="T7" fmla="*/ 0 h 13"/>
                <a:gd name="T8" fmla="*/ 4 w 4"/>
                <a:gd name="T9" fmla="*/ 2 h 13"/>
                <a:gd name="T10" fmla="*/ 4 w 4"/>
                <a:gd name="T11" fmla="*/ 11 h 13"/>
                <a:gd name="T12" fmla="*/ 2 w 4"/>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4" h="13">
                  <a:moveTo>
                    <a:pt x="2" y="13"/>
                  </a:moveTo>
                  <a:cubicBezTo>
                    <a:pt x="1" y="13"/>
                    <a:pt x="0" y="13"/>
                    <a:pt x="0" y="11"/>
                  </a:cubicBezTo>
                  <a:cubicBezTo>
                    <a:pt x="0" y="2"/>
                    <a:pt x="0" y="2"/>
                    <a:pt x="0" y="2"/>
                  </a:cubicBezTo>
                  <a:cubicBezTo>
                    <a:pt x="0" y="1"/>
                    <a:pt x="1" y="0"/>
                    <a:pt x="2" y="0"/>
                  </a:cubicBezTo>
                  <a:cubicBezTo>
                    <a:pt x="3" y="0"/>
                    <a:pt x="4" y="1"/>
                    <a:pt x="4" y="2"/>
                  </a:cubicBezTo>
                  <a:cubicBezTo>
                    <a:pt x="4" y="11"/>
                    <a:pt x="4" y="11"/>
                    <a:pt x="4" y="11"/>
                  </a:cubicBezTo>
                  <a:cubicBezTo>
                    <a:pt x="4" y="13"/>
                    <a:pt x="3" y="13"/>
                    <a:pt x="2" y="13"/>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63" name="Freeform 17">
              <a:extLst>
                <a:ext uri="{FF2B5EF4-FFF2-40B4-BE49-F238E27FC236}">
                  <a16:creationId xmlns="" xmlns:a16="http://schemas.microsoft.com/office/drawing/2014/main" id="{49C4A3B9-38C6-4190-A95F-66B5B274CED8}"/>
                </a:ext>
              </a:extLst>
            </p:cNvPr>
            <p:cNvSpPr>
              <a:spLocks/>
            </p:cNvSpPr>
            <p:nvPr/>
          </p:nvSpPr>
          <p:spPr bwMode="auto">
            <a:xfrm>
              <a:off x="9158288" y="5192713"/>
              <a:ext cx="46038" cy="12700"/>
            </a:xfrm>
            <a:custGeom>
              <a:avLst/>
              <a:gdLst>
                <a:gd name="T0" fmla="*/ 12 w 14"/>
                <a:gd name="T1" fmla="*/ 4 h 4"/>
                <a:gd name="T2" fmla="*/ 2 w 14"/>
                <a:gd name="T3" fmla="*/ 4 h 4"/>
                <a:gd name="T4" fmla="*/ 0 w 14"/>
                <a:gd name="T5" fmla="*/ 2 h 4"/>
                <a:gd name="T6" fmla="*/ 2 w 14"/>
                <a:gd name="T7" fmla="*/ 0 h 4"/>
                <a:gd name="T8" fmla="*/ 12 w 14"/>
                <a:gd name="T9" fmla="*/ 0 h 4"/>
                <a:gd name="T10" fmla="*/ 14 w 14"/>
                <a:gd name="T11" fmla="*/ 2 h 4"/>
                <a:gd name="T12" fmla="*/ 12 w 1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4" h="4">
                  <a:moveTo>
                    <a:pt x="12" y="4"/>
                  </a:moveTo>
                  <a:cubicBezTo>
                    <a:pt x="2" y="4"/>
                    <a:pt x="2" y="4"/>
                    <a:pt x="2" y="4"/>
                  </a:cubicBezTo>
                  <a:cubicBezTo>
                    <a:pt x="1" y="4"/>
                    <a:pt x="0" y="3"/>
                    <a:pt x="0" y="2"/>
                  </a:cubicBezTo>
                  <a:cubicBezTo>
                    <a:pt x="0" y="1"/>
                    <a:pt x="1" y="0"/>
                    <a:pt x="2" y="0"/>
                  </a:cubicBezTo>
                  <a:cubicBezTo>
                    <a:pt x="12" y="0"/>
                    <a:pt x="12" y="0"/>
                    <a:pt x="12" y="0"/>
                  </a:cubicBezTo>
                  <a:cubicBezTo>
                    <a:pt x="13" y="0"/>
                    <a:pt x="14" y="1"/>
                    <a:pt x="14" y="2"/>
                  </a:cubicBezTo>
                  <a:cubicBezTo>
                    <a:pt x="14" y="3"/>
                    <a:pt x="13" y="4"/>
                    <a:pt x="12" y="4"/>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64" name="Freeform 18">
              <a:extLst>
                <a:ext uri="{FF2B5EF4-FFF2-40B4-BE49-F238E27FC236}">
                  <a16:creationId xmlns="" xmlns:a16="http://schemas.microsoft.com/office/drawing/2014/main" id="{5DA1E921-86F4-4589-9796-3585C5B77294}"/>
                </a:ext>
              </a:extLst>
            </p:cNvPr>
            <p:cNvSpPr>
              <a:spLocks/>
            </p:cNvSpPr>
            <p:nvPr/>
          </p:nvSpPr>
          <p:spPr bwMode="auto">
            <a:xfrm>
              <a:off x="8778875" y="5192713"/>
              <a:ext cx="47625" cy="12700"/>
            </a:xfrm>
            <a:custGeom>
              <a:avLst/>
              <a:gdLst>
                <a:gd name="T0" fmla="*/ 12 w 14"/>
                <a:gd name="T1" fmla="*/ 4 h 4"/>
                <a:gd name="T2" fmla="*/ 2 w 14"/>
                <a:gd name="T3" fmla="*/ 4 h 4"/>
                <a:gd name="T4" fmla="*/ 0 w 14"/>
                <a:gd name="T5" fmla="*/ 2 h 4"/>
                <a:gd name="T6" fmla="*/ 2 w 14"/>
                <a:gd name="T7" fmla="*/ 0 h 4"/>
                <a:gd name="T8" fmla="*/ 12 w 14"/>
                <a:gd name="T9" fmla="*/ 0 h 4"/>
                <a:gd name="T10" fmla="*/ 14 w 14"/>
                <a:gd name="T11" fmla="*/ 2 h 4"/>
                <a:gd name="T12" fmla="*/ 12 w 1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4" h="4">
                  <a:moveTo>
                    <a:pt x="12" y="4"/>
                  </a:moveTo>
                  <a:cubicBezTo>
                    <a:pt x="2" y="4"/>
                    <a:pt x="2" y="4"/>
                    <a:pt x="2" y="4"/>
                  </a:cubicBezTo>
                  <a:cubicBezTo>
                    <a:pt x="1" y="4"/>
                    <a:pt x="0" y="3"/>
                    <a:pt x="0" y="2"/>
                  </a:cubicBezTo>
                  <a:cubicBezTo>
                    <a:pt x="0" y="1"/>
                    <a:pt x="1" y="0"/>
                    <a:pt x="2" y="0"/>
                  </a:cubicBezTo>
                  <a:cubicBezTo>
                    <a:pt x="12" y="0"/>
                    <a:pt x="12" y="0"/>
                    <a:pt x="12" y="0"/>
                  </a:cubicBezTo>
                  <a:cubicBezTo>
                    <a:pt x="13" y="0"/>
                    <a:pt x="14" y="1"/>
                    <a:pt x="14" y="2"/>
                  </a:cubicBezTo>
                  <a:cubicBezTo>
                    <a:pt x="14" y="3"/>
                    <a:pt x="13" y="4"/>
                    <a:pt x="12" y="4"/>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65" name="Freeform 19">
              <a:extLst>
                <a:ext uri="{FF2B5EF4-FFF2-40B4-BE49-F238E27FC236}">
                  <a16:creationId xmlns="" xmlns:a16="http://schemas.microsoft.com/office/drawing/2014/main" id="{14FCE5AF-9899-44E1-87DC-847AD117570C}"/>
                </a:ext>
              </a:extLst>
            </p:cNvPr>
            <p:cNvSpPr>
              <a:spLocks/>
            </p:cNvSpPr>
            <p:nvPr/>
          </p:nvSpPr>
          <p:spPr bwMode="auto">
            <a:xfrm>
              <a:off x="9134475" y="5087938"/>
              <a:ext cx="42863" cy="30163"/>
            </a:xfrm>
            <a:custGeom>
              <a:avLst/>
              <a:gdLst>
                <a:gd name="T0" fmla="*/ 2 w 13"/>
                <a:gd name="T1" fmla="*/ 9 h 9"/>
                <a:gd name="T2" fmla="*/ 1 w 13"/>
                <a:gd name="T3" fmla="*/ 8 h 9"/>
                <a:gd name="T4" fmla="*/ 1 w 13"/>
                <a:gd name="T5" fmla="*/ 5 h 9"/>
                <a:gd name="T6" fmla="*/ 9 w 13"/>
                <a:gd name="T7" fmla="*/ 1 h 9"/>
                <a:gd name="T8" fmla="*/ 12 w 13"/>
                <a:gd name="T9" fmla="*/ 2 h 9"/>
                <a:gd name="T10" fmla="*/ 11 w 13"/>
                <a:gd name="T11" fmla="*/ 4 h 9"/>
                <a:gd name="T12" fmla="*/ 3 w 13"/>
                <a:gd name="T13" fmla="*/ 9 h 9"/>
                <a:gd name="T14" fmla="*/ 2 w 13"/>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9">
                  <a:moveTo>
                    <a:pt x="2" y="9"/>
                  </a:moveTo>
                  <a:cubicBezTo>
                    <a:pt x="2" y="9"/>
                    <a:pt x="1" y="9"/>
                    <a:pt x="1" y="8"/>
                  </a:cubicBezTo>
                  <a:cubicBezTo>
                    <a:pt x="0" y="7"/>
                    <a:pt x="0" y="6"/>
                    <a:pt x="1" y="5"/>
                  </a:cubicBezTo>
                  <a:cubicBezTo>
                    <a:pt x="9" y="1"/>
                    <a:pt x="9" y="1"/>
                    <a:pt x="9" y="1"/>
                  </a:cubicBezTo>
                  <a:cubicBezTo>
                    <a:pt x="10" y="0"/>
                    <a:pt x="11" y="1"/>
                    <a:pt x="12" y="2"/>
                  </a:cubicBezTo>
                  <a:cubicBezTo>
                    <a:pt x="13" y="3"/>
                    <a:pt x="12" y="4"/>
                    <a:pt x="11" y="4"/>
                  </a:cubicBezTo>
                  <a:cubicBezTo>
                    <a:pt x="3" y="9"/>
                    <a:pt x="3" y="9"/>
                    <a:pt x="3" y="9"/>
                  </a:cubicBezTo>
                  <a:cubicBezTo>
                    <a:pt x="3" y="9"/>
                    <a:pt x="3" y="9"/>
                    <a:pt x="2" y="9"/>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66" name="Freeform 20">
              <a:extLst>
                <a:ext uri="{FF2B5EF4-FFF2-40B4-BE49-F238E27FC236}">
                  <a16:creationId xmlns="" xmlns:a16="http://schemas.microsoft.com/office/drawing/2014/main" id="{EB0357F3-9B1F-4B43-A6EA-E6686FD96AA3}"/>
                </a:ext>
              </a:extLst>
            </p:cNvPr>
            <p:cNvSpPr>
              <a:spLocks/>
            </p:cNvSpPr>
            <p:nvPr/>
          </p:nvSpPr>
          <p:spPr bwMode="auto">
            <a:xfrm>
              <a:off x="8805863" y="5280025"/>
              <a:ext cx="44450" cy="30163"/>
            </a:xfrm>
            <a:custGeom>
              <a:avLst/>
              <a:gdLst>
                <a:gd name="T0" fmla="*/ 2 w 13"/>
                <a:gd name="T1" fmla="*/ 9 h 9"/>
                <a:gd name="T2" fmla="*/ 1 w 13"/>
                <a:gd name="T3" fmla="*/ 8 h 9"/>
                <a:gd name="T4" fmla="*/ 1 w 13"/>
                <a:gd name="T5" fmla="*/ 5 h 9"/>
                <a:gd name="T6" fmla="*/ 10 w 13"/>
                <a:gd name="T7" fmla="*/ 0 h 9"/>
                <a:gd name="T8" fmla="*/ 12 w 13"/>
                <a:gd name="T9" fmla="*/ 1 h 9"/>
                <a:gd name="T10" fmla="*/ 12 w 13"/>
                <a:gd name="T11" fmla="*/ 4 h 9"/>
                <a:gd name="T12" fmla="*/ 3 w 13"/>
                <a:gd name="T13" fmla="*/ 8 h 9"/>
                <a:gd name="T14" fmla="*/ 2 w 13"/>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9">
                  <a:moveTo>
                    <a:pt x="2" y="9"/>
                  </a:moveTo>
                  <a:cubicBezTo>
                    <a:pt x="2" y="9"/>
                    <a:pt x="1" y="8"/>
                    <a:pt x="1" y="8"/>
                  </a:cubicBezTo>
                  <a:cubicBezTo>
                    <a:pt x="0" y="7"/>
                    <a:pt x="1" y="5"/>
                    <a:pt x="1" y="5"/>
                  </a:cubicBezTo>
                  <a:cubicBezTo>
                    <a:pt x="10" y="0"/>
                    <a:pt x="10" y="0"/>
                    <a:pt x="10" y="0"/>
                  </a:cubicBezTo>
                  <a:cubicBezTo>
                    <a:pt x="10" y="0"/>
                    <a:pt x="12" y="0"/>
                    <a:pt x="12" y="1"/>
                  </a:cubicBezTo>
                  <a:cubicBezTo>
                    <a:pt x="13" y="2"/>
                    <a:pt x="12" y="3"/>
                    <a:pt x="12" y="4"/>
                  </a:cubicBezTo>
                  <a:cubicBezTo>
                    <a:pt x="3" y="8"/>
                    <a:pt x="3" y="8"/>
                    <a:pt x="3" y="8"/>
                  </a:cubicBezTo>
                  <a:cubicBezTo>
                    <a:pt x="3" y="9"/>
                    <a:pt x="3" y="9"/>
                    <a:pt x="2" y="9"/>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67" name="Freeform 21">
              <a:extLst>
                <a:ext uri="{FF2B5EF4-FFF2-40B4-BE49-F238E27FC236}">
                  <a16:creationId xmlns="" xmlns:a16="http://schemas.microsoft.com/office/drawing/2014/main" id="{97E5B201-A121-425E-B6A1-DE157AE02A5F}"/>
                </a:ext>
              </a:extLst>
            </p:cNvPr>
            <p:cNvSpPr>
              <a:spLocks/>
            </p:cNvSpPr>
            <p:nvPr/>
          </p:nvSpPr>
          <p:spPr bwMode="auto">
            <a:xfrm>
              <a:off x="9070975" y="5343525"/>
              <a:ext cx="30163" cy="39688"/>
            </a:xfrm>
            <a:custGeom>
              <a:avLst/>
              <a:gdLst>
                <a:gd name="T0" fmla="*/ 7 w 9"/>
                <a:gd name="T1" fmla="*/ 12 h 12"/>
                <a:gd name="T2" fmla="*/ 5 w 9"/>
                <a:gd name="T3" fmla="*/ 11 h 12"/>
                <a:gd name="T4" fmla="*/ 1 w 9"/>
                <a:gd name="T5" fmla="*/ 3 h 12"/>
                <a:gd name="T6" fmla="*/ 1 w 9"/>
                <a:gd name="T7" fmla="*/ 0 h 12"/>
                <a:gd name="T8" fmla="*/ 4 w 9"/>
                <a:gd name="T9" fmla="*/ 1 h 12"/>
                <a:gd name="T10" fmla="*/ 9 w 9"/>
                <a:gd name="T11" fmla="*/ 9 h 12"/>
                <a:gd name="T12" fmla="*/ 8 w 9"/>
                <a:gd name="T13" fmla="*/ 12 h 12"/>
                <a:gd name="T14" fmla="*/ 7 w 9"/>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7" y="12"/>
                  </a:moveTo>
                  <a:cubicBezTo>
                    <a:pt x="6" y="12"/>
                    <a:pt x="6" y="12"/>
                    <a:pt x="5" y="11"/>
                  </a:cubicBezTo>
                  <a:cubicBezTo>
                    <a:pt x="1" y="3"/>
                    <a:pt x="1" y="3"/>
                    <a:pt x="1" y="3"/>
                  </a:cubicBezTo>
                  <a:cubicBezTo>
                    <a:pt x="0" y="2"/>
                    <a:pt x="0" y="1"/>
                    <a:pt x="1" y="0"/>
                  </a:cubicBezTo>
                  <a:cubicBezTo>
                    <a:pt x="2" y="0"/>
                    <a:pt x="3" y="0"/>
                    <a:pt x="4" y="1"/>
                  </a:cubicBezTo>
                  <a:cubicBezTo>
                    <a:pt x="9" y="9"/>
                    <a:pt x="9" y="9"/>
                    <a:pt x="9" y="9"/>
                  </a:cubicBezTo>
                  <a:cubicBezTo>
                    <a:pt x="9" y="10"/>
                    <a:pt x="9" y="11"/>
                    <a:pt x="8" y="12"/>
                  </a:cubicBezTo>
                  <a:cubicBezTo>
                    <a:pt x="8" y="12"/>
                    <a:pt x="7" y="12"/>
                    <a:pt x="7" y="12"/>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68" name="Freeform 22">
              <a:extLst>
                <a:ext uri="{FF2B5EF4-FFF2-40B4-BE49-F238E27FC236}">
                  <a16:creationId xmlns="" xmlns:a16="http://schemas.microsoft.com/office/drawing/2014/main" id="{34C00AFC-77EF-4529-B315-021177B30D4D}"/>
                </a:ext>
              </a:extLst>
            </p:cNvPr>
            <p:cNvSpPr>
              <a:spLocks/>
            </p:cNvSpPr>
            <p:nvPr/>
          </p:nvSpPr>
          <p:spPr bwMode="auto">
            <a:xfrm>
              <a:off x="8883650" y="5014913"/>
              <a:ext cx="30163" cy="39688"/>
            </a:xfrm>
            <a:custGeom>
              <a:avLst/>
              <a:gdLst>
                <a:gd name="T0" fmla="*/ 6 w 9"/>
                <a:gd name="T1" fmla="*/ 12 h 12"/>
                <a:gd name="T2" fmla="*/ 5 w 9"/>
                <a:gd name="T3" fmla="*/ 11 h 12"/>
                <a:gd name="T4" fmla="*/ 0 w 9"/>
                <a:gd name="T5" fmla="*/ 3 h 12"/>
                <a:gd name="T6" fmla="*/ 1 w 9"/>
                <a:gd name="T7" fmla="*/ 0 h 12"/>
                <a:gd name="T8" fmla="*/ 4 w 9"/>
                <a:gd name="T9" fmla="*/ 1 h 12"/>
                <a:gd name="T10" fmla="*/ 8 w 9"/>
                <a:gd name="T11" fmla="*/ 9 h 12"/>
                <a:gd name="T12" fmla="*/ 7 w 9"/>
                <a:gd name="T13" fmla="*/ 12 h 12"/>
                <a:gd name="T14" fmla="*/ 6 w 9"/>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6" y="12"/>
                  </a:moveTo>
                  <a:cubicBezTo>
                    <a:pt x="6" y="12"/>
                    <a:pt x="5" y="12"/>
                    <a:pt x="5" y="11"/>
                  </a:cubicBezTo>
                  <a:cubicBezTo>
                    <a:pt x="0" y="3"/>
                    <a:pt x="0" y="3"/>
                    <a:pt x="0" y="3"/>
                  </a:cubicBezTo>
                  <a:cubicBezTo>
                    <a:pt x="0" y="2"/>
                    <a:pt x="0" y="1"/>
                    <a:pt x="1" y="0"/>
                  </a:cubicBezTo>
                  <a:cubicBezTo>
                    <a:pt x="2" y="0"/>
                    <a:pt x="3" y="0"/>
                    <a:pt x="4" y="1"/>
                  </a:cubicBezTo>
                  <a:cubicBezTo>
                    <a:pt x="8" y="9"/>
                    <a:pt x="8" y="9"/>
                    <a:pt x="8" y="9"/>
                  </a:cubicBezTo>
                  <a:cubicBezTo>
                    <a:pt x="9" y="10"/>
                    <a:pt x="8" y="11"/>
                    <a:pt x="7" y="12"/>
                  </a:cubicBezTo>
                  <a:cubicBezTo>
                    <a:pt x="7" y="12"/>
                    <a:pt x="7" y="12"/>
                    <a:pt x="6" y="12"/>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69" name="Freeform 23">
              <a:extLst>
                <a:ext uri="{FF2B5EF4-FFF2-40B4-BE49-F238E27FC236}">
                  <a16:creationId xmlns="" xmlns:a16="http://schemas.microsoft.com/office/drawing/2014/main" id="{BBD51639-2BB0-423B-9FB5-F436B72F0627}"/>
                </a:ext>
              </a:extLst>
            </p:cNvPr>
            <p:cNvSpPr>
              <a:spLocks/>
            </p:cNvSpPr>
            <p:nvPr/>
          </p:nvSpPr>
          <p:spPr bwMode="auto">
            <a:xfrm>
              <a:off x="8805863" y="5087938"/>
              <a:ext cx="44450" cy="30163"/>
            </a:xfrm>
            <a:custGeom>
              <a:avLst/>
              <a:gdLst>
                <a:gd name="T0" fmla="*/ 11 w 13"/>
                <a:gd name="T1" fmla="*/ 9 h 9"/>
                <a:gd name="T2" fmla="*/ 10 w 13"/>
                <a:gd name="T3" fmla="*/ 9 h 9"/>
                <a:gd name="T4" fmla="*/ 1 w 13"/>
                <a:gd name="T5" fmla="*/ 4 h 9"/>
                <a:gd name="T6" fmla="*/ 1 w 13"/>
                <a:gd name="T7" fmla="*/ 2 h 9"/>
                <a:gd name="T8" fmla="*/ 3 w 13"/>
                <a:gd name="T9" fmla="*/ 1 h 9"/>
                <a:gd name="T10" fmla="*/ 12 w 13"/>
                <a:gd name="T11" fmla="*/ 5 h 9"/>
                <a:gd name="T12" fmla="*/ 12 w 13"/>
                <a:gd name="T13" fmla="*/ 8 h 9"/>
                <a:gd name="T14" fmla="*/ 11 w 13"/>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9">
                  <a:moveTo>
                    <a:pt x="11" y="9"/>
                  </a:moveTo>
                  <a:cubicBezTo>
                    <a:pt x="10" y="9"/>
                    <a:pt x="10" y="9"/>
                    <a:pt x="10" y="9"/>
                  </a:cubicBezTo>
                  <a:cubicBezTo>
                    <a:pt x="1" y="4"/>
                    <a:pt x="1" y="4"/>
                    <a:pt x="1" y="4"/>
                  </a:cubicBezTo>
                  <a:cubicBezTo>
                    <a:pt x="0" y="4"/>
                    <a:pt x="0" y="3"/>
                    <a:pt x="1" y="2"/>
                  </a:cubicBezTo>
                  <a:cubicBezTo>
                    <a:pt x="1" y="1"/>
                    <a:pt x="2" y="0"/>
                    <a:pt x="3" y="1"/>
                  </a:cubicBezTo>
                  <a:cubicBezTo>
                    <a:pt x="12" y="5"/>
                    <a:pt x="12" y="5"/>
                    <a:pt x="12" y="5"/>
                  </a:cubicBezTo>
                  <a:cubicBezTo>
                    <a:pt x="12" y="6"/>
                    <a:pt x="13" y="7"/>
                    <a:pt x="12" y="8"/>
                  </a:cubicBezTo>
                  <a:cubicBezTo>
                    <a:pt x="12" y="9"/>
                    <a:pt x="11" y="9"/>
                    <a:pt x="11" y="9"/>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70" name="Freeform 24">
              <a:extLst>
                <a:ext uri="{FF2B5EF4-FFF2-40B4-BE49-F238E27FC236}">
                  <a16:creationId xmlns="" xmlns:a16="http://schemas.microsoft.com/office/drawing/2014/main" id="{FDFD9B89-E503-4318-935E-BF371EA1ACF7}"/>
                </a:ext>
              </a:extLst>
            </p:cNvPr>
            <p:cNvSpPr>
              <a:spLocks/>
            </p:cNvSpPr>
            <p:nvPr/>
          </p:nvSpPr>
          <p:spPr bwMode="auto">
            <a:xfrm>
              <a:off x="9134475" y="5280025"/>
              <a:ext cx="42863" cy="30163"/>
            </a:xfrm>
            <a:custGeom>
              <a:avLst/>
              <a:gdLst>
                <a:gd name="T0" fmla="*/ 10 w 13"/>
                <a:gd name="T1" fmla="*/ 9 h 9"/>
                <a:gd name="T2" fmla="*/ 9 w 13"/>
                <a:gd name="T3" fmla="*/ 8 h 9"/>
                <a:gd name="T4" fmla="*/ 1 w 13"/>
                <a:gd name="T5" fmla="*/ 4 h 9"/>
                <a:gd name="T6" fmla="*/ 1 w 13"/>
                <a:gd name="T7" fmla="*/ 1 h 9"/>
                <a:gd name="T8" fmla="*/ 3 w 13"/>
                <a:gd name="T9" fmla="*/ 0 h 9"/>
                <a:gd name="T10" fmla="*/ 11 w 13"/>
                <a:gd name="T11" fmla="*/ 5 h 9"/>
                <a:gd name="T12" fmla="*/ 12 w 13"/>
                <a:gd name="T13" fmla="*/ 8 h 9"/>
                <a:gd name="T14" fmla="*/ 10 w 13"/>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9">
                  <a:moveTo>
                    <a:pt x="10" y="9"/>
                  </a:moveTo>
                  <a:cubicBezTo>
                    <a:pt x="10" y="9"/>
                    <a:pt x="10" y="9"/>
                    <a:pt x="9" y="8"/>
                  </a:cubicBezTo>
                  <a:cubicBezTo>
                    <a:pt x="1" y="4"/>
                    <a:pt x="1" y="4"/>
                    <a:pt x="1" y="4"/>
                  </a:cubicBezTo>
                  <a:cubicBezTo>
                    <a:pt x="0" y="3"/>
                    <a:pt x="0" y="2"/>
                    <a:pt x="1" y="1"/>
                  </a:cubicBezTo>
                  <a:cubicBezTo>
                    <a:pt x="1" y="0"/>
                    <a:pt x="2" y="0"/>
                    <a:pt x="3" y="0"/>
                  </a:cubicBezTo>
                  <a:cubicBezTo>
                    <a:pt x="11" y="5"/>
                    <a:pt x="11" y="5"/>
                    <a:pt x="11" y="5"/>
                  </a:cubicBezTo>
                  <a:cubicBezTo>
                    <a:pt x="12" y="5"/>
                    <a:pt x="13" y="7"/>
                    <a:pt x="12" y="8"/>
                  </a:cubicBezTo>
                  <a:cubicBezTo>
                    <a:pt x="12" y="8"/>
                    <a:pt x="11" y="9"/>
                    <a:pt x="10" y="9"/>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71" name="Freeform 25">
              <a:extLst>
                <a:ext uri="{FF2B5EF4-FFF2-40B4-BE49-F238E27FC236}">
                  <a16:creationId xmlns="" xmlns:a16="http://schemas.microsoft.com/office/drawing/2014/main" id="{84FF3021-D42D-4FB9-B05A-78A0AC6542CC}"/>
                </a:ext>
              </a:extLst>
            </p:cNvPr>
            <p:cNvSpPr>
              <a:spLocks/>
            </p:cNvSpPr>
            <p:nvPr/>
          </p:nvSpPr>
          <p:spPr bwMode="auto">
            <a:xfrm>
              <a:off x="8883650" y="5343525"/>
              <a:ext cx="30163" cy="39688"/>
            </a:xfrm>
            <a:custGeom>
              <a:avLst/>
              <a:gdLst>
                <a:gd name="T0" fmla="*/ 2 w 9"/>
                <a:gd name="T1" fmla="*/ 12 h 12"/>
                <a:gd name="T2" fmla="*/ 1 w 9"/>
                <a:gd name="T3" fmla="*/ 12 h 12"/>
                <a:gd name="T4" fmla="*/ 0 w 9"/>
                <a:gd name="T5" fmla="*/ 9 h 12"/>
                <a:gd name="T6" fmla="*/ 5 w 9"/>
                <a:gd name="T7" fmla="*/ 1 h 12"/>
                <a:gd name="T8" fmla="*/ 7 w 9"/>
                <a:gd name="T9" fmla="*/ 0 h 12"/>
                <a:gd name="T10" fmla="*/ 8 w 9"/>
                <a:gd name="T11" fmla="*/ 3 h 12"/>
                <a:gd name="T12" fmla="*/ 4 w 9"/>
                <a:gd name="T13" fmla="*/ 11 h 12"/>
                <a:gd name="T14" fmla="*/ 2 w 9"/>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2" y="12"/>
                  </a:moveTo>
                  <a:cubicBezTo>
                    <a:pt x="1" y="12"/>
                    <a:pt x="1" y="12"/>
                    <a:pt x="1" y="12"/>
                  </a:cubicBezTo>
                  <a:cubicBezTo>
                    <a:pt x="0" y="11"/>
                    <a:pt x="0" y="10"/>
                    <a:pt x="0" y="9"/>
                  </a:cubicBezTo>
                  <a:cubicBezTo>
                    <a:pt x="5" y="1"/>
                    <a:pt x="5" y="1"/>
                    <a:pt x="5" y="1"/>
                  </a:cubicBezTo>
                  <a:cubicBezTo>
                    <a:pt x="5" y="0"/>
                    <a:pt x="7" y="0"/>
                    <a:pt x="7" y="0"/>
                  </a:cubicBezTo>
                  <a:cubicBezTo>
                    <a:pt x="8" y="1"/>
                    <a:pt x="9" y="2"/>
                    <a:pt x="8" y="3"/>
                  </a:cubicBezTo>
                  <a:cubicBezTo>
                    <a:pt x="4" y="11"/>
                    <a:pt x="4" y="11"/>
                    <a:pt x="4" y="11"/>
                  </a:cubicBezTo>
                  <a:cubicBezTo>
                    <a:pt x="3" y="12"/>
                    <a:pt x="3" y="12"/>
                    <a:pt x="2" y="12"/>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72" name="Freeform 26">
              <a:extLst>
                <a:ext uri="{FF2B5EF4-FFF2-40B4-BE49-F238E27FC236}">
                  <a16:creationId xmlns="" xmlns:a16="http://schemas.microsoft.com/office/drawing/2014/main" id="{8111A912-38E8-4306-9ABF-93E18A0DDDEE}"/>
                </a:ext>
              </a:extLst>
            </p:cNvPr>
            <p:cNvSpPr>
              <a:spLocks/>
            </p:cNvSpPr>
            <p:nvPr/>
          </p:nvSpPr>
          <p:spPr bwMode="auto">
            <a:xfrm>
              <a:off x="9070975" y="5014913"/>
              <a:ext cx="30163" cy="39688"/>
            </a:xfrm>
            <a:custGeom>
              <a:avLst/>
              <a:gdLst>
                <a:gd name="T0" fmla="*/ 2 w 9"/>
                <a:gd name="T1" fmla="*/ 12 h 12"/>
                <a:gd name="T2" fmla="*/ 1 w 9"/>
                <a:gd name="T3" fmla="*/ 12 h 12"/>
                <a:gd name="T4" fmla="*/ 1 w 9"/>
                <a:gd name="T5" fmla="*/ 9 h 12"/>
                <a:gd name="T6" fmla="*/ 5 w 9"/>
                <a:gd name="T7" fmla="*/ 1 h 12"/>
                <a:gd name="T8" fmla="*/ 8 w 9"/>
                <a:gd name="T9" fmla="*/ 0 h 12"/>
                <a:gd name="T10" fmla="*/ 9 w 9"/>
                <a:gd name="T11" fmla="*/ 3 h 12"/>
                <a:gd name="T12" fmla="*/ 4 w 9"/>
                <a:gd name="T13" fmla="*/ 11 h 12"/>
                <a:gd name="T14" fmla="*/ 2 w 9"/>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2" y="12"/>
                  </a:moveTo>
                  <a:cubicBezTo>
                    <a:pt x="2" y="12"/>
                    <a:pt x="2" y="12"/>
                    <a:pt x="1" y="12"/>
                  </a:cubicBezTo>
                  <a:cubicBezTo>
                    <a:pt x="0" y="11"/>
                    <a:pt x="0" y="10"/>
                    <a:pt x="1" y="9"/>
                  </a:cubicBezTo>
                  <a:cubicBezTo>
                    <a:pt x="5" y="1"/>
                    <a:pt x="5" y="1"/>
                    <a:pt x="5" y="1"/>
                  </a:cubicBezTo>
                  <a:cubicBezTo>
                    <a:pt x="6" y="0"/>
                    <a:pt x="7" y="0"/>
                    <a:pt x="8" y="0"/>
                  </a:cubicBezTo>
                  <a:cubicBezTo>
                    <a:pt x="9" y="1"/>
                    <a:pt x="9" y="2"/>
                    <a:pt x="9" y="3"/>
                  </a:cubicBezTo>
                  <a:cubicBezTo>
                    <a:pt x="4" y="11"/>
                    <a:pt x="4" y="11"/>
                    <a:pt x="4" y="11"/>
                  </a:cubicBezTo>
                  <a:cubicBezTo>
                    <a:pt x="4" y="12"/>
                    <a:pt x="3" y="12"/>
                    <a:pt x="2" y="12"/>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73" name="Freeform 27">
              <a:extLst>
                <a:ext uri="{FF2B5EF4-FFF2-40B4-BE49-F238E27FC236}">
                  <a16:creationId xmlns="" xmlns:a16="http://schemas.microsoft.com/office/drawing/2014/main" id="{92E2BA99-984B-46BF-982B-41B011276AFA}"/>
                </a:ext>
              </a:extLst>
            </p:cNvPr>
            <p:cNvSpPr>
              <a:spLocks noEditPoints="1"/>
            </p:cNvSpPr>
            <p:nvPr/>
          </p:nvSpPr>
          <p:spPr bwMode="auto">
            <a:xfrm>
              <a:off x="8970963" y="5175250"/>
              <a:ext cx="42863" cy="47625"/>
            </a:xfrm>
            <a:custGeom>
              <a:avLst/>
              <a:gdLst>
                <a:gd name="T0" fmla="*/ 6 w 13"/>
                <a:gd name="T1" fmla="*/ 14 h 14"/>
                <a:gd name="T2" fmla="*/ 0 w 13"/>
                <a:gd name="T3" fmla="*/ 7 h 14"/>
                <a:gd name="T4" fmla="*/ 1 w 13"/>
                <a:gd name="T5" fmla="*/ 2 h 14"/>
                <a:gd name="T6" fmla="*/ 6 w 13"/>
                <a:gd name="T7" fmla="*/ 0 h 14"/>
                <a:gd name="T8" fmla="*/ 13 w 13"/>
                <a:gd name="T9" fmla="*/ 7 h 14"/>
                <a:gd name="T10" fmla="*/ 12 w 13"/>
                <a:gd name="T11" fmla="*/ 12 h 14"/>
                <a:gd name="T12" fmla="*/ 6 w 13"/>
                <a:gd name="T13" fmla="*/ 14 h 14"/>
                <a:gd name="T14" fmla="*/ 6 w 13"/>
                <a:gd name="T15" fmla="*/ 4 h 14"/>
                <a:gd name="T16" fmla="*/ 4 w 13"/>
                <a:gd name="T17" fmla="*/ 5 h 14"/>
                <a:gd name="T18" fmla="*/ 4 w 13"/>
                <a:gd name="T19" fmla="*/ 7 h 14"/>
                <a:gd name="T20" fmla="*/ 6 w 13"/>
                <a:gd name="T21" fmla="*/ 10 h 14"/>
                <a:gd name="T22" fmla="*/ 8 w 13"/>
                <a:gd name="T23" fmla="*/ 9 h 14"/>
                <a:gd name="T24" fmla="*/ 9 w 13"/>
                <a:gd name="T25" fmla="*/ 7 h 14"/>
                <a:gd name="T26" fmla="*/ 6 w 13"/>
                <a:gd name="T27"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14">
                  <a:moveTo>
                    <a:pt x="6" y="14"/>
                  </a:moveTo>
                  <a:cubicBezTo>
                    <a:pt x="2" y="14"/>
                    <a:pt x="0" y="11"/>
                    <a:pt x="0" y="7"/>
                  </a:cubicBezTo>
                  <a:cubicBezTo>
                    <a:pt x="0" y="5"/>
                    <a:pt x="0" y="4"/>
                    <a:pt x="1" y="2"/>
                  </a:cubicBezTo>
                  <a:cubicBezTo>
                    <a:pt x="2" y="1"/>
                    <a:pt x="4" y="0"/>
                    <a:pt x="6" y="0"/>
                  </a:cubicBezTo>
                  <a:cubicBezTo>
                    <a:pt x="11" y="0"/>
                    <a:pt x="13" y="4"/>
                    <a:pt x="13" y="7"/>
                  </a:cubicBezTo>
                  <a:cubicBezTo>
                    <a:pt x="13" y="9"/>
                    <a:pt x="13" y="11"/>
                    <a:pt x="12" y="12"/>
                  </a:cubicBezTo>
                  <a:cubicBezTo>
                    <a:pt x="10" y="13"/>
                    <a:pt x="8" y="14"/>
                    <a:pt x="6" y="14"/>
                  </a:cubicBezTo>
                  <a:close/>
                  <a:moveTo>
                    <a:pt x="6" y="4"/>
                  </a:moveTo>
                  <a:cubicBezTo>
                    <a:pt x="5" y="4"/>
                    <a:pt x="5" y="4"/>
                    <a:pt x="4" y="5"/>
                  </a:cubicBezTo>
                  <a:cubicBezTo>
                    <a:pt x="4" y="6"/>
                    <a:pt x="4" y="6"/>
                    <a:pt x="4" y="7"/>
                  </a:cubicBezTo>
                  <a:cubicBezTo>
                    <a:pt x="4" y="7"/>
                    <a:pt x="4" y="10"/>
                    <a:pt x="6" y="10"/>
                  </a:cubicBezTo>
                  <a:cubicBezTo>
                    <a:pt x="7" y="10"/>
                    <a:pt x="8" y="10"/>
                    <a:pt x="8" y="9"/>
                  </a:cubicBezTo>
                  <a:cubicBezTo>
                    <a:pt x="9" y="9"/>
                    <a:pt x="9" y="8"/>
                    <a:pt x="9" y="7"/>
                  </a:cubicBezTo>
                  <a:cubicBezTo>
                    <a:pt x="9" y="7"/>
                    <a:pt x="9" y="4"/>
                    <a:pt x="6" y="4"/>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74" name="Freeform 28">
              <a:extLst>
                <a:ext uri="{FF2B5EF4-FFF2-40B4-BE49-F238E27FC236}">
                  <a16:creationId xmlns="" xmlns:a16="http://schemas.microsoft.com/office/drawing/2014/main" id="{C330272C-C69D-4816-8D01-5D9651A2F8CD}"/>
                </a:ext>
              </a:extLst>
            </p:cNvPr>
            <p:cNvSpPr>
              <a:spLocks/>
            </p:cNvSpPr>
            <p:nvPr/>
          </p:nvSpPr>
          <p:spPr bwMode="auto">
            <a:xfrm>
              <a:off x="8983663" y="5105400"/>
              <a:ext cx="33338" cy="100013"/>
            </a:xfrm>
            <a:custGeom>
              <a:avLst/>
              <a:gdLst>
                <a:gd name="T0" fmla="*/ 2 w 10"/>
                <a:gd name="T1" fmla="*/ 30 h 30"/>
                <a:gd name="T2" fmla="*/ 2 w 10"/>
                <a:gd name="T3" fmla="*/ 30 h 30"/>
                <a:gd name="T4" fmla="*/ 0 w 10"/>
                <a:gd name="T5" fmla="*/ 27 h 30"/>
                <a:gd name="T6" fmla="*/ 5 w 10"/>
                <a:gd name="T7" fmla="*/ 2 h 30"/>
                <a:gd name="T8" fmla="*/ 8 w 10"/>
                <a:gd name="T9" fmla="*/ 0 h 30"/>
                <a:gd name="T10" fmla="*/ 9 w 10"/>
                <a:gd name="T11" fmla="*/ 3 h 30"/>
                <a:gd name="T12" fmla="*/ 4 w 10"/>
                <a:gd name="T13" fmla="*/ 28 h 30"/>
                <a:gd name="T14" fmla="*/ 2 w 10"/>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30">
                  <a:moveTo>
                    <a:pt x="2" y="30"/>
                  </a:moveTo>
                  <a:cubicBezTo>
                    <a:pt x="2" y="30"/>
                    <a:pt x="2" y="30"/>
                    <a:pt x="2" y="30"/>
                  </a:cubicBezTo>
                  <a:cubicBezTo>
                    <a:pt x="1" y="30"/>
                    <a:pt x="0" y="29"/>
                    <a:pt x="0" y="27"/>
                  </a:cubicBezTo>
                  <a:cubicBezTo>
                    <a:pt x="5" y="2"/>
                    <a:pt x="5" y="2"/>
                    <a:pt x="5" y="2"/>
                  </a:cubicBezTo>
                  <a:cubicBezTo>
                    <a:pt x="6" y="1"/>
                    <a:pt x="7" y="0"/>
                    <a:pt x="8" y="0"/>
                  </a:cubicBezTo>
                  <a:cubicBezTo>
                    <a:pt x="9" y="1"/>
                    <a:pt x="10" y="2"/>
                    <a:pt x="9" y="3"/>
                  </a:cubicBezTo>
                  <a:cubicBezTo>
                    <a:pt x="4" y="28"/>
                    <a:pt x="4" y="28"/>
                    <a:pt x="4" y="28"/>
                  </a:cubicBezTo>
                  <a:cubicBezTo>
                    <a:pt x="4" y="29"/>
                    <a:pt x="3" y="30"/>
                    <a:pt x="2" y="30"/>
                  </a:cubicBezTo>
                  <a:close/>
                </a:path>
              </a:pathLst>
            </a:custGeom>
            <a:grpFill/>
            <a:ln>
              <a:noFill/>
            </a:ln>
          </p:spPr>
          <p:txBody>
            <a:bodyPr/>
            <a:lstStyle/>
            <a:p>
              <a:pPr>
                <a:defRPr/>
              </a:pPr>
              <a:endParaRPr lang="zh-CN" altLang="en-US" kern="0" dirty="0">
                <a:solidFill>
                  <a:prstClr val="black"/>
                </a:solidFill>
                <a:latin typeface="Calibri"/>
              </a:endParaRPr>
            </a:p>
          </p:txBody>
        </p:sp>
        <p:sp>
          <p:nvSpPr>
            <p:cNvPr id="75" name="Freeform 29">
              <a:extLst>
                <a:ext uri="{FF2B5EF4-FFF2-40B4-BE49-F238E27FC236}">
                  <a16:creationId xmlns="" xmlns:a16="http://schemas.microsoft.com/office/drawing/2014/main" id="{8FA5B412-EA33-4741-B0D2-CAD8C72E0F54}"/>
                </a:ext>
              </a:extLst>
            </p:cNvPr>
            <p:cNvSpPr>
              <a:spLocks/>
            </p:cNvSpPr>
            <p:nvPr/>
          </p:nvSpPr>
          <p:spPr bwMode="auto">
            <a:xfrm>
              <a:off x="8983663" y="5192713"/>
              <a:ext cx="153988" cy="12700"/>
            </a:xfrm>
            <a:custGeom>
              <a:avLst/>
              <a:gdLst>
                <a:gd name="T0" fmla="*/ 44 w 46"/>
                <a:gd name="T1" fmla="*/ 4 h 4"/>
                <a:gd name="T2" fmla="*/ 2 w 46"/>
                <a:gd name="T3" fmla="*/ 4 h 4"/>
                <a:gd name="T4" fmla="*/ 0 w 46"/>
                <a:gd name="T5" fmla="*/ 2 h 4"/>
                <a:gd name="T6" fmla="*/ 2 w 46"/>
                <a:gd name="T7" fmla="*/ 0 h 4"/>
                <a:gd name="T8" fmla="*/ 44 w 46"/>
                <a:gd name="T9" fmla="*/ 0 h 4"/>
                <a:gd name="T10" fmla="*/ 46 w 46"/>
                <a:gd name="T11" fmla="*/ 2 h 4"/>
                <a:gd name="T12" fmla="*/ 44 w 4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46" h="4">
                  <a:moveTo>
                    <a:pt x="44" y="4"/>
                  </a:moveTo>
                  <a:cubicBezTo>
                    <a:pt x="2" y="4"/>
                    <a:pt x="2" y="4"/>
                    <a:pt x="2" y="4"/>
                  </a:cubicBezTo>
                  <a:cubicBezTo>
                    <a:pt x="1" y="4"/>
                    <a:pt x="0" y="3"/>
                    <a:pt x="0" y="2"/>
                  </a:cubicBezTo>
                  <a:cubicBezTo>
                    <a:pt x="0" y="1"/>
                    <a:pt x="1" y="0"/>
                    <a:pt x="2" y="0"/>
                  </a:cubicBezTo>
                  <a:cubicBezTo>
                    <a:pt x="44" y="0"/>
                    <a:pt x="44" y="0"/>
                    <a:pt x="44" y="0"/>
                  </a:cubicBezTo>
                  <a:cubicBezTo>
                    <a:pt x="45" y="0"/>
                    <a:pt x="46" y="1"/>
                    <a:pt x="46" y="2"/>
                  </a:cubicBezTo>
                  <a:cubicBezTo>
                    <a:pt x="46" y="3"/>
                    <a:pt x="45" y="4"/>
                    <a:pt x="44" y="4"/>
                  </a:cubicBezTo>
                  <a:close/>
                </a:path>
              </a:pathLst>
            </a:custGeom>
            <a:grpFill/>
            <a:ln>
              <a:noFill/>
            </a:ln>
          </p:spPr>
          <p:txBody>
            <a:bodyPr/>
            <a:lstStyle/>
            <a:p>
              <a:pPr>
                <a:defRPr/>
              </a:pPr>
              <a:endParaRPr lang="zh-CN" altLang="en-US" kern="0" dirty="0">
                <a:solidFill>
                  <a:prstClr val="black"/>
                </a:solidFill>
                <a:latin typeface="Calibri"/>
              </a:endParaRPr>
            </a:p>
          </p:txBody>
        </p:sp>
      </p:grpSp>
    </p:spTree>
    <p:extLst>
      <p:ext uri="{BB962C8B-B14F-4D97-AF65-F5344CB8AC3E}">
        <p14:creationId xmlns:p14="http://schemas.microsoft.com/office/powerpoint/2010/main" xmlns="" val="19678354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3" y="243483"/>
            <a:ext cx="1948290"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smtClean="0">
                <a:solidFill>
                  <a:prstClr val="black"/>
                </a:solidFill>
                <a:latin typeface="微软雅黑" pitchFamily="34" charset="-122"/>
                <a:ea typeface="微软雅黑" pitchFamily="34" charset="-122"/>
              </a:rPr>
              <a:t>2</a:t>
            </a:r>
            <a:r>
              <a:rPr lang="zh-CN" altLang="en-US" sz="1500" dirty="0">
                <a:solidFill>
                  <a:prstClr val="black"/>
                </a:solidFill>
                <a:latin typeface="微软雅黑" pitchFamily="34" charset="-122"/>
                <a:ea typeface="微软雅黑" pitchFamily="34" charset="-122"/>
              </a:rPr>
              <a:t>车载</a:t>
            </a:r>
            <a:r>
              <a:rPr lang="zh-CN" altLang="en-US" sz="1500" dirty="0" smtClean="0">
                <a:solidFill>
                  <a:prstClr val="black"/>
                </a:solidFill>
                <a:latin typeface="微软雅黑" pitchFamily="34" charset="-122"/>
                <a:ea typeface="微软雅黑" pitchFamily="34" charset="-122"/>
              </a:rPr>
              <a:t>备用电源市场</a:t>
            </a:r>
            <a:endParaRPr lang="zh-CN" altLang="en-US" sz="1500" dirty="0">
              <a:solidFill>
                <a:prstClr val="black"/>
              </a:solidFill>
              <a:latin typeface="微软雅黑" pitchFamily="34" charset="-122"/>
              <a:ea typeface="微软雅黑" pitchFamily="34" charset="-122"/>
            </a:endParaRPr>
          </a:p>
        </p:txBody>
      </p:sp>
      <p:sp>
        <p:nvSpPr>
          <p:cNvPr id="5"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6"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11" name="Text Box 624">
            <a:extLst>
              <a:ext uri="{FF2B5EF4-FFF2-40B4-BE49-F238E27FC236}">
                <a16:creationId xmlns="" xmlns:a16="http://schemas.microsoft.com/office/drawing/2014/main" id="{4189DD74-3434-44F9-ABA5-30B5CABF0864}"/>
              </a:ext>
            </a:extLst>
          </p:cNvPr>
          <p:cNvSpPr txBox="1">
            <a:spLocks noChangeArrowheads="1"/>
          </p:cNvSpPr>
          <p:nvPr/>
        </p:nvSpPr>
        <p:spPr bwMode="auto">
          <a:xfrm>
            <a:off x="372372" y="738159"/>
            <a:ext cx="7919431" cy="286327"/>
          </a:xfrm>
          <a:prstGeom prst="rect">
            <a:avLst/>
          </a:prstGeom>
          <a:noFill/>
          <a:ln w="9525">
            <a:noFill/>
            <a:miter lim="800000"/>
            <a:headEnd/>
            <a:tailEnd/>
          </a:ln>
        </p:spPr>
        <p:txBody>
          <a:bodyPr wrap="square" lIns="70197" tIns="35099" rIns="70197" bIns="35099">
            <a:spAutoFit/>
          </a:bodyPr>
          <a:lstStyle/>
          <a:p>
            <a:pPr marL="171450" indent="-171450">
              <a:buFont typeface="Wingdings" pitchFamily="2" charset="2"/>
              <a:buChar char="n"/>
            </a:pPr>
            <a:r>
              <a:rPr lang="zh-CN" altLang="en-US" b="1" dirty="0">
                <a:solidFill>
                  <a:schemeClr val="tx1">
                    <a:lumMod val="95000"/>
                    <a:lumOff val="5000"/>
                  </a:schemeClr>
                </a:solidFill>
                <a:latin typeface="微软雅黑" pitchFamily="34" charset="-122"/>
                <a:ea typeface="微软雅黑" pitchFamily="34" charset="-122"/>
              </a:rPr>
              <a:t>车载终端产品</a:t>
            </a:r>
            <a:r>
              <a:rPr lang="en-US" altLang="zh-CN" b="1" dirty="0">
                <a:solidFill>
                  <a:schemeClr val="tx1">
                    <a:lumMod val="95000"/>
                    <a:lumOff val="5000"/>
                  </a:schemeClr>
                </a:solidFill>
                <a:latin typeface="微软雅黑" pitchFamily="34" charset="-122"/>
                <a:ea typeface="微软雅黑" pitchFamily="34" charset="-122"/>
              </a:rPr>
              <a:t>(T-Box</a:t>
            </a:r>
            <a:r>
              <a:rPr lang="zh-CN" altLang="en-US" b="1" dirty="0">
                <a:solidFill>
                  <a:schemeClr val="tx1">
                    <a:lumMod val="95000"/>
                    <a:lumOff val="5000"/>
                  </a:schemeClr>
                </a:solidFill>
                <a:latin typeface="微软雅黑" pitchFamily="34" charset="-122"/>
                <a:ea typeface="微软雅黑" pitchFamily="34" charset="-122"/>
              </a:rPr>
              <a:t>、车载</a:t>
            </a:r>
            <a:r>
              <a:rPr lang="en-US" altLang="zh-CN" b="1" dirty="0">
                <a:solidFill>
                  <a:schemeClr val="tx1">
                    <a:lumMod val="95000"/>
                    <a:lumOff val="5000"/>
                  </a:schemeClr>
                </a:solidFill>
                <a:latin typeface="微软雅黑" pitchFamily="34" charset="-122"/>
                <a:ea typeface="微软雅黑" pitchFamily="34" charset="-122"/>
              </a:rPr>
              <a:t>OBD</a:t>
            </a:r>
            <a:r>
              <a:rPr lang="zh-CN" altLang="en-US" b="1" dirty="0">
                <a:solidFill>
                  <a:schemeClr val="tx1">
                    <a:lumMod val="95000"/>
                    <a:lumOff val="5000"/>
                  </a:schemeClr>
                </a:solidFill>
                <a:latin typeface="微软雅黑" pitchFamily="34" charset="-122"/>
                <a:ea typeface="微软雅黑" pitchFamily="34" charset="-122"/>
                <a:sym typeface="+mn-ea"/>
              </a:rPr>
              <a:t>、</a:t>
            </a:r>
            <a:r>
              <a:rPr lang="en-US" altLang="zh-CN" b="1" dirty="0">
                <a:solidFill>
                  <a:schemeClr val="tx1">
                    <a:lumMod val="95000"/>
                    <a:lumOff val="5000"/>
                  </a:schemeClr>
                </a:solidFill>
                <a:latin typeface="微软雅黑" pitchFamily="34" charset="-122"/>
                <a:ea typeface="微软雅黑" pitchFamily="34" charset="-122"/>
                <a:sym typeface="+mn-ea"/>
              </a:rPr>
              <a:t>Tracker</a:t>
            </a:r>
            <a:r>
              <a:rPr lang="zh-CN" altLang="en-US" b="1" dirty="0">
                <a:solidFill>
                  <a:schemeClr val="tx1">
                    <a:lumMod val="95000"/>
                    <a:lumOff val="5000"/>
                  </a:schemeClr>
                </a:solidFill>
                <a:latin typeface="微软雅黑" pitchFamily="34" charset="-122"/>
                <a:ea typeface="微软雅黑" pitchFamily="34" charset="-122"/>
                <a:sym typeface="+mn-ea"/>
              </a:rPr>
              <a:t>等</a:t>
            </a:r>
            <a:r>
              <a:rPr lang="en-US" altLang="zh-CN" b="1" dirty="0">
                <a:solidFill>
                  <a:schemeClr val="tx1">
                    <a:lumMod val="95000"/>
                    <a:lumOff val="5000"/>
                  </a:schemeClr>
                </a:solidFill>
                <a:latin typeface="微软雅黑" pitchFamily="34" charset="-122"/>
                <a:ea typeface="微软雅黑" pitchFamily="34" charset="-122"/>
              </a:rPr>
              <a:t>)</a:t>
            </a:r>
            <a:r>
              <a:rPr lang="zh-CN" altLang="en-US" b="1" dirty="0">
                <a:solidFill>
                  <a:schemeClr val="tx1">
                    <a:lumMod val="95000"/>
                    <a:lumOff val="5000"/>
                  </a:schemeClr>
                </a:solidFill>
                <a:latin typeface="微软雅黑" pitchFamily="34" charset="-122"/>
                <a:ea typeface="微软雅黑" pitchFamily="34" charset="-122"/>
              </a:rPr>
              <a:t>产业市场分析</a:t>
            </a:r>
          </a:p>
        </p:txBody>
      </p:sp>
      <p:pic>
        <p:nvPicPr>
          <p:cNvPr id="14" name="Picture 3">
            <a:extLst>
              <a:ext uri="{FF2B5EF4-FFF2-40B4-BE49-F238E27FC236}">
                <a16:creationId xmlns="" xmlns:a16="http://schemas.microsoft.com/office/drawing/2014/main" id="{9DA7F04E-624B-4833-8BAB-519BFDD5A50A}"/>
              </a:ext>
            </a:extLst>
          </p:cNvPr>
          <p:cNvPicPr>
            <a:picLocks noChangeAspect="1" noChangeArrowheads="1"/>
          </p:cNvPicPr>
          <p:nvPr/>
        </p:nvPicPr>
        <p:blipFill>
          <a:blip r:embed="rId2" cstate="print"/>
          <a:srcRect/>
          <a:stretch>
            <a:fillRect/>
          </a:stretch>
        </p:blipFill>
        <p:spPr bwMode="auto">
          <a:xfrm>
            <a:off x="3787987" y="1037085"/>
            <a:ext cx="4701644" cy="3242513"/>
          </a:xfrm>
          <a:prstGeom prst="rect">
            <a:avLst/>
          </a:prstGeom>
          <a:noFill/>
          <a:ln w="9525">
            <a:noFill/>
            <a:miter lim="800000"/>
            <a:headEnd/>
            <a:tailEnd/>
          </a:ln>
          <a:effectLst/>
        </p:spPr>
      </p:pic>
      <p:sp>
        <p:nvSpPr>
          <p:cNvPr id="15" name="文本框 14">
            <a:extLst>
              <a:ext uri="{FF2B5EF4-FFF2-40B4-BE49-F238E27FC236}">
                <a16:creationId xmlns="" xmlns:a16="http://schemas.microsoft.com/office/drawing/2014/main" id="{24985ACF-F13B-4077-9D3E-C8FD372FADAA}"/>
              </a:ext>
            </a:extLst>
          </p:cNvPr>
          <p:cNvSpPr txBox="1"/>
          <p:nvPr/>
        </p:nvSpPr>
        <p:spPr>
          <a:xfrm>
            <a:off x="748904" y="1389210"/>
            <a:ext cx="2442591" cy="2654573"/>
          </a:xfrm>
          <a:prstGeom prst="rect">
            <a:avLst/>
          </a:prstGeom>
          <a:noFill/>
        </p:spPr>
        <p:txBody>
          <a:bodyPr wrap="square" lIns="68580" tIns="34290" rIns="68580" bIns="34290" rtlCol="0">
            <a:spAutoFit/>
          </a:bodyPr>
          <a:lstStyle>
            <a:defPPr>
              <a:defRPr lang="zh-CN"/>
            </a:defPPr>
            <a:lvl1pPr indent="457200">
              <a:lnSpc>
                <a:spcPct val="150000"/>
              </a:lnSpc>
              <a:defRPr>
                <a:latin typeface="微软雅黑" pitchFamily="34" charset="-122"/>
                <a:ea typeface="微软雅黑" pitchFamily="34" charset="-122"/>
              </a:defRPr>
            </a:lvl1pPr>
          </a:lstStyle>
          <a:p>
            <a:r>
              <a:rPr lang="en-US" altLang="zh-CN" dirty="0"/>
              <a:t>2018 </a:t>
            </a:r>
            <a:r>
              <a:rPr lang="zh-CN" altLang="en-US" dirty="0"/>
              <a:t>年底，工业和信息化部出台的</a:t>
            </a:r>
            <a:r>
              <a:rPr lang="en-US" altLang="zh-CN" dirty="0"/>
              <a:t>《</a:t>
            </a:r>
            <a:r>
              <a:rPr lang="zh-CN" altLang="en-US" dirty="0"/>
              <a:t>车联网（智能网联汽车）产业发展行动计划</a:t>
            </a:r>
            <a:r>
              <a:rPr lang="en-US" altLang="zh-CN" dirty="0"/>
              <a:t>》</a:t>
            </a:r>
            <a:r>
              <a:rPr lang="zh-CN" altLang="en-US" dirty="0"/>
              <a:t>提出将充分发挥政策引领作用，争取</a:t>
            </a:r>
            <a:r>
              <a:rPr lang="en-US" altLang="zh-CN" dirty="0"/>
              <a:t>2020 </a:t>
            </a:r>
            <a:r>
              <a:rPr lang="zh-CN" altLang="en-US" dirty="0"/>
              <a:t>内年实现车联网用户渗透率</a:t>
            </a:r>
            <a:r>
              <a:rPr lang="en-US" altLang="zh-CN" dirty="0"/>
              <a:t>30%</a:t>
            </a:r>
            <a:r>
              <a:rPr lang="zh-CN" altLang="en-US" dirty="0"/>
              <a:t>以上，联网设备新车装配率</a:t>
            </a:r>
            <a:r>
              <a:rPr lang="en-US" altLang="zh-CN" dirty="0"/>
              <a:t>60%</a:t>
            </a:r>
            <a:r>
              <a:rPr lang="zh-CN" altLang="en-US" dirty="0"/>
              <a:t>以上</a:t>
            </a:r>
          </a:p>
        </p:txBody>
      </p:sp>
    </p:spTree>
    <p:extLst>
      <p:ext uri="{BB962C8B-B14F-4D97-AF65-F5344CB8AC3E}">
        <p14:creationId xmlns:p14="http://schemas.microsoft.com/office/powerpoint/2010/main" xmlns="" val="15654038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3" y="243483"/>
            <a:ext cx="1948290"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smtClean="0">
                <a:solidFill>
                  <a:prstClr val="black"/>
                </a:solidFill>
                <a:latin typeface="微软雅黑" pitchFamily="34" charset="-122"/>
                <a:ea typeface="微软雅黑" pitchFamily="34" charset="-122"/>
              </a:rPr>
              <a:t>2</a:t>
            </a:r>
            <a:r>
              <a:rPr lang="zh-CN" altLang="en-US" sz="1500" dirty="0">
                <a:solidFill>
                  <a:prstClr val="black"/>
                </a:solidFill>
                <a:latin typeface="微软雅黑" pitchFamily="34" charset="-122"/>
                <a:ea typeface="微软雅黑" pitchFamily="34" charset="-122"/>
              </a:rPr>
              <a:t>车载</a:t>
            </a:r>
            <a:r>
              <a:rPr lang="zh-CN" altLang="en-US" sz="1500" dirty="0" smtClean="0">
                <a:solidFill>
                  <a:prstClr val="black"/>
                </a:solidFill>
                <a:latin typeface="微软雅黑" pitchFamily="34" charset="-122"/>
                <a:ea typeface="微软雅黑" pitchFamily="34" charset="-122"/>
              </a:rPr>
              <a:t>备用电源市场</a:t>
            </a:r>
            <a:endParaRPr lang="zh-CN" altLang="en-US" sz="1500" dirty="0">
              <a:solidFill>
                <a:prstClr val="black"/>
              </a:solidFill>
              <a:latin typeface="微软雅黑" pitchFamily="34" charset="-122"/>
              <a:ea typeface="微软雅黑" pitchFamily="34" charset="-122"/>
            </a:endParaRPr>
          </a:p>
        </p:txBody>
      </p:sp>
      <p:sp>
        <p:nvSpPr>
          <p:cNvPr id="5"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6"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8" name="TextBox 2">
            <a:extLst>
              <a:ext uri="{FF2B5EF4-FFF2-40B4-BE49-F238E27FC236}">
                <a16:creationId xmlns="" xmlns:a16="http://schemas.microsoft.com/office/drawing/2014/main" id="{E1E13FFE-524E-4908-B2F8-DD0529CBD96D}"/>
              </a:ext>
            </a:extLst>
          </p:cNvPr>
          <p:cNvSpPr txBox="1"/>
          <p:nvPr/>
        </p:nvSpPr>
        <p:spPr>
          <a:xfrm>
            <a:off x="568693" y="1049409"/>
            <a:ext cx="7919432" cy="1038746"/>
          </a:xfrm>
          <a:prstGeom prst="rect">
            <a:avLst/>
          </a:prstGeom>
          <a:noFill/>
        </p:spPr>
        <p:txBody>
          <a:bodyPr wrap="square" lIns="68580" tIns="34290" rIns="68580" bIns="34290" rtlCol="0">
            <a:spAutoFit/>
          </a:bodyPr>
          <a:lstStyle/>
          <a:p>
            <a:pPr indent="342900">
              <a:lnSpc>
                <a:spcPct val="150000"/>
              </a:lnSpc>
            </a:pPr>
            <a:r>
              <a:rPr lang="en-US" altLang="zh-CN" dirty="0">
                <a:latin typeface="微软雅黑" pitchFamily="34" charset="-122"/>
                <a:ea typeface="微软雅黑" pitchFamily="34" charset="-122"/>
              </a:rPr>
              <a:t>2020</a:t>
            </a:r>
            <a:r>
              <a:rPr lang="zh-CN" altLang="en-US" dirty="0">
                <a:latin typeface="微软雅黑" pitchFamily="34" charset="-122"/>
                <a:ea typeface="微软雅黑" pitchFamily="34" charset="-122"/>
              </a:rPr>
              <a:t>年预计全球</a:t>
            </a:r>
            <a:r>
              <a:rPr lang="en-US" altLang="en-US" dirty="0">
                <a:latin typeface="微软雅黑" pitchFamily="34" charset="-122"/>
                <a:ea typeface="微软雅黑" pitchFamily="34" charset="-122"/>
              </a:rPr>
              <a:t>T-B</a:t>
            </a:r>
            <a:r>
              <a:rPr lang="en-US" altLang="zh-CN" dirty="0">
                <a:latin typeface="微软雅黑" pitchFamily="34" charset="-122"/>
                <a:ea typeface="微软雅黑" pitchFamily="34" charset="-122"/>
              </a:rPr>
              <a:t>ox</a:t>
            </a:r>
            <a:r>
              <a:rPr lang="zh-CN" altLang="en-US" dirty="0">
                <a:latin typeface="微软雅黑" pitchFamily="34" charset="-122"/>
                <a:ea typeface="微软雅黑" pitchFamily="34" charset="-122"/>
              </a:rPr>
              <a:t>市场规模达</a:t>
            </a:r>
            <a:r>
              <a:rPr lang="en-US" altLang="zh-CN" dirty="0">
                <a:latin typeface="微软雅黑" pitchFamily="34" charset="-122"/>
                <a:ea typeface="微软雅黑" pitchFamily="34" charset="-122"/>
              </a:rPr>
              <a:t>15</a:t>
            </a:r>
            <a:r>
              <a:rPr lang="zh-CN" altLang="en-US" dirty="0">
                <a:latin typeface="微软雅黑" pitchFamily="34" charset="-122"/>
                <a:ea typeface="微软雅黑" pitchFamily="34" charset="-122"/>
              </a:rPr>
              <a:t>亿美元。中国及世界各国都有强制前装的趋势，整个车载终端产品需求宽温镍氢电池的量将会实现爆发式增长。</a:t>
            </a:r>
          </a:p>
          <a:p>
            <a:pPr indent="342900">
              <a:lnSpc>
                <a:spcPct val="150000"/>
              </a:lnSpc>
            </a:pPr>
            <a:r>
              <a:rPr lang="zh-CN" altLang="en-US" dirty="0">
                <a:latin typeface="微软雅黑" pitchFamily="34" charset="-122"/>
                <a:ea typeface="微软雅黑" pitchFamily="34" charset="-122"/>
              </a:rPr>
              <a:t>预计到</a:t>
            </a:r>
            <a:r>
              <a:rPr lang="en-US" altLang="en-US" dirty="0">
                <a:latin typeface="微软雅黑" pitchFamily="34" charset="-122"/>
                <a:ea typeface="微软雅黑" pitchFamily="34" charset="-122"/>
              </a:rPr>
              <a:t>2023</a:t>
            </a:r>
            <a:r>
              <a:rPr lang="zh-CN" altLang="en-US" dirty="0">
                <a:latin typeface="微软雅黑" pitchFamily="34" charset="-122"/>
                <a:ea typeface="微软雅黑" pitchFamily="34" charset="-122"/>
              </a:rPr>
              <a:t>年中国乘用车</a:t>
            </a:r>
            <a:r>
              <a:rPr lang="en-US" altLang="en-US" dirty="0">
                <a:latin typeface="微软雅黑" pitchFamily="34" charset="-122"/>
                <a:ea typeface="微软雅黑" pitchFamily="34" charset="-122"/>
              </a:rPr>
              <a:t>T-Box</a:t>
            </a:r>
            <a:r>
              <a:rPr lang="zh-CN" altLang="en-US" dirty="0">
                <a:latin typeface="微软雅黑" pitchFamily="34" charset="-122"/>
                <a:ea typeface="微软雅黑" pitchFamily="34" charset="-122"/>
              </a:rPr>
              <a:t>前装总量将达到</a:t>
            </a:r>
            <a:r>
              <a:rPr lang="en-US" altLang="en-US" dirty="0">
                <a:latin typeface="微软雅黑" pitchFamily="34" charset="-122"/>
                <a:ea typeface="微软雅黑" pitchFamily="34" charset="-122"/>
              </a:rPr>
              <a:t>1400</a:t>
            </a:r>
            <a:r>
              <a:rPr lang="zh-CN" altLang="en-US" dirty="0">
                <a:latin typeface="微软雅黑" pitchFamily="34" charset="-122"/>
                <a:ea typeface="微软雅黑" pitchFamily="34" charset="-122"/>
              </a:rPr>
              <a:t>万套</a:t>
            </a:r>
            <a:r>
              <a:rPr lang="en-US" altLang="zh-CN" dirty="0">
                <a:latin typeface="微软雅黑" pitchFamily="34" charset="-122"/>
                <a:ea typeface="微软雅黑" pitchFamily="34" charset="-122"/>
              </a:rPr>
              <a:t>(4000</a:t>
            </a:r>
            <a:r>
              <a:rPr lang="zh-CN" altLang="en-US" dirty="0">
                <a:latin typeface="微软雅黑" pitchFamily="34" charset="-122"/>
                <a:ea typeface="微软雅黑" pitchFamily="34" charset="-122"/>
              </a:rPr>
              <a:t>万只电池</a:t>
            </a:r>
            <a:r>
              <a:rPr lang="en-US" altLang="zh-CN" dirty="0">
                <a:latin typeface="微软雅黑" pitchFamily="34" charset="-122"/>
                <a:ea typeface="微软雅黑" pitchFamily="34" charset="-122"/>
              </a:rPr>
              <a:t>)</a:t>
            </a:r>
            <a:r>
              <a:rPr lang="zh-CN" altLang="en-US" dirty="0">
                <a:latin typeface="微软雅黑" pitchFamily="34" charset="-122"/>
                <a:ea typeface="微软雅黑" pitchFamily="34" charset="-122"/>
              </a:rPr>
              <a:t>。</a:t>
            </a:r>
            <a:endParaRPr lang="en-US" altLang="zh-CN" dirty="0">
              <a:latin typeface="微软雅黑" pitchFamily="34" charset="-122"/>
              <a:ea typeface="微软雅黑" pitchFamily="34" charset="-122"/>
            </a:endParaRPr>
          </a:p>
        </p:txBody>
      </p:sp>
      <p:pic>
        <p:nvPicPr>
          <p:cNvPr id="9" name="Picture 3">
            <a:extLst>
              <a:ext uri="{FF2B5EF4-FFF2-40B4-BE49-F238E27FC236}">
                <a16:creationId xmlns="" xmlns:a16="http://schemas.microsoft.com/office/drawing/2014/main" id="{DD700823-B467-44CD-AF87-DEF78E56428A}"/>
              </a:ext>
            </a:extLst>
          </p:cNvPr>
          <p:cNvPicPr>
            <a:picLocks noChangeAspect="1" noChangeArrowheads="1"/>
          </p:cNvPicPr>
          <p:nvPr/>
        </p:nvPicPr>
        <p:blipFill>
          <a:blip r:embed="rId2" cstate="print"/>
          <a:srcRect/>
          <a:stretch>
            <a:fillRect/>
          </a:stretch>
        </p:blipFill>
        <p:spPr bwMode="auto">
          <a:xfrm>
            <a:off x="4822933" y="2450038"/>
            <a:ext cx="3667082" cy="1660004"/>
          </a:xfrm>
          <a:prstGeom prst="rect">
            <a:avLst/>
          </a:prstGeom>
          <a:noFill/>
          <a:ln w="9525">
            <a:noFill/>
            <a:miter lim="800000"/>
            <a:headEnd/>
            <a:tailEnd/>
          </a:ln>
          <a:effectLst/>
        </p:spPr>
      </p:pic>
      <p:grpSp>
        <p:nvGrpSpPr>
          <p:cNvPr id="10" name="组合 7">
            <a:extLst>
              <a:ext uri="{FF2B5EF4-FFF2-40B4-BE49-F238E27FC236}">
                <a16:creationId xmlns="" xmlns:a16="http://schemas.microsoft.com/office/drawing/2014/main" id="{338EB042-AEDB-4FB0-8B25-2C426EF81B1F}"/>
              </a:ext>
            </a:extLst>
          </p:cNvPr>
          <p:cNvGrpSpPr/>
          <p:nvPr/>
        </p:nvGrpSpPr>
        <p:grpSpPr>
          <a:xfrm>
            <a:off x="830492" y="2294413"/>
            <a:ext cx="3926991" cy="2091329"/>
            <a:chOff x="4429124" y="2928934"/>
            <a:chExt cx="4071472" cy="2880000"/>
          </a:xfrm>
        </p:grpSpPr>
        <p:pic>
          <p:nvPicPr>
            <p:cNvPr id="12" name="Picture 4">
              <a:extLst>
                <a:ext uri="{FF2B5EF4-FFF2-40B4-BE49-F238E27FC236}">
                  <a16:creationId xmlns="" xmlns:a16="http://schemas.microsoft.com/office/drawing/2014/main" id="{2C6A7123-4A4C-414A-9B4D-F3BA512AD407}"/>
                </a:ext>
              </a:extLst>
            </p:cNvPr>
            <p:cNvPicPr>
              <a:picLocks noChangeAspect="1" noChangeArrowheads="1"/>
            </p:cNvPicPr>
            <p:nvPr/>
          </p:nvPicPr>
          <p:blipFill>
            <a:blip r:embed="rId3" cstate="print"/>
            <a:srcRect/>
            <a:stretch>
              <a:fillRect/>
            </a:stretch>
          </p:blipFill>
          <p:spPr bwMode="auto">
            <a:xfrm>
              <a:off x="4429124" y="2928934"/>
              <a:ext cx="4071472" cy="2880000"/>
            </a:xfrm>
            <a:prstGeom prst="rect">
              <a:avLst/>
            </a:prstGeom>
            <a:noFill/>
            <a:ln w="9525">
              <a:noFill/>
              <a:miter lim="800000"/>
              <a:headEnd/>
              <a:tailEnd/>
            </a:ln>
            <a:effectLst/>
          </p:spPr>
        </p:pic>
        <p:pic>
          <p:nvPicPr>
            <p:cNvPr id="13" name="Picture 5">
              <a:extLst>
                <a:ext uri="{FF2B5EF4-FFF2-40B4-BE49-F238E27FC236}">
                  <a16:creationId xmlns="" xmlns:a16="http://schemas.microsoft.com/office/drawing/2014/main" id="{30256741-7EBF-44EB-9642-FB9920B0E926}"/>
                </a:ext>
              </a:extLst>
            </p:cNvPr>
            <p:cNvPicPr>
              <a:picLocks noChangeAspect="1" noChangeArrowheads="1"/>
            </p:cNvPicPr>
            <p:nvPr/>
          </p:nvPicPr>
          <p:blipFill>
            <a:blip r:embed="rId4" cstate="print"/>
            <a:srcRect/>
            <a:stretch>
              <a:fillRect/>
            </a:stretch>
          </p:blipFill>
          <p:spPr bwMode="auto">
            <a:xfrm>
              <a:off x="5286380" y="3500438"/>
              <a:ext cx="1114425" cy="228600"/>
            </a:xfrm>
            <a:prstGeom prst="rect">
              <a:avLst/>
            </a:prstGeom>
            <a:noFill/>
            <a:ln w="9525">
              <a:noFill/>
              <a:miter lim="800000"/>
              <a:headEnd/>
              <a:tailEnd/>
            </a:ln>
            <a:effectLst/>
          </p:spPr>
        </p:pic>
      </p:grpSp>
      <p:sp>
        <p:nvSpPr>
          <p:cNvPr id="11" name="Text Box 624">
            <a:extLst>
              <a:ext uri="{FF2B5EF4-FFF2-40B4-BE49-F238E27FC236}">
                <a16:creationId xmlns="" xmlns:a16="http://schemas.microsoft.com/office/drawing/2014/main" id="{4189DD74-3434-44F9-ABA5-30B5CABF0864}"/>
              </a:ext>
            </a:extLst>
          </p:cNvPr>
          <p:cNvSpPr txBox="1">
            <a:spLocks noChangeArrowheads="1"/>
          </p:cNvSpPr>
          <p:nvPr/>
        </p:nvSpPr>
        <p:spPr bwMode="auto">
          <a:xfrm>
            <a:off x="372372" y="738159"/>
            <a:ext cx="7919431" cy="286327"/>
          </a:xfrm>
          <a:prstGeom prst="rect">
            <a:avLst/>
          </a:prstGeom>
          <a:noFill/>
          <a:ln w="9525">
            <a:noFill/>
            <a:miter lim="800000"/>
            <a:headEnd/>
            <a:tailEnd/>
          </a:ln>
        </p:spPr>
        <p:txBody>
          <a:bodyPr wrap="square" lIns="70197" tIns="35099" rIns="70197" bIns="35099">
            <a:spAutoFit/>
          </a:bodyPr>
          <a:lstStyle/>
          <a:p>
            <a:pPr marL="171450" indent="-171450">
              <a:buFont typeface="Wingdings" pitchFamily="2" charset="2"/>
              <a:buChar char="n"/>
            </a:pPr>
            <a:r>
              <a:rPr lang="zh-CN" altLang="en-US" b="1" dirty="0">
                <a:solidFill>
                  <a:schemeClr val="tx1">
                    <a:lumMod val="95000"/>
                    <a:lumOff val="5000"/>
                  </a:schemeClr>
                </a:solidFill>
                <a:latin typeface="微软雅黑" pitchFamily="34" charset="-122"/>
                <a:ea typeface="微软雅黑" pitchFamily="34" charset="-122"/>
              </a:rPr>
              <a:t>车载终端产品</a:t>
            </a:r>
            <a:r>
              <a:rPr lang="en-US" altLang="zh-CN" b="1" dirty="0">
                <a:solidFill>
                  <a:schemeClr val="tx1">
                    <a:lumMod val="95000"/>
                    <a:lumOff val="5000"/>
                  </a:schemeClr>
                </a:solidFill>
                <a:latin typeface="微软雅黑" pitchFamily="34" charset="-122"/>
                <a:ea typeface="微软雅黑" pitchFamily="34" charset="-122"/>
              </a:rPr>
              <a:t>(T-Box</a:t>
            </a:r>
            <a:r>
              <a:rPr lang="zh-CN" altLang="en-US" b="1" dirty="0">
                <a:solidFill>
                  <a:schemeClr val="tx1">
                    <a:lumMod val="95000"/>
                    <a:lumOff val="5000"/>
                  </a:schemeClr>
                </a:solidFill>
                <a:latin typeface="微软雅黑" pitchFamily="34" charset="-122"/>
                <a:ea typeface="微软雅黑" pitchFamily="34" charset="-122"/>
              </a:rPr>
              <a:t>、车载</a:t>
            </a:r>
            <a:r>
              <a:rPr lang="en-US" altLang="zh-CN" b="1" dirty="0">
                <a:solidFill>
                  <a:schemeClr val="tx1">
                    <a:lumMod val="95000"/>
                    <a:lumOff val="5000"/>
                  </a:schemeClr>
                </a:solidFill>
                <a:latin typeface="微软雅黑" pitchFamily="34" charset="-122"/>
                <a:ea typeface="微软雅黑" pitchFamily="34" charset="-122"/>
              </a:rPr>
              <a:t>OBD</a:t>
            </a:r>
            <a:r>
              <a:rPr lang="zh-CN" altLang="en-US" b="1" dirty="0">
                <a:solidFill>
                  <a:schemeClr val="tx1">
                    <a:lumMod val="95000"/>
                    <a:lumOff val="5000"/>
                  </a:schemeClr>
                </a:solidFill>
                <a:latin typeface="微软雅黑" pitchFamily="34" charset="-122"/>
                <a:ea typeface="微软雅黑" pitchFamily="34" charset="-122"/>
                <a:sym typeface="+mn-ea"/>
              </a:rPr>
              <a:t>、</a:t>
            </a:r>
            <a:r>
              <a:rPr lang="en-US" altLang="zh-CN" b="1" dirty="0">
                <a:solidFill>
                  <a:schemeClr val="tx1">
                    <a:lumMod val="95000"/>
                    <a:lumOff val="5000"/>
                  </a:schemeClr>
                </a:solidFill>
                <a:latin typeface="微软雅黑" pitchFamily="34" charset="-122"/>
                <a:ea typeface="微软雅黑" pitchFamily="34" charset="-122"/>
                <a:sym typeface="+mn-ea"/>
              </a:rPr>
              <a:t>Tracker</a:t>
            </a:r>
            <a:r>
              <a:rPr lang="zh-CN" altLang="en-US" b="1" dirty="0">
                <a:solidFill>
                  <a:schemeClr val="tx1">
                    <a:lumMod val="95000"/>
                    <a:lumOff val="5000"/>
                  </a:schemeClr>
                </a:solidFill>
                <a:latin typeface="微软雅黑" pitchFamily="34" charset="-122"/>
                <a:ea typeface="微软雅黑" pitchFamily="34" charset="-122"/>
                <a:sym typeface="+mn-ea"/>
              </a:rPr>
              <a:t>等</a:t>
            </a:r>
            <a:r>
              <a:rPr lang="en-US" altLang="zh-CN" b="1" dirty="0">
                <a:solidFill>
                  <a:schemeClr val="tx1">
                    <a:lumMod val="95000"/>
                    <a:lumOff val="5000"/>
                  </a:schemeClr>
                </a:solidFill>
                <a:latin typeface="微软雅黑" pitchFamily="34" charset="-122"/>
                <a:ea typeface="微软雅黑" pitchFamily="34" charset="-122"/>
              </a:rPr>
              <a:t>)</a:t>
            </a:r>
            <a:r>
              <a:rPr lang="zh-CN" altLang="en-US" b="1" dirty="0">
                <a:solidFill>
                  <a:schemeClr val="tx1">
                    <a:lumMod val="95000"/>
                    <a:lumOff val="5000"/>
                  </a:schemeClr>
                </a:solidFill>
                <a:latin typeface="微软雅黑" pitchFamily="34" charset="-122"/>
                <a:ea typeface="微软雅黑" pitchFamily="34" charset="-122"/>
              </a:rPr>
              <a:t>产业市场分析</a:t>
            </a:r>
          </a:p>
        </p:txBody>
      </p:sp>
    </p:spTree>
    <p:extLst>
      <p:ext uri="{BB962C8B-B14F-4D97-AF65-F5344CB8AC3E}">
        <p14:creationId xmlns:p14="http://schemas.microsoft.com/office/powerpoint/2010/main" xmlns="" val="29881799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2" y="243483"/>
            <a:ext cx="1948290"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smtClean="0">
                <a:solidFill>
                  <a:prstClr val="black"/>
                </a:solidFill>
                <a:latin typeface="微软雅黑" pitchFamily="34" charset="-122"/>
                <a:ea typeface="微软雅黑" pitchFamily="34" charset="-122"/>
              </a:rPr>
              <a:t>2</a:t>
            </a:r>
            <a:r>
              <a:rPr lang="zh-CN" altLang="en-US" sz="1500" dirty="0" smtClean="0">
                <a:solidFill>
                  <a:prstClr val="black"/>
                </a:solidFill>
                <a:latin typeface="微软雅黑" pitchFamily="34" charset="-122"/>
                <a:ea typeface="微软雅黑" pitchFamily="34" charset="-122"/>
              </a:rPr>
              <a:t>车载备用电源市场</a:t>
            </a:r>
            <a:endParaRPr lang="zh-CN" altLang="en-US" sz="1500" dirty="0">
              <a:solidFill>
                <a:prstClr val="black"/>
              </a:solidFill>
              <a:latin typeface="微软雅黑" pitchFamily="34" charset="-122"/>
              <a:ea typeface="微软雅黑" pitchFamily="34" charset="-122"/>
            </a:endParaRPr>
          </a:p>
        </p:txBody>
      </p:sp>
      <p:sp>
        <p:nvSpPr>
          <p:cNvPr id="5"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6"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2" name="AutoShape 2" descr="å¾ç"/>
          <p:cNvSpPr>
            <a:spLocks noChangeAspect="1" noChangeArrowheads="1"/>
          </p:cNvSpPr>
          <p:nvPr/>
        </p:nvSpPr>
        <p:spPr bwMode="auto">
          <a:xfrm>
            <a:off x="116681" y="-108347"/>
            <a:ext cx="228600" cy="2286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3" name="AutoShape 4" descr="å¾ç"/>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Text Box 624">
            <a:extLst>
              <a:ext uri="{FF2B5EF4-FFF2-40B4-BE49-F238E27FC236}">
                <a16:creationId xmlns="" xmlns:a16="http://schemas.microsoft.com/office/drawing/2014/main" id="{4189DD74-3434-44F9-ABA5-30B5CABF0864}"/>
              </a:ext>
            </a:extLst>
          </p:cNvPr>
          <p:cNvSpPr txBox="1">
            <a:spLocks noChangeArrowheads="1"/>
          </p:cNvSpPr>
          <p:nvPr/>
        </p:nvSpPr>
        <p:spPr bwMode="auto">
          <a:xfrm>
            <a:off x="372372" y="738159"/>
            <a:ext cx="7919431" cy="286327"/>
          </a:xfrm>
          <a:prstGeom prst="rect">
            <a:avLst/>
          </a:prstGeom>
          <a:noFill/>
          <a:ln w="9525">
            <a:noFill/>
            <a:miter lim="800000"/>
            <a:headEnd/>
            <a:tailEnd/>
          </a:ln>
        </p:spPr>
        <p:txBody>
          <a:bodyPr wrap="square" lIns="70197" tIns="35099" rIns="70197" bIns="35099">
            <a:spAutoFit/>
          </a:bodyPr>
          <a:lstStyle/>
          <a:p>
            <a:pPr marL="171450" indent="-171450">
              <a:buFont typeface="Wingdings" pitchFamily="2" charset="2"/>
              <a:buChar char="n"/>
            </a:pPr>
            <a:r>
              <a:rPr lang="zh-CN" altLang="en-US" b="1" dirty="0" smtClean="0">
                <a:solidFill>
                  <a:schemeClr val="tx1">
                    <a:lumMod val="95000"/>
                    <a:lumOff val="5000"/>
                  </a:schemeClr>
                </a:solidFill>
                <a:latin typeface="微软雅黑" pitchFamily="34" charset="-122"/>
                <a:ea typeface="微软雅黑" pitchFamily="34" charset="-122"/>
              </a:rPr>
              <a:t>轨道交通电源产品市场</a:t>
            </a:r>
            <a:r>
              <a:rPr lang="zh-CN" altLang="en-US" b="1" dirty="0">
                <a:solidFill>
                  <a:schemeClr val="tx1">
                    <a:lumMod val="95000"/>
                    <a:lumOff val="5000"/>
                  </a:schemeClr>
                </a:solidFill>
                <a:latin typeface="微软雅黑" pitchFamily="34" charset="-122"/>
                <a:ea typeface="微软雅黑" pitchFamily="34" charset="-122"/>
              </a:rPr>
              <a:t>分析</a:t>
            </a:r>
          </a:p>
        </p:txBody>
      </p:sp>
      <p:pic>
        <p:nvPicPr>
          <p:cNvPr id="15" name="图片 1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316931" y="1188870"/>
            <a:ext cx="4611715" cy="2327474"/>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30982" y="1188869"/>
            <a:ext cx="3966704" cy="2336637"/>
          </a:xfrm>
          <a:prstGeom prst="rect">
            <a:avLst/>
          </a:prstGeom>
        </p:spPr>
      </p:pic>
      <p:sp>
        <p:nvSpPr>
          <p:cNvPr id="8" name="矩形 7"/>
          <p:cNvSpPr/>
          <p:nvPr/>
        </p:nvSpPr>
        <p:spPr>
          <a:xfrm>
            <a:off x="523875" y="3625049"/>
            <a:ext cx="8049589" cy="931024"/>
          </a:xfrm>
          <a:prstGeom prst="rect">
            <a:avLst/>
          </a:prstGeom>
        </p:spPr>
        <p:txBody>
          <a:bodyPr wrap="square" lIns="68580" tIns="34290" rIns="68580" bIns="34290">
            <a:spAutoFit/>
          </a:bodyPr>
          <a:lstStyle/>
          <a:p>
            <a:pPr marL="214313" indent="-214313">
              <a:buFont typeface="Wingdings" panose="05000000000000000000" pitchFamily="2" charset="2"/>
              <a:buChar char="Ø"/>
            </a:pPr>
            <a:r>
              <a:rPr lang="en-US" altLang="zh-CN" dirty="0">
                <a:latin typeface="微软雅黑" pitchFamily="34" charset="-122"/>
                <a:ea typeface="微软雅黑" pitchFamily="34" charset="-122"/>
              </a:rPr>
              <a:t>2019 </a:t>
            </a:r>
            <a:r>
              <a:rPr lang="zh-CN" altLang="en-US" dirty="0">
                <a:latin typeface="微软雅黑" pitchFamily="34" charset="-122"/>
                <a:ea typeface="微软雅黑" pitchFamily="34" charset="-122"/>
              </a:rPr>
              <a:t>年，我国城市轨道交通累计配属车辆 </a:t>
            </a:r>
            <a:r>
              <a:rPr lang="en-US" altLang="zh-CN" dirty="0">
                <a:latin typeface="微软雅黑" pitchFamily="34" charset="-122"/>
                <a:ea typeface="微软雅黑" pitchFamily="34" charset="-122"/>
              </a:rPr>
              <a:t>6966 </a:t>
            </a:r>
            <a:r>
              <a:rPr lang="zh-CN" altLang="en-US" dirty="0">
                <a:latin typeface="微软雅黑" pitchFamily="34" charset="-122"/>
                <a:ea typeface="微软雅黑" pitchFamily="34" charset="-122"/>
              </a:rPr>
              <a:t>列，共 </a:t>
            </a:r>
            <a:r>
              <a:rPr lang="en-US" altLang="zh-CN" dirty="0">
                <a:latin typeface="微软雅黑" pitchFamily="34" charset="-122"/>
                <a:ea typeface="微软雅黑" pitchFamily="34" charset="-122"/>
              </a:rPr>
              <a:t>40998 </a:t>
            </a:r>
            <a:r>
              <a:rPr lang="zh-CN" altLang="en-US" dirty="0">
                <a:latin typeface="微软雅黑" pitchFamily="34" charset="-122"/>
                <a:ea typeface="微软雅黑" pitchFamily="34" charset="-122"/>
              </a:rPr>
              <a:t>辆</a:t>
            </a:r>
            <a:r>
              <a:rPr lang="zh-CN" altLang="en-US" dirty="0" smtClean="0">
                <a:latin typeface="微软雅黑" pitchFamily="34" charset="-122"/>
                <a:ea typeface="微软雅黑" pitchFamily="34" charset="-122"/>
              </a:rPr>
              <a:t>；</a:t>
            </a:r>
            <a:endParaRPr lang="en-US" altLang="zh-CN" dirty="0" smtClean="0">
              <a:latin typeface="微软雅黑" pitchFamily="34" charset="-122"/>
              <a:ea typeface="微软雅黑" pitchFamily="34" charset="-122"/>
            </a:endParaRPr>
          </a:p>
          <a:p>
            <a:pPr marL="214313" indent="-214313">
              <a:buFont typeface="Wingdings" panose="05000000000000000000" pitchFamily="2" charset="2"/>
              <a:buChar char="Ø"/>
            </a:pPr>
            <a:r>
              <a:rPr lang="zh-CN" altLang="en-US" dirty="0" smtClean="0">
                <a:latin typeface="微软雅黑" pitchFamily="34" charset="-122"/>
                <a:ea typeface="微软雅黑" pitchFamily="34" charset="-122"/>
              </a:rPr>
              <a:t>近</a:t>
            </a:r>
            <a:r>
              <a:rPr lang="zh-CN" altLang="en-US" dirty="0">
                <a:latin typeface="微软雅黑" pitchFamily="34" charset="-122"/>
                <a:ea typeface="微软雅黑" pitchFamily="34" charset="-122"/>
              </a:rPr>
              <a:t> 些年车辆密度稳定上升，已突破 </a:t>
            </a:r>
            <a:r>
              <a:rPr lang="en-US" altLang="zh-CN" dirty="0">
                <a:latin typeface="微软雅黑" pitchFamily="34" charset="-122"/>
                <a:ea typeface="微软雅黑" pitchFamily="34" charset="-122"/>
              </a:rPr>
              <a:t>6 </a:t>
            </a:r>
            <a:r>
              <a:rPr lang="zh-CN" altLang="en-US" dirty="0">
                <a:latin typeface="微软雅黑" pitchFamily="34" charset="-122"/>
                <a:ea typeface="微软雅黑" pitchFamily="34" charset="-122"/>
              </a:rPr>
              <a:t>辆</a:t>
            </a:r>
            <a:r>
              <a:rPr lang="en-US" altLang="zh-CN" dirty="0">
                <a:latin typeface="微软雅黑" pitchFamily="34" charset="-122"/>
                <a:ea typeface="微软雅黑" pitchFamily="34" charset="-122"/>
              </a:rPr>
              <a:t>/</a:t>
            </a:r>
            <a:r>
              <a:rPr lang="zh-CN" altLang="en-US" dirty="0">
                <a:latin typeface="微软雅黑" pitchFamily="34" charset="-122"/>
                <a:ea typeface="微软雅黑" pitchFamily="34" charset="-122"/>
              </a:rPr>
              <a:t>公里</a:t>
            </a:r>
            <a:r>
              <a:rPr lang="zh-CN" altLang="en-US" dirty="0" smtClean="0">
                <a:latin typeface="微软雅黑" pitchFamily="34" charset="-122"/>
                <a:ea typeface="微软雅黑" pitchFamily="34" charset="-122"/>
              </a:rPr>
              <a:t>。</a:t>
            </a:r>
            <a:endParaRPr lang="en-US" altLang="zh-CN" dirty="0" smtClean="0">
              <a:latin typeface="微软雅黑" pitchFamily="34" charset="-122"/>
              <a:ea typeface="微软雅黑" pitchFamily="34" charset="-122"/>
            </a:endParaRPr>
          </a:p>
          <a:p>
            <a:pPr marL="214313" indent="-214313">
              <a:buFont typeface="Wingdings" panose="05000000000000000000" pitchFamily="2" charset="2"/>
              <a:buChar char="Ø"/>
            </a:pPr>
            <a:r>
              <a:rPr lang="zh-CN" altLang="en-US" dirty="0" smtClean="0">
                <a:latin typeface="微软雅黑" pitchFamily="34" charset="-122"/>
                <a:ea typeface="微软雅黑" pitchFamily="34" charset="-122"/>
              </a:rPr>
              <a:t>预测</a:t>
            </a:r>
            <a:r>
              <a:rPr lang="zh-CN" altLang="en-US" dirty="0">
                <a:latin typeface="微软雅黑" pitchFamily="34" charset="-122"/>
                <a:ea typeface="微软雅黑" pitchFamily="34" charset="-122"/>
              </a:rPr>
              <a:t> </a:t>
            </a:r>
            <a:r>
              <a:rPr lang="en-US" altLang="zh-CN" dirty="0">
                <a:latin typeface="微软雅黑" pitchFamily="34" charset="-122"/>
                <a:ea typeface="微软雅黑" pitchFamily="34" charset="-122"/>
              </a:rPr>
              <a:t>2020-2023 </a:t>
            </a:r>
            <a:r>
              <a:rPr lang="zh-CN" altLang="en-US" dirty="0">
                <a:latin typeface="微软雅黑" pitchFamily="34" charset="-122"/>
                <a:ea typeface="微软雅黑" pitchFamily="34" charset="-122"/>
              </a:rPr>
              <a:t>年车辆密度分别为 </a:t>
            </a:r>
            <a:r>
              <a:rPr lang="en-US" altLang="zh-CN" dirty="0">
                <a:latin typeface="微软雅黑" pitchFamily="34" charset="-122"/>
                <a:ea typeface="微软雅黑" pitchFamily="34" charset="-122"/>
              </a:rPr>
              <a:t>6.09/6.19/6.29/6.38 </a:t>
            </a:r>
            <a:r>
              <a:rPr lang="zh-CN" altLang="en-US" dirty="0">
                <a:latin typeface="微软雅黑" pitchFamily="34" charset="-122"/>
                <a:ea typeface="微软雅黑" pitchFamily="34" charset="-122"/>
              </a:rPr>
              <a:t>辆</a:t>
            </a:r>
            <a:r>
              <a:rPr lang="en-US" altLang="zh-CN" dirty="0">
                <a:latin typeface="微软雅黑" pitchFamily="34" charset="-122"/>
                <a:ea typeface="微软雅黑" pitchFamily="34" charset="-122"/>
              </a:rPr>
              <a:t>/</a:t>
            </a:r>
            <a:r>
              <a:rPr lang="zh-CN" altLang="en-US" dirty="0">
                <a:latin typeface="微软雅黑" pitchFamily="34" charset="-122"/>
                <a:ea typeface="微软雅黑" pitchFamily="34" charset="-122"/>
              </a:rPr>
              <a:t>公里</a:t>
            </a:r>
            <a:r>
              <a:rPr lang="zh-CN" altLang="en-US" dirty="0" smtClean="0">
                <a:latin typeface="微软雅黑" pitchFamily="34" charset="-122"/>
                <a:ea typeface="微软雅黑" pitchFamily="34" charset="-122"/>
              </a:rPr>
              <a:t>。</a:t>
            </a:r>
            <a:r>
              <a:rPr lang="zh-CN" altLang="en-US" dirty="0">
                <a:latin typeface="微软雅黑" pitchFamily="34" charset="-122"/>
                <a:ea typeface="微软雅黑" pitchFamily="34" charset="-122"/>
              </a:rPr>
              <a:t> </a:t>
            </a:r>
            <a:r>
              <a:rPr lang="en-US" altLang="zh-CN" dirty="0">
                <a:latin typeface="微软雅黑" pitchFamily="34" charset="-122"/>
                <a:ea typeface="微软雅黑" pitchFamily="34" charset="-122"/>
              </a:rPr>
              <a:t>2023 </a:t>
            </a:r>
            <a:r>
              <a:rPr lang="zh-CN" altLang="en-US" dirty="0">
                <a:latin typeface="微软雅黑" pitchFamily="34" charset="-122"/>
                <a:ea typeface="微软雅黑" pitchFamily="34" charset="-122"/>
              </a:rPr>
              <a:t>年运营里程为 </a:t>
            </a:r>
            <a:r>
              <a:rPr lang="en-US" altLang="zh-CN" dirty="0">
                <a:latin typeface="微软雅黑" pitchFamily="34" charset="-122"/>
                <a:ea typeface="微软雅黑" pitchFamily="34" charset="-122"/>
              </a:rPr>
              <a:t>1.13 </a:t>
            </a:r>
            <a:r>
              <a:rPr lang="zh-CN" altLang="en-US" dirty="0">
                <a:latin typeface="微软雅黑" pitchFamily="34" charset="-122"/>
                <a:ea typeface="微软雅黑" pitchFamily="34" charset="-122"/>
              </a:rPr>
              <a:t>万公里，测算累计配属车辆将达 </a:t>
            </a:r>
            <a:r>
              <a:rPr lang="en-US" altLang="zh-CN" dirty="0">
                <a:latin typeface="微软雅黑" pitchFamily="34" charset="-122"/>
                <a:ea typeface="微软雅黑" pitchFamily="34" charset="-122"/>
              </a:rPr>
              <a:t>7.2 </a:t>
            </a:r>
            <a:r>
              <a:rPr lang="zh-CN" altLang="en-US" dirty="0">
                <a:latin typeface="微软雅黑" pitchFamily="34" charset="-122"/>
                <a:ea typeface="微软雅黑" pitchFamily="34" charset="-122"/>
              </a:rPr>
              <a:t>万辆。</a:t>
            </a:r>
          </a:p>
        </p:txBody>
      </p:sp>
    </p:spTree>
    <p:extLst>
      <p:ext uri="{BB962C8B-B14F-4D97-AF65-F5344CB8AC3E}">
        <p14:creationId xmlns:p14="http://schemas.microsoft.com/office/powerpoint/2010/main" xmlns="" val="8916711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2" y="243483"/>
            <a:ext cx="1948290"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smtClean="0">
                <a:solidFill>
                  <a:prstClr val="black"/>
                </a:solidFill>
                <a:latin typeface="微软雅黑" pitchFamily="34" charset="-122"/>
                <a:ea typeface="微软雅黑" pitchFamily="34" charset="-122"/>
              </a:rPr>
              <a:t>2</a:t>
            </a:r>
            <a:r>
              <a:rPr lang="zh-CN" altLang="en-US" sz="1500" dirty="0" smtClean="0">
                <a:solidFill>
                  <a:prstClr val="black"/>
                </a:solidFill>
                <a:latin typeface="微软雅黑" pitchFamily="34" charset="-122"/>
                <a:ea typeface="微软雅黑" pitchFamily="34" charset="-122"/>
              </a:rPr>
              <a:t>车载备用电源市场</a:t>
            </a:r>
            <a:endParaRPr lang="zh-CN" altLang="en-US" sz="1500" dirty="0">
              <a:solidFill>
                <a:prstClr val="black"/>
              </a:solidFill>
              <a:latin typeface="微软雅黑" pitchFamily="34" charset="-122"/>
              <a:ea typeface="微软雅黑" pitchFamily="34" charset="-122"/>
            </a:endParaRPr>
          </a:p>
        </p:txBody>
      </p:sp>
      <p:sp>
        <p:nvSpPr>
          <p:cNvPr id="5"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6"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2" name="AutoShape 2" descr="å¾ç"/>
          <p:cNvSpPr>
            <a:spLocks noChangeAspect="1" noChangeArrowheads="1"/>
          </p:cNvSpPr>
          <p:nvPr/>
        </p:nvSpPr>
        <p:spPr bwMode="auto">
          <a:xfrm>
            <a:off x="116681" y="-108347"/>
            <a:ext cx="228600" cy="2286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3" name="AutoShape 4" descr="å¾ç"/>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pic>
        <p:nvPicPr>
          <p:cNvPr id="9" name="图片 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40802" y="1213686"/>
            <a:ext cx="1953374" cy="136706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图片 9"/>
          <p:cNvPicPr>
            <a:picLocks noChangeAspect="1"/>
          </p:cNvPicPr>
          <p:nvPr/>
        </p:nvPicPr>
        <p:blipFill rotWithShape="1">
          <a:blip r:embed="rId3" cstate="print">
            <a:extLst>
              <a:ext uri="{28A0092B-C50C-407E-A947-70E740481C1C}">
                <a14:useLocalDpi xmlns:a14="http://schemas.microsoft.com/office/drawing/2010/main" xmlns="" val="0"/>
              </a:ext>
            </a:extLst>
          </a:blip>
          <a:srcRect l="612" t="-367" r="13471" b="367"/>
          <a:stretch/>
        </p:blipFill>
        <p:spPr>
          <a:xfrm>
            <a:off x="1140802" y="2950627"/>
            <a:ext cx="1953374" cy="136706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262147" y="2950627"/>
            <a:ext cx="1953374" cy="136706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图片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262147" y="1213687"/>
            <a:ext cx="1953374" cy="13670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3" name="矩形 12"/>
          <p:cNvSpPr/>
          <p:nvPr/>
        </p:nvSpPr>
        <p:spPr>
          <a:xfrm>
            <a:off x="3343418" y="1035742"/>
            <a:ext cx="2505665" cy="3624069"/>
          </a:xfrm>
          <a:prstGeom prst="rect">
            <a:avLst/>
          </a:prstGeom>
          <a:noFill/>
        </p:spPr>
        <p:txBody>
          <a:bodyPr wrap="square" lIns="68580" tIns="34290" rIns="68580" bIns="34290" rtlCol="0">
            <a:spAutoFit/>
          </a:bodyPr>
          <a:lstStyle/>
          <a:p>
            <a:pPr indent="342900">
              <a:lnSpc>
                <a:spcPct val="150000"/>
              </a:lnSpc>
            </a:pPr>
            <a:r>
              <a:rPr lang="zh-CN" altLang="en-US" dirty="0">
                <a:latin typeface="微软雅黑" pitchFamily="34" charset="-122"/>
                <a:ea typeface="微软雅黑" pitchFamily="34" charset="-122"/>
              </a:rPr>
              <a:t>目前轨道交通领域应用最为广泛的是铅酸蓄电池和镍镉蓄电池，这两类电池存在能量密度低、维护成本高、对环境危害大、安全性差等</a:t>
            </a:r>
            <a:r>
              <a:rPr lang="zh-CN" altLang="en-US" dirty="0" smtClean="0">
                <a:latin typeface="微软雅黑" pitchFamily="34" charset="-122"/>
                <a:ea typeface="微软雅黑" pitchFamily="34" charset="-122"/>
              </a:rPr>
              <a:t>问题</a:t>
            </a:r>
            <a:endParaRPr lang="en-US" altLang="zh-CN" dirty="0" smtClean="0">
              <a:latin typeface="微软雅黑" pitchFamily="34" charset="-122"/>
              <a:ea typeface="微软雅黑" pitchFamily="34" charset="-122"/>
            </a:endParaRPr>
          </a:p>
          <a:p>
            <a:pPr indent="342900">
              <a:lnSpc>
                <a:spcPct val="150000"/>
              </a:lnSpc>
            </a:pPr>
            <a:endParaRPr lang="en-US" altLang="zh-CN" dirty="0" smtClean="0">
              <a:latin typeface="微软雅黑" pitchFamily="34" charset="-122"/>
              <a:ea typeface="微软雅黑" pitchFamily="34" charset="-122"/>
            </a:endParaRPr>
          </a:p>
          <a:p>
            <a:pPr indent="342900">
              <a:lnSpc>
                <a:spcPct val="150000"/>
              </a:lnSpc>
            </a:pPr>
            <a:r>
              <a:rPr lang="zh-CN" altLang="en-US" dirty="0" smtClean="0">
                <a:latin typeface="微软雅黑" pitchFamily="34" charset="-122"/>
                <a:ea typeface="微软雅黑" pitchFamily="34" charset="-122"/>
              </a:rPr>
              <a:t>镍</a:t>
            </a:r>
            <a:r>
              <a:rPr lang="zh-CN" altLang="en-US" dirty="0">
                <a:latin typeface="微软雅黑" pitchFamily="34" charset="-122"/>
                <a:ea typeface="微软雅黑" pitchFamily="34" charset="-122"/>
              </a:rPr>
              <a:t>氢电池相较于锂电，对温度的适应性更好，可以在</a:t>
            </a:r>
            <a:r>
              <a:rPr lang="en-US" altLang="zh-CN" dirty="0">
                <a:latin typeface="微软雅黑" pitchFamily="34" charset="-122"/>
                <a:ea typeface="微软雅黑" pitchFamily="34" charset="-122"/>
              </a:rPr>
              <a:t>-40</a:t>
            </a:r>
            <a:r>
              <a:rPr lang="zh-CN" altLang="en-US" dirty="0">
                <a:latin typeface="微软雅黑" pitchFamily="34" charset="-122"/>
                <a:ea typeface="微软雅黑" pitchFamily="34" charset="-122"/>
              </a:rPr>
              <a:t>℃</a:t>
            </a:r>
            <a:r>
              <a:rPr lang="en-US" altLang="zh-CN" dirty="0">
                <a:latin typeface="微软雅黑" pitchFamily="34" charset="-122"/>
                <a:ea typeface="微软雅黑" pitchFamily="34" charset="-122"/>
              </a:rPr>
              <a:t>—60</a:t>
            </a:r>
            <a:r>
              <a:rPr lang="zh-CN" altLang="en-US" dirty="0">
                <a:latin typeface="微软雅黑" pitchFamily="34" charset="-122"/>
                <a:ea typeface="微软雅黑" pitchFamily="34" charset="-122"/>
              </a:rPr>
              <a:t>℃下工作，且具备高安全性，是未来轨道交通电源市场的最佳选择</a:t>
            </a:r>
          </a:p>
        </p:txBody>
      </p:sp>
      <p:sp>
        <p:nvSpPr>
          <p:cNvPr id="14" name="Text Box 624">
            <a:extLst>
              <a:ext uri="{FF2B5EF4-FFF2-40B4-BE49-F238E27FC236}">
                <a16:creationId xmlns="" xmlns:a16="http://schemas.microsoft.com/office/drawing/2014/main" id="{4189DD74-3434-44F9-ABA5-30B5CABF0864}"/>
              </a:ext>
            </a:extLst>
          </p:cNvPr>
          <p:cNvSpPr txBox="1">
            <a:spLocks noChangeArrowheads="1"/>
          </p:cNvSpPr>
          <p:nvPr/>
        </p:nvSpPr>
        <p:spPr bwMode="auto">
          <a:xfrm>
            <a:off x="372372" y="738159"/>
            <a:ext cx="7919431" cy="286327"/>
          </a:xfrm>
          <a:prstGeom prst="rect">
            <a:avLst/>
          </a:prstGeom>
          <a:noFill/>
          <a:ln w="9525">
            <a:noFill/>
            <a:miter lim="800000"/>
            <a:headEnd/>
            <a:tailEnd/>
          </a:ln>
        </p:spPr>
        <p:txBody>
          <a:bodyPr wrap="square" lIns="70197" tIns="35099" rIns="70197" bIns="35099">
            <a:spAutoFit/>
          </a:bodyPr>
          <a:lstStyle/>
          <a:p>
            <a:pPr marL="171450" indent="-171450">
              <a:buFont typeface="Wingdings" pitchFamily="2" charset="2"/>
              <a:buChar char="n"/>
            </a:pPr>
            <a:r>
              <a:rPr lang="zh-CN" altLang="en-US" b="1" dirty="0" smtClean="0">
                <a:solidFill>
                  <a:schemeClr val="tx1">
                    <a:lumMod val="95000"/>
                    <a:lumOff val="5000"/>
                  </a:schemeClr>
                </a:solidFill>
                <a:latin typeface="微软雅黑" pitchFamily="34" charset="-122"/>
                <a:ea typeface="微软雅黑" pitchFamily="34" charset="-122"/>
              </a:rPr>
              <a:t>轨道交通电源产品市场</a:t>
            </a:r>
            <a:r>
              <a:rPr lang="zh-CN" altLang="en-US" b="1" dirty="0">
                <a:solidFill>
                  <a:schemeClr val="tx1">
                    <a:lumMod val="95000"/>
                    <a:lumOff val="5000"/>
                  </a:schemeClr>
                </a:solidFill>
                <a:latin typeface="微软雅黑" pitchFamily="34" charset="-122"/>
                <a:ea typeface="微软雅黑" pitchFamily="34" charset="-122"/>
              </a:rPr>
              <a:t>分析</a:t>
            </a:r>
          </a:p>
        </p:txBody>
      </p:sp>
    </p:spTree>
    <p:extLst>
      <p:ext uri="{BB962C8B-B14F-4D97-AF65-F5344CB8AC3E}">
        <p14:creationId xmlns:p14="http://schemas.microsoft.com/office/powerpoint/2010/main" xmlns="" val="37955808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3" y="243483"/>
            <a:ext cx="1948290"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smtClean="0">
                <a:solidFill>
                  <a:prstClr val="black"/>
                </a:solidFill>
                <a:latin typeface="微软雅黑" pitchFamily="34" charset="-122"/>
                <a:ea typeface="微软雅黑" pitchFamily="34" charset="-122"/>
              </a:rPr>
              <a:t>2</a:t>
            </a:r>
            <a:r>
              <a:rPr lang="zh-CN" altLang="en-US" sz="1500" dirty="0">
                <a:solidFill>
                  <a:prstClr val="black"/>
                </a:solidFill>
                <a:latin typeface="微软雅黑" pitchFamily="34" charset="-122"/>
                <a:ea typeface="微软雅黑" pitchFamily="34" charset="-122"/>
              </a:rPr>
              <a:t>车载</a:t>
            </a:r>
            <a:r>
              <a:rPr lang="zh-CN" altLang="en-US" sz="1500" dirty="0" smtClean="0">
                <a:solidFill>
                  <a:prstClr val="black"/>
                </a:solidFill>
                <a:latin typeface="微软雅黑" pitchFamily="34" charset="-122"/>
                <a:ea typeface="微软雅黑" pitchFamily="34" charset="-122"/>
              </a:rPr>
              <a:t>备用电源市场</a:t>
            </a:r>
            <a:endParaRPr lang="zh-CN" altLang="en-US" sz="1500" dirty="0">
              <a:solidFill>
                <a:prstClr val="black"/>
              </a:solidFill>
              <a:latin typeface="微软雅黑" pitchFamily="34" charset="-122"/>
              <a:ea typeface="微软雅黑" pitchFamily="34" charset="-122"/>
            </a:endParaRPr>
          </a:p>
        </p:txBody>
      </p:sp>
      <p:sp>
        <p:nvSpPr>
          <p:cNvPr id="5"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6"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8" name="Rectangle 6">
            <a:extLst>
              <a:ext uri="{FF2B5EF4-FFF2-40B4-BE49-F238E27FC236}">
                <a16:creationId xmlns="" xmlns:a16="http://schemas.microsoft.com/office/drawing/2014/main" id="{D1CF96AC-904E-48C4-BC06-8C35B307839D}"/>
              </a:ext>
            </a:extLst>
          </p:cNvPr>
          <p:cNvSpPr>
            <a:spLocks noChangeArrowheads="1"/>
          </p:cNvSpPr>
          <p:nvPr/>
        </p:nvSpPr>
        <p:spPr bwMode="auto">
          <a:xfrm>
            <a:off x="1000762" y="2022088"/>
            <a:ext cx="3095096" cy="174971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lvl1pPr eaLnBrk="0" hangingPunct="0">
              <a:defRPr kumimoji="1" sz="2000" b="1">
                <a:solidFill>
                  <a:srgbClr val="000066"/>
                </a:solidFill>
                <a:latin typeface="Verdana" panose="020B0604030504040204" pitchFamily="2" charset="0"/>
                <a:ea typeface="HY견고딕"/>
                <a:cs typeface="HY견고딕"/>
              </a:defRPr>
            </a:lvl1pPr>
            <a:lvl2pPr marL="742950" indent="-285750" eaLnBrk="0" hangingPunct="0">
              <a:defRPr kumimoji="1" sz="2000" b="1">
                <a:solidFill>
                  <a:srgbClr val="000066"/>
                </a:solidFill>
                <a:latin typeface="Verdana" panose="020B0604030504040204" pitchFamily="2" charset="0"/>
                <a:ea typeface="HY견고딕"/>
                <a:cs typeface="HY견고딕"/>
              </a:defRPr>
            </a:lvl2pPr>
            <a:lvl3pPr marL="1143000" indent="-228600" eaLnBrk="0" hangingPunct="0">
              <a:defRPr kumimoji="1" sz="2000" b="1">
                <a:solidFill>
                  <a:srgbClr val="000066"/>
                </a:solidFill>
                <a:latin typeface="Verdana" panose="020B0604030504040204" pitchFamily="2" charset="0"/>
                <a:ea typeface="HY견고딕"/>
                <a:cs typeface="HY견고딕"/>
              </a:defRPr>
            </a:lvl3pPr>
            <a:lvl4pPr marL="1600200" indent="-228600" eaLnBrk="0" hangingPunct="0">
              <a:defRPr kumimoji="1" sz="2000" b="1">
                <a:solidFill>
                  <a:srgbClr val="000066"/>
                </a:solidFill>
                <a:latin typeface="Verdana" panose="020B0604030504040204" pitchFamily="2" charset="0"/>
                <a:ea typeface="HY견고딕"/>
                <a:cs typeface="HY견고딕"/>
              </a:defRPr>
            </a:lvl4pPr>
            <a:lvl5pPr marL="2057400" indent="-228600" eaLnBrk="0" hangingPunct="0">
              <a:defRPr kumimoji="1" sz="2000" b="1">
                <a:solidFill>
                  <a:srgbClr val="000066"/>
                </a:solidFill>
                <a:latin typeface="Verdana" panose="020B0604030504040204" pitchFamily="2" charset="0"/>
                <a:ea typeface="HY견고딕"/>
                <a:cs typeface="HY견고딕"/>
              </a:defRPr>
            </a:lvl5pPr>
            <a:lvl6pPr marL="2514600" indent="-228600" eaLnBrk="0" fontAlgn="base" hangingPunct="0">
              <a:spcBef>
                <a:spcPct val="0"/>
              </a:spcBef>
              <a:spcAft>
                <a:spcPct val="0"/>
              </a:spcAft>
              <a:defRPr kumimoji="1" sz="2000" b="1">
                <a:solidFill>
                  <a:srgbClr val="000066"/>
                </a:solidFill>
                <a:latin typeface="Verdana" panose="020B0604030504040204" pitchFamily="2" charset="0"/>
                <a:ea typeface="HY견고딕"/>
                <a:cs typeface="HY견고딕"/>
              </a:defRPr>
            </a:lvl6pPr>
            <a:lvl7pPr marL="2971800" indent="-228600" eaLnBrk="0" fontAlgn="base" hangingPunct="0">
              <a:spcBef>
                <a:spcPct val="0"/>
              </a:spcBef>
              <a:spcAft>
                <a:spcPct val="0"/>
              </a:spcAft>
              <a:defRPr kumimoji="1" sz="2000" b="1">
                <a:solidFill>
                  <a:srgbClr val="000066"/>
                </a:solidFill>
                <a:latin typeface="Verdana" panose="020B0604030504040204" pitchFamily="2" charset="0"/>
                <a:ea typeface="HY견고딕"/>
                <a:cs typeface="HY견고딕"/>
              </a:defRPr>
            </a:lvl7pPr>
            <a:lvl8pPr marL="3429000" indent="-228600" eaLnBrk="0" fontAlgn="base" hangingPunct="0">
              <a:spcBef>
                <a:spcPct val="0"/>
              </a:spcBef>
              <a:spcAft>
                <a:spcPct val="0"/>
              </a:spcAft>
              <a:defRPr kumimoji="1" sz="2000" b="1">
                <a:solidFill>
                  <a:srgbClr val="000066"/>
                </a:solidFill>
                <a:latin typeface="Verdana" panose="020B0604030504040204" pitchFamily="2" charset="0"/>
                <a:ea typeface="HY견고딕"/>
                <a:cs typeface="HY견고딕"/>
              </a:defRPr>
            </a:lvl8pPr>
            <a:lvl9pPr marL="3886200" indent="-228600" eaLnBrk="0" fontAlgn="base" hangingPunct="0">
              <a:spcBef>
                <a:spcPct val="0"/>
              </a:spcBef>
              <a:spcAft>
                <a:spcPct val="0"/>
              </a:spcAft>
              <a:defRPr kumimoji="1" sz="2000" b="1">
                <a:solidFill>
                  <a:srgbClr val="000066"/>
                </a:solidFill>
                <a:latin typeface="Verdana" panose="020B0604030504040204" pitchFamily="2" charset="0"/>
                <a:ea typeface="HY견고딕"/>
                <a:cs typeface="HY견고딕"/>
              </a:defRPr>
            </a:lvl9pPr>
          </a:lstStyle>
          <a:p>
            <a:pPr eaLnBrk="1" hangingPunct="1"/>
            <a:r>
              <a:rPr kumimoji="0" lang="en-US" altLang="zh-CN" sz="1400" dirty="0" err="1">
                <a:latin typeface="Times New Roman" panose="02020603050405020304" pitchFamily="18" charset="0"/>
                <a:ea typeface="宋体" panose="02010600030101010101" pitchFamily="2" charset="-122"/>
                <a:cs typeface="Times New Roman" panose="02020603050405020304" pitchFamily="18" charset="0"/>
              </a:rPr>
              <a:t>AB</a:t>
            </a:r>
            <a:r>
              <a:rPr kumimoji="0" lang="en-US" altLang="zh-CN" sz="1400" i="1" baseline="-25000" dirty="0" err="1">
                <a:latin typeface="Times New Roman" panose="02020603050405020304" pitchFamily="18" charset="0"/>
                <a:ea typeface="宋体" panose="02010600030101010101" pitchFamily="2" charset="-122"/>
                <a:cs typeface="Times New Roman" panose="02020603050405020304" pitchFamily="18" charset="0"/>
              </a:rPr>
              <a:t>x</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 = (5n+4)/(n+2) (n = 1, 2, 3, 4)</a:t>
            </a:r>
          </a:p>
          <a:p>
            <a:pPr eaLnBrk="1" hangingPunct="1">
              <a:lnSpc>
                <a:spcPct val="150000"/>
              </a:lnSpc>
              <a:spcBef>
                <a:spcPct val="20000"/>
              </a:spcBef>
              <a:buClr>
                <a:prstClr val="white"/>
              </a:buClr>
              <a:buFont typeface="Wingdings" panose="05000000000000000000" pitchFamily="2" charset="2"/>
              <a:buBlip>
                <a:blip r:embed="rId2"/>
              </a:buBlip>
            </a:pP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   1AB</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5</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+1A</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 = A</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9</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4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AB</a:t>
            </a:r>
            <a:r>
              <a:rPr kumimoji="0" lang="en-US" altLang="zh-CN" sz="1400" baseline="-25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3</a:t>
            </a:r>
            <a:r>
              <a:rPr kumimoji="0" lang="zh-CN" altLang="en-US" sz="14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a:t>
            </a:r>
            <a:endParaRPr kumimoji="0" lang="zh-CN" altLang="en-US" sz="1400" dirty="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20000"/>
              </a:spcBef>
              <a:buClr>
                <a:prstClr val="white"/>
              </a:buClr>
              <a:buFontTx/>
              <a:buBlip>
                <a:blip r:embed="rId2"/>
              </a:buBlip>
            </a:pP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   2AB</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5</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+1A</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 = A</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14 </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4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aseline="-25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400" baseline="-25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7</a:t>
            </a:r>
            <a:r>
              <a:rPr kumimoji="0" lang="zh-CN" altLang="en-US" sz="1400" dirty="0">
                <a:solidFill>
                  <a:srgbClr val="4A9D2C"/>
                </a:solidFill>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endParaRPr>
          </a:p>
          <a:p>
            <a:pPr eaLnBrk="1" hangingPunct="1">
              <a:lnSpc>
                <a:spcPct val="150000"/>
              </a:lnSpc>
              <a:spcBef>
                <a:spcPct val="20000"/>
              </a:spcBef>
              <a:buClr>
                <a:prstClr val="white"/>
              </a:buClr>
              <a:buFont typeface="Wingdings" panose="05000000000000000000" pitchFamily="2" charset="2"/>
              <a:buBlip>
                <a:blip r:embed="rId2"/>
              </a:buBlip>
            </a:pP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   3AB</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5</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+1A</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aseline="-25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5</a:t>
            </a:r>
            <a:r>
              <a:rPr kumimoji="0" lang="en-US" altLang="zh-CN" sz="14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400" baseline="-25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19</a:t>
            </a:r>
          </a:p>
          <a:p>
            <a:pPr eaLnBrk="1" hangingPunct="1">
              <a:lnSpc>
                <a:spcPct val="150000"/>
              </a:lnSpc>
              <a:spcBef>
                <a:spcPct val="20000"/>
              </a:spcBef>
              <a:buClr>
                <a:prstClr val="white"/>
              </a:buClr>
              <a:buFontTx/>
              <a:buBlip>
                <a:blip r:embed="rId2"/>
              </a:buBlip>
            </a:pP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AB</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5</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 = A</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6</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B</a:t>
            </a:r>
            <a:r>
              <a:rPr kumimoji="0" lang="en-US" altLang="zh-CN" sz="1400" baseline="-25000" dirty="0">
                <a:latin typeface="Times New Roman" panose="02020603050405020304" pitchFamily="18" charset="0"/>
                <a:ea typeface="宋体" panose="02010600030101010101" pitchFamily="2" charset="-122"/>
                <a:cs typeface="Times New Roman" panose="02020603050405020304" pitchFamily="18" charset="0"/>
              </a:rPr>
              <a:t>24</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AB</a:t>
            </a:r>
            <a:r>
              <a:rPr kumimoji="0" lang="en-US" altLang="zh-CN" sz="1400" baseline="-25000" dirty="0">
                <a:solidFill>
                  <a:srgbClr val="00B050"/>
                </a:solidFill>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400" dirty="0">
                <a:solidFill>
                  <a:srgbClr val="4A9D2C"/>
                </a:solidFill>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dirty="0">
                <a:latin typeface="Times New Roman" panose="02020603050405020304" pitchFamily="18" charset="0"/>
                <a:ea typeface="宋体" panose="02010600030101010101" pitchFamily="2" charset="-122"/>
                <a:cs typeface="Times New Roman" panose="02020603050405020304" pitchFamily="18" charset="0"/>
              </a:rPr>
              <a:t>)</a:t>
            </a:r>
          </a:p>
        </p:txBody>
      </p:sp>
      <p:pic>
        <p:nvPicPr>
          <p:cNvPr id="9" name="图片 8">
            <a:extLst>
              <a:ext uri="{FF2B5EF4-FFF2-40B4-BE49-F238E27FC236}">
                <a16:creationId xmlns="" xmlns:a16="http://schemas.microsoft.com/office/drawing/2014/main" id="{8BF6D822-CAA5-471B-A21C-D0DA712E073E}"/>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26977" y="2022088"/>
            <a:ext cx="3531872" cy="2461642"/>
          </a:xfrm>
          <a:prstGeom prst="rect">
            <a:avLst/>
          </a:prstGeom>
          <a:noFill/>
        </p:spPr>
      </p:pic>
      <p:sp>
        <p:nvSpPr>
          <p:cNvPr id="10" name="矩形 1">
            <a:extLst>
              <a:ext uri="{FF2B5EF4-FFF2-40B4-BE49-F238E27FC236}">
                <a16:creationId xmlns="" xmlns:a16="http://schemas.microsoft.com/office/drawing/2014/main" id="{7AA66ECC-F13C-4D07-AADB-7D0BE8995955}"/>
              </a:ext>
            </a:extLst>
          </p:cNvPr>
          <p:cNvSpPr/>
          <p:nvPr/>
        </p:nvSpPr>
        <p:spPr>
          <a:xfrm>
            <a:off x="1185401" y="3877290"/>
            <a:ext cx="2978182" cy="676680"/>
          </a:xfrm>
          <a:prstGeom prst="rect">
            <a:avLst/>
          </a:prstGeom>
          <a:noFill/>
          <a:ln w="9525" cap="flat" cmpd="sng" algn="ctr">
            <a:noFill/>
            <a:prstDash val="solid"/>
            <a:miter lim="800000"/>
            <a:headEnd type="none" w="med" len="med"/>
            <a:tailEnd type="none" w="med" len="med"/>
          </a:ln>
          <a:effectLst/>
        </p:spPr>
        <p:txBody>
          <a:bodyPr vert="horz" wrap="square" lIns="68580" tIns="34290" rIns="68580" bIns="34290" numCol="1" anchor="t"/>
          <a:lstStyle/>
          <a:p>
            <a:pPr>
              <a:lnSpc>
                <a:spcPct val="150000"/>
              </a:lnSpc>
              <a:defRPr lang="en-US" sz="1800" b="0" i="0" u="none" strike="noStrike" kern="1" spc="0" baseline="0">
                <a:solidFill>
                  <a:prstClr val="black"/>
                </a:solidFill>
                <a:effectLst/>
                <a:latin typeface="Georgia" panose="02040502050405020303" pitchFamily="1" charset="0"/>
                <a:ea typeface="Georgia" panose="02040502050405020303" pitchFamily="1" charset="0"/>
                <a:cs typeface="Georgia" panose="02040502050405020303" pitchFamily="1" charset="0"/>
              </a:defRPr>
            </a:pPr>
            <a:r>
              <a:rPr lang="en-US" sz="1200" kern="1" dirty="0">
                <a:solidFill>
                  <a:srgbClr val="102D34"/>
                </a:solidFill>
                <a:latin typeface="Times New Roman" panose="02020603050405020304" pitchFamily="18" charset="0"/>
                <a:ea typeface="仿宋" panose="02010609060101010101" pitchFamily="49" charset="-122"/>
                <a:cs typeface="Times New Roman" panose="02020603050405020304" pitchFamily="18" charset="0"/>
              </a:rPr>
              <a:t>H (</a:t>
            </a:r>
            <a:r>
              <a:rPr lang="en-US" sz="1200" b="1" kern="1" dirty="0">
                <a:solidFill>
                  <a:srgbClr val="00B050"/>
                </a:solidFill>
                <a:latin typeface="Times New Roman" panose="02020603050405020304" pitchFamily="18" charset="0"/>
                <a:ea typeface="仿宋" panose="02010609060101010101" pitchFamily="49" charset="-122"/>
                <a:cs typeface="Times New Roman" panose="02020603050405020304" pitchFamily="18" charset="0"/>
              </a:rPr>
              <a:t>2H</a:t>
            </a:r>
            <a:r>
              <a:rPr lang="en-US" sz="1200" kern="1" dirty="0">
                <a:solidFill>
                  <a:srgbClr val="102D34"/>
                </a:solidFill>
                <a:latin typeface="Times New Roman" panose="02020603050405020304" pitchFamily="18" charset="0"/>
                <a:ea typeface="仿宋" panose="02010609060101010101" pitchFamily="49" charset="-122"/>
                <a:cs typeface="Times New Roman" panose="02020603050405020304" pitchFamily="18" charset="0"/>
              </a:rPr>
              <a:t>-</a:t>
            </a:r>
            <a:r>
              <a:rPr lang="zh-CN" altLang="en-US" sz="1200" kern="1" dirty="0">
                <a:solidFill>
                  <a:srgbClr val="102D34"/>
                </a:solidFill>
                <a:latin typeface="Times New Roman" panose="02020603050405020304" pitchFamily="18" charset="0"/>
                <a:ea typeface="仿宋" panose="02010609060101010101" pitchFamily="49" charset="-122"/>
                <a:cs typeface="Times New Roman" panose="02020603050405020304" pitchFamily="18" charset="0"/>
              </a:rPr>
              <a:t>型</a:t>
            </a:r>
            <a:r>
              <a:rPr lang="en-US" sz="1200" kern="1" dirty="0">
                <a:solidFill>
                  <a:srgbClr val="102D34"/>
                </a:solidFill>
                <a:latin typeface="Times New Roman" panose="02020603050405020304" pitchFamily="18" charset="0"/>
                <a:ea typeface="仿宋" panose="02010609060101010101" pitchFamily="49" charset="-122"/>
                <a:cs typeface="Times New Roman" panose="02020603050405020304" pitchFamily="18" charset="0"/>
              </a:rPr>
              <a:t>)：</a:t>
            </a:r>
            <a:r>
              <a:rPr lang="zh-CN" altLang="en-US" sz="1200" kern="1" dirty="0">
                <a:solidFill>
                  <a:srgbClr val="102D34"/>
                </a:solidFill>
                <a:latin typeface="Times New Roman" panose="02020603050405020304" pitchFamily="18" charset="0"/>
                <a:ea typeface="仿宋" panose="02010609060101010101" pitchFamily="49" charset="-122"/>
                <a:cs typeface="Times New Roman" panose="02020603050405020304" pitchFamily="18" charset="0"/>
              </a:rPr>
              <a:t>空间群 </a:t>
            </a:r>
            <a:r>
              <a:rPr lang="en-US" sz="1200" kern="1" dirty="0">
                <a:solidFill>
                  <a:srgbClr val="102D34"/>
                </a:solidFill>
                <a:latin typeface="Times New Roman" panose="02020603050405020304" pitchFamily="18" charset="0"/>
                <a:ea typeface="仿宋" panose="02010609060101010101" pitchFamily="49" charset="-122"/>
                <a:cs typeface="Times New Roman" panose="02020603050405020304" pitchFamily="18" charset="0"/>
              </a:rPr>
              <a:t>P6</a:t>
            </a:r>
            <a:r>
              <a:rPr lang="en-US" sz="1200" kern="1" baseline="-24000" dirty="0">
                <a:solidFill>
                  <a:srgbClr val="102D34"/>
                </a:solidFill>
                <a:latin typeface="Times New Roman" panose="02020603050405020304" pitchFamily="18" charset="0"/>
                <a:ea typeface="仿宋" panose="02010609060101010101" pitchFamily="49" charset="-122"/>
                <a:cs typeface="Times New Roman" panose="02020603050405020304" pitchFamily="18" charset="0"/>
              </a:rPr>
              <a:t>3</a:t>
            </a:r>
            <a:r>
              <a:rPr lang="en-US" sz="1200" kern="1" dirty="0">
                <a:solidFill>
                  <a:srgbClr val="102D34"/>
                </a:solidFill>
                <a:latin typeface="Times New Roman" panose="02020603050405020304" pitchFamily="18" charset="0"/>
                <a:ea typeface="仿宋" panose="02010609060101010101" pitchFamily="49" charset="-122"/>
                <a:cs typeface="Times New Roman" panose="02020603050405020304" pitchFamily="18" charset="0"/>
              </a:rPr>
              <a:t>/mmc</a:t>
            </a:r>
          </a:p>
          <a:p>
            <a:pPr>
              <a:lnSpc>
                <a:spcPct val="150000"/>
              </a:lnSpc>
              <a:defRPr lang="en-US" sz="1800" b="0" i="0" u="none" strike="noStrike" kern="1" spc="0" baseline="0">
                <a:solidFill>
                  <a:prstClr val="black"/>
                </a:solidFill>
                <a:effectLst/>
                <a:latin typeface="Georgia" panose="02040502050405020303" pitchFamily="1" charset="0"/>
                <a:ea typeface="Georgia" panose="02040502050405020303" pitchFamily="1" charset="0"/>
                <a:cs typeface="Georgia" panose="02040502050405020303" pitchFamily="1" charset="0"/>
              </a:defRPr>
            </a:pPr>
            <a:r>
              <a:rPr lang="en-US" sz="1200" kern="1" dirty="0">
                <a:solidFill>
                  <a:srgbClr val="102D34"/>
                </a:solidFill>
                <a:latin typeface="Times New Roman" panose="02020603050405020304" pitchFamily="18" charset="0"/>
                <a:ea typeface="仿宋" panose="02010609060101010101" pitchFamily="49" charset="-122"/>
                <a:cs typeface="Times New Roman" panose="02020603050405020304" pitchFamily="18" charset="0"/>
              </a:rPr>
              <a:t>R (</a:t>
            </a:r>
            <a:r>
              <a:rPr lang="en-US" sz="1200" b="1" kern="1" dirty="0">
                <a:solidFill>
                  <a:srgbClr val="00B050"/>
                </a:solidFill>
                <a:latin typeface="Times New Roman" panose="02020603050405020304" pitchFamily="18" charset="0"/>
                <a:ea typeface="仿宋" panose="02010609060101010101" pitchFamily="49" charset="-122"/>
                <a:cs typeface="Times New Roman" panose="02020603050405020304" pitchFamily="18" charset="0"/>
              </a:rPr>
              <a:t>3R</a:t>
            </a:r>
            <a:r>
              <a:rPr lang="en-US" sz="1200" kern="1" dirty="0">
                <a:solidFill>
                  <a:srgbClr val="102D34"/>
                </a:solidFill>
                <a:latin typeface="Times New Roman" panose="02020603050405020304" pitchFamily="18" charset="0"/>
                <a:ea typeface="仿宋" panose="02010609060101010101" pitchFamily="49" charset="-122"/>
                <a:cs typeface="Times New Roman" panose="02020603050405020304" pitchFamily="18" charset="0"/>
              </a:rPr>
              <a:t>-</a:t>
            </a:r>
            <a:r>
              <a:rPr lang="zh-CN" altLang="en-US" sz="1200" kern="1" dirty="0">
                <a:solidFill>
                  <a:srgbClr val="102D34"/>
                </a:solidFill>
                <a:latin typeface="Times New Roman" panose="02020603050405020304" pitchFamily="18" charset="0"/>
                <a:ea typeface="仿宋" panose="02010609060101010101" pitchFamily="49" charset="-122"/>
                <a:cs typeface="Times New Roman" panose="02020603050405020304" pitchFamily="18" charset="0"/>
              </a:rPr>
              <a:t>型</a:t>
            </a:r>
            <a:r>
              <a:rPr lang="en-US" sz="1200" kern="1" dirty="0">
                <a:solidFill>
                  <a:srgbClr val="102D34"/>
                </a:solidFill>
                <a:latin typeface="Times New Roman" panose="02020603050405020304" pitchFamily="18" charset="0"/>
                <a:ea typeface="仿宋" panose="02010609060101010101" pitchFamily="49" charset="-122"/>
                <a:cs typeface="Times New Roman" panose="02020603050405020304" pitchFamily="18" charset="0"/>
              </a:rPr>
              <a:t>)：</a:t>
            </a:r>
            <a:r>
              <a:rPr lang="zh-CN" altLang="en-US" sz="1200" kern="1" dirty="0">
                <a:solidFill>
                  <a:srgbClr val="102D34"/>
                </a:solidFill>
                <a:latin typeface="Times New Roman" panose="02020603050405020304" pitchFamily="18" charset="0"/>
                <a:ea typeface="仿宋" panose="02010609060101010101" pitchFamily="49" charset="-122"/>
                <a:cs typeface="Times New Roman" panose="02020603050405020304" pitchFamily="18" charset="0"/>
              </a:rPr>
              <a:t>空间群</a:t>
            </a:r>
            <a:r>
              <a:rPr lang="en-US" sz="1200" kern="1" dirty="0">
                <a:solidFill>
                  <a:srgbClr val="102D34"/>
                </a:solidFill>
                <a:latin typeface="Times New Roman" panose="02020603050405020304" pitchFamily="18" charset="0"/>
                <a:ea typeface="仿宋" panose="02010609060101010101" pitchFamily="49" charset="-122"/>
                <a:cs typeface="Times New Roman" panose="02020603050405020304" pitchFamily="18" charset="0"/>
              </a:rPr>
              <a:t> R-3m</a:t>
            </a:r>
          </a:p>
        </p:txBody>
      </p:sp>
      <p:sp>
        <p:nvSpPr>
          <p:cNvPr id="12" name="object 9">
            <a:extLst>
              <a:ext uri="{FF2B5EF4-FFF2-40B4-BE49-F238E27FC236}">
                <a16:creationId xmlns="" xmlns:a16="http://schemas.microsoft.com/office/drawing/2014/main" id="{98DA0599-5F2D-4C99-B59A-E4B262BECEB6}"/>
              </a:ext>
            </a:extLst>
          </p:cNvPr>
          <p:cNvSpPr/>
          <p:nvPr/>
        </p:nvSpPr>
        <p:spPr>
          <a:xfrm>
            <a:off x="425054" y="662187"/>
            <a:ext cx="8424404" cy="1018942"/>
          </a:xfrm>
          <a:custGeom>
            <a:avLst/>
            <a:gdLst/>
            <a:ahLst/>
            <a:cxnLst/>
            <a:rect l="l" t="t" r="r" b="b"/>
            <a:pathLst>
              <a:path w="2926079" h="3879850">
                <a:moveTo>
                  <a:pt x="0" y="0"/>
                </a:moveTo>
                <a:lnTo>
                  <a:pt x="2926080" y="0"/>
                </a:lnTo>
                <a:lnTo>
                  <a:pt x="2926080" y="3879532"/>
                </a:lnTo>
                <a:lnTo>
                  <a:pt x="0" y="3879532"/>
                </a:lnTo>
                <a:lnTo>
                  <a:pt x="0" y="0"/>
                </a:lnTo>
                <a:close/>
              </a:path>
            </a:pathLst>
          </a:custGeom>
          <a:noFill/>
          <a:ln w="19050">
            <a:noFill/>
          </a:ln>
        </p:spPr>
        <p:txBody>
          <a:bodyPr wrap="square" lIns="0" tIns="0" rIns="0" bIns="0" rtlCol="0"/>
          <a:lstStyle/>
          <a:p>
            <a:pPr marL="214313" indent="-214313" algn="just">
              <a:lnSpc>
                <a:spcPct val="120000"/>
              </a:lnSpc>
              <a:buFont typeface="Wingdings" panose="05000000000000000000" pitchFamily="2" charset="2"/>
              <a:buChar char="Ø"/>
            </a:pPr>
            <a:r>
              <a:rPr lang="zh-CN" altLang="en-US" dirty="0" smtClean="0">
                <a:solidFill>
                  <a:prstClr val="black"/>
                </a:solidFill>
                <a:latin typeface="微软雅黑" pitchFamily="34" charset="-122"/>
                <a:ea typeface="微软雅黑" pitchFamily="34" charset="-122"/>
                <a:cs typeface="Times New Roman" panose="02020603050405020304" pitchFamily="18" charset="0"/>
              </a:rPr>
              <a:t>镍氢电池的低温放电性能主要由负极材料储氢合金决定；</a:t>
            </a:r>
            <a:endParaRPr lang="en-US" altLang="zh-CN" dirty="0" smtClean="0">
              <a:solidFill>
                <a:prstClr val="black"/>
              </a:solidFill>
              <a:latin typeface="微软雅黑" pitchFamily="34" charset="-122"/>
              <a:ea typeface="微软雅黑" pitchFamily="34" charset="-122"/>
              <a:cs typeface="Times New Roman" panose="02020603050405020304" pitchFamily="18" charset="0"/>
            </a:endParaRPr>
          </a:p>
          <a:p>
            <a:pPr marL="214313" indent="-214313" algn="just">
              <a:lnSpc>
                <a:spcPct val="120000"/>
              </a:lnSpc>
              <a:buFont typeface="Wingdings" panose="05000000000000000000" pitchFamily="2" charset="2"/>
              <a:buChar char="Ø"/>
            </a:pPr>
            <a:r>
              <a:rPr lang="zh-CN" altLang="en-US" dirty="0" smtClean="0">
                <a:solidFill>
                  <a:prstClr val="black"/>
                </a:solidFill>
                <a:latin typeface="微软雅黑" pitchFamily="34" charset="-122"/>
                <a:ea typeface="微软雅黑" pitchFamily="34" charset="-122"/>
                <a:cs typeface="Times New Roman" panose="02020603050405020304" pitchFamily="18" charset="0"/>
              </a:rPr>
              <a:t>传统</a:t>
            </a:r>
            <a:r>
              <a:rPr lang="en-US" altLang="zh-CN" dirty="0">
                <a:solidFill>
                  <a:prstClr val="black"/>
                </a:solidFill>
                <a:latin typeface="微软雅黑" pitchFamily="34" charset="-122"/>
                <a:ea typeface="微软雅黑" pitchFamily="34" charset="-122"/>
                <a:cs typeface="Times New Roman" panose="02020603050405020304" pitchFamily="18" charset="0"/>
              </a:rPr>
              <a:t>AB5</a:t>
            </a:r>
            <a:r>
              <a:rPr lang="zh-CN" altLang="en-US" dirty="0">
                <a:solidFill>
                  <a:prstClr val="black"/>
                </a:solidFill>
                <a:latin typeface="微软雅黑" pitchFamily="34" charset="-122"/>
                <a:ea typeface="微软雅黑" pitchFamily="34" charset="-122"/>
                <a:cs typeface="Times New Roman" panose="02020603050405020304" pitchFamily="18" charset="0"/>
              </a:rPr>
              <a:t>型合金</a:t>
            </a:r>
            <a:r>
              <a:rPr lang="zh-CN" altLang="zh-CN" dirty="0">
                <a:solidFill>
                  <a:prstClr val="black"/>
                </a:solidFill>
                <a:latin typeface="微软雅黑" pitchFamily="34" charset="-122"/>
                <a:ea typeface="微软雅黑" pitchFamily="34" charset="-122"/>
                <a:cs typeface="Times New Roman" panose="02020603050405020304" pitchFamily="18" charset="0"/>
              </a:rPr>
              <a:t>低温放电性能差。虽可提高吸放氢平台满足低温放电要求，但较高的平台在</a:t>
            </a:r>
            <a:r>
              <a:rPr lang="zh-CN" altLang="zh-CN" dirty="0" smtClean="0">
                <a:solidFill>
                  <a:prstClr val="black"/>
                </a:solidFill>
                <a:latin typeface="微软雅黑" pitchFamily="34" charset="-122"/>
                <a:ea typeface="微软雅黑" pitchFamily="34" charset="-122"/>
                <a:cs typeface="Times New Roman" panose="02020603050405020304" pitchFamily="18" charset="0"/>
              </a:rPr>
              <a:t>高温下</a:t>
            </a:r>
            <a:r>
              <a:rPr lang="zh-CN" altLang="zh-CN" dirty="0">
                <a:solidFill>
                  <a:prstClr val="black"/>
                </a:solidFill>
                <a:latin typeface="微软雅黑" pitchFamily="34" charset="-122"/>
                <a:ea typeface="微软雅黑" pitchFamily="34" charset="-122"/>
                <a:cs typeface="Times New Roman" panose="02020603050405020304" pitchFamily="18" charset="0"/>
              </a:rPr>
              <a:t>会带来其他负面问题，无法</a:t>
            </a:r>
            <a:r>
              <a:rPr lang="zh-CN" altLang="zh-CN" dirty="0" smtClean="0">
                <a:solidFill>
                  <a:prstClr val="black"/>
                </a:solidFill>
                <a:latin typeface="微软雅黑" pitchFamily="34" charset="-122"/>
                <a:ea typeface="微软雅黑" pitchFamily="34" charset="-122"/>
                <a:cs typeface="Times New Roman" panose="02020603050405020304" pitchFamily="18" charset="0"/>
              </a:rPr>
              <a:t>兼顾宽温使用</a:t>
            </a:r>
            <a:r>
              <a:rPr lang="zh-CN" altLang="zh-CN" dirty="0">
                <a:solidFill>
                  <a:prstClr val="black"/>
                </a:solidFill>
                <a:latin typeface="微软雅黑" pitchFamily="34" charset="-122"/>
                <a:ea typeface="微软雅黑" pitchFamily="34" charset="-122"/>
                <a:cs typeface="Times New Roman" panose="02020603050405020304" pitchFamily="18" charset="0"/>
              </a:rPr>
              <a:t>的</a:t>
            </a:r>
            <a:r>
              <a:rPr lang="zh-CN" altLang="zh-CN" dirty="0" smtClean="0">
                <a:solidFill>
                  <a:prstClr val="black"/>
                </a:solidFill>
                <a:latin typeface="微软雅黑" pitchFamily="34" charset="-122"/>
                <a:ea typeface="微软雅黑" pitchFamily="34" charset="-122"/>
                <a:cs typeface="Times New Roman" panose="02020603050405020304" pitchFamily="18" charset="0"/>
              </a:rPr>
              <a:t>要求</a:t>
            </a:r>
            <a:r>
              <a:rPr lang="zh-CN" altLang="en-US" dirty="0" smtClean="0">
                <a:solidFill>
                  <a:prstClr val="black"/>
                </a:solidFill>
                <a:latin typeface="微软雅黑" pitchFamily="34" charset="-122"/>
                <a:ea typeface="微软雅黑" pitchFamily="34" charset="-122"/>
                <a:cs typeface="Times New Roman" panose="02020603050405020304" pitchFamily="18" charset="0"/>
              </a:rPr>
              <a:t>；</a:t>
            </a:r>
            <a:endParaRPr lang="en-US" altLang="zh-CN" dirty="0">
              <a:solidFill>
                <a:prstClr val="black"/>
              </a:solidFill>
              <a:latin typeface="微软雅黑" pitchFamily="34" charset="-122"/>
              <a:ea typeface="微软雅黑" pitchFamily="34" charset="-122"/>
              <a:cs typeface="Times New Roman" panose="02020603050405020304" pitchFamily="18" charset="0"/>
            </a:endParaRPr>
          </a:p>
          <a:p>
            <a:pPr marL="214313" indent="-214313" algn="just">
              <a:lnSpc>
                <a:spcPct val="120000"/>
              </a:lnSpc>
              <a:buFont typeface="Wingdings" panose="05000000000000000000" pitchFamily="2" charset="2"/>
              <a:buChar char="Ø"/>
            </a:pPr>
            <a:r>
              <a:rPr lang="en-US" altLang="zh-CN" dirty="0" smtClean="0">
                <a:solidFill>
                  <a:prstClr val="black"/>
                </a:solidFill>
                <a:latin typeface="微软雅黑" pitchFamily="34" charset="-122"/>
                <a:ea typeface="微软雅黑" pitchFamily="34" charset="-122"/>
                <a:cs typeface="Times New Roman" panose="02020603050405020304" pitchFamily="18" charset="0"/>
              </a:rPr>
              <a:t>A2B7</a:t>
            </a:r>
            <a:r>
              <a:rPr lang="zh-CN" altLang="en-US" dirty="0" smtClean="0">
                <a:solidFill>
                  <a:prstClr val="black"/>
                </a:solidFill>
                <a:latin typeface="微软雅黑" pitchFamily="34" charset="-122"/>
                <a:ea typeface="微软雅黑" pitchFamily="34" charset="-122"/>
                <a:cs typeface="Times New Roman" panose="02020603050405020304" pitchFamily="18" charset="0"/>
              </a:rPr>
              <a:t>合金与</a:t>
            </a:r>
            <a:r>
              <a:rPr lang="zh-CN" altLang="en-US" dirty="0">
                <a:solidFill>
                  <a:prstClr val="black"/>
                </a:solidFill>
                <a:latin typeface="微软雅黑" pitchFamily="34" charset="-122"/>
                <a:ea typeface="微软雅黑" pitchFamily="34" charset="-122"/>
                <a:cs typeface="Times New Roman" panose="02020603050405020304" pitchFamily="18" charset="0"/>
              </a:rPr>
              <a:t>传统</a:t>
            </a:r>
            <a:r>
              <a:rPr lang="en-US" altLang="zh-CN" dirty="0">
                <a:solidFill>
                  <a:prstClr val="black"/>
                </a:solidFill>
                <a:latin typeface="微软雅黑" pitchFamily="34" charset="-122"/>
                <a:ea typeface="微软雅黑" pitchFamily="34" charset="-122"/>
                <a:cs typeface="Times New Roman" panose="02020603050405020304" pitchFamily="18" charset="0"/>
              </a:rPr>
              <a:t>AB</a:t>
            </a:r>
            <a:r>
              <a:rPr lang="en-US" altLang="zh-CN" baseline="-25000" dirty="0">
                <a:solidFill>
                  <a:prstClr val="black"/>
                </a:solidFill>
                <a:latin typeface="微软雅黑" pitchFamily="34" charset="-122"/>
                <a:ea typeface="微软雅黑" pitchFamily="34" charset="-122"/>
                <a:cs typeface="Times New Roman" panose="02020603050405020304" pitchFamily="18" charset="0"/>
              </a:rPr>
              <a:t>5</a:t>
            </a:r>
            <a:r>
              <a:rPr lang="zh-CN" altLang="en-US" dirty="0" smtClean="0">
                <a:solidFill>
                  <a:prstClr val="black"/>
                </a:solidFill>
                <a:latin typeface="微软雅黑" pitchFamily="34" charset="-122"/>
                <a:ea typeface="微软雅黑" pitchFamily="34" charset="-122"/>
                <a:cs typeface="Times New Roman" panose="02020603050405020304" pitchFamily="18" charset="0"/>
              </a:rPr>
              <a:t>型稀土合金</a:t>
            </a:r>
            <a:r>
              <a:rPr lang="zh-CN" altLang="en-US" dirty="0">
                <a:solidFill>
                  <a:prstClr val="black"/>
                </a:solidFill>
                <a:latin typeface="微软雅黑" pitchFamily="34" charset="-122"/>
                <a:ea typeface="微软雅黑" pitchFamily="34" charset="-122"/>
                <a:cs typeface="Times New Roman" panose="02020603050405020304" pitchFamily="18" charset="0"/>
              </a:rPr>
              <a:t>相比</a:t>
            </a:r>
            <a:r>
              <a:rPr lang="zh-CN" altLang="en-US" dirty="0" smtClean="0">
                <a:solidFill>
                  <a:prstClr val="black"/>
                </a:solidFill>
                <a:latin typeface="微软雅黑" pitchFamily="34" charset="-122"/>
                <a:ea typeface="微软雅黑" pitchFamily="34" charset="-122"/>
                <a:cs typeface="Times New Roman" panose="02020603050405020304" pitchFamily="18" charset="0"/>
              </a:rPr>
              <a:t>，储</a:t>
            </a:r>
            <a:r>
              <a:rPr lang="zh-CN" altLang="en-US" dirty="0">
                <a:solidFill>
                  <a:prstClr val="black"/>
                </a:solidFill>
                <a:latin typeface="微软雅黑" pitchFamily="34" charset="-122"/>
                <a:ea typeface="微软雅黑" pitchFamily="34" charset="-122"/>
                <a:cs typeface="Times New Roman" panose="02020603050405020304" pitchFamily="18" charset="0"/>
              </a:rPr>
              <a:t>氢容量与储氢动力学</a:t>
            </a:r>
            <a:r>
              <a:rPr lang="zh-CN" altLang="en-US" dirty="0" smtClean="0">
                <a:solidFill>
                  <a:prstClr val="black"/>
                </a:solidFill>
                <a:latin typeface="微软雅黑" pitchFamily="34" charset="-122"/>
                <a:ea typeface="微软雅黑" pitchFamily="34" charset="-122"/>
                <a:cs typeface="Times New Roman" panose="02020603050405020304" pitchFamily="18" charset="0"/>
              </a:rPr>
              <a:t>性能更好，具有</a:t>
            </a:r>
            <a:r>
              <a:rPr lang="zh-CN" altLang="en-US" dirty="0">
                <a:solidFill>
                  <a:prstClr val="black"/>
                </a:solidFill>
                <a:latin typeface="微软雅黑" pitchFamily="34" charset="-122"/>
                <a:ea typeface="微软雅黑" pitchFamily="34" charset="-122"/>
                <a:cs typeface="Times New Roman" panose="02020603050405020304" pitchFamily="18" charset="0"/>
              </a:rPr>
              <a:t>良好的温度适应性，能够</a:t>
            </a:r>
            <a:r>
              <a:rPr lang="zh-CN" altLang="en-US" dirty="0" smtClean="0">
                <a:solidFill>
                  <a:prstClr val="black"/>
                </a:solidFill>
                <a:latin typeface="微软雅黑" pitchFamily="34" charset="-122"/>
                <a:ea typeface="微软雅黑" pitchFamily="34" charset="-122"/>
                <a:cs typeface="Times New Roman" panose="02020603050405020304" pitchFamily="18" charset="0"/>
              </a:rPr>
              <a:t>在</a:t>
            </a:r>
            <a:r>
              <a:rPr lang="en-US" altLang="zh-CN" dirty="0" smtClean="0">
                <a:solidFill>
                  <a:prstClr val="black"/>
                </a:solidFill>
                <a:latin typeface="微软雅黑" pitchFamily="34" charset="-122"/>
                <a:ea typeface="微软雅黑" pitchFamily="34" charset="-122"/>
                <a:cs typeface="Times New Roman" panose="02020603050405020304" pitchFamily="18" charset="0"/>
              </a:rPr>
              <a:t>-</a:t>
            </a:r>
            <a:r>
              <a:rPr lang="en-US" altLang="zh-CN" dirty="0">
                <a:solidFill>
                  <a:prstClr val="black"/>
                </a:solidFill>
                <a:latin typeface="微软雅黑" pitchFamily="34" charset="-122"/>
                <a:ea typeface="微软雅黑" pitchFamily="34" charset="-122"/>
                <a:cs typeface="Times New Roman" panose="02020603050405020304" pitchFamily="18" charset="0"/>
              </a:rPr>
              <a:t>40~60ºC</a:t>
            </a:r>
            <a:r>
              <a:rPr lang="zh-CN" altLang="en-US" dirty="0">
                <a:solidFill>
                  <a:prstClr val="black"/>
                </a:solidFill>
                <a:latin typeface="微软雅黑" pitchFamily="34" charset="-122"/>
                <a:ea typeface="微软雅黑" pitchFamily="34" charset="-122"/>
                <a:cs typeface="Times New Roman" panose="02020603050405020304" pitchFamily="18" charset="0"/>
              </a:rPr>
              <a:t>环境中稳定</a:t>
            </a:r>
            <a:r>
              <a:rPr lang="zh-CN" altLang="en-US" dirty="0" smtClean="0">
                <a:solidFill>
                  <a:prstClr val="black"/>
                </a:solidFill>
                <a:latin typeface="微软雅黑" pitchFamily="34" charset="-122"/>
                <a:ea typeface="微软雅黑" pitchFamily="34" charset="-122"/>
                <a:cs typeface="Times New Roman" panose="02020603050405020304" pitchFamily="18" charset="0"/>
              </a:rPr>
              <a:t>工作，是发展宽温镍电的重点开发材料选择</a:t>
            </a:r>
            <a:endParaRPr lang="zh-CN" altLang="en-US" dirty="0">
              <a:solidFill>
                <a:prstClr val="black"/>
              </a:solidFill>
              <a:latin typeface="微软雅黑" pitchFamily="34" charset="-122"/>
              <a:ea typeface="微软雅黑" pitchFamily="34" charset="-122"/>
              <a:cs typeface="Times New Roman" panose="02020603050405020304" pitchFamily="18" charset="0"/>
            </a:endParaRPr>
          </a:p>
          <a:p>
            <a:pPr marL="214313" indent="-214313" algn="just">
              <a:lnSpc>
                <a:spcPct val="120000"/>
              </a:lnSpc>
              <a:buFont typeface="Arial" panose="020B0604020202020204" pitchFamily="34" charset="0"/>
              <a:buChar char="•"/>
            </a:pPr>
            <a:endParaRPr lang="zh-CN" altLang="en-US" dirty="0">
              <a:solidFill>
                <a:prstClr val="black"/>
              </a:solidFill>
              <a:latin typeface="微软雅黑" pitchFamily="34" charset="-122"/>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29826562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2" y="243483"/>
            <a:ext cx="1948290"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a:solidFill>
                  <a:prstClr val="black"/>
                </a:solidFill>
                <a:latin typeface="微软雅黑" pitchFamily="34" charset="-122"/>
                <a:ea typeface="微软雅黑" pitchFamily="34" charset="-122"/>
              </a:rPr>
              <a:t>3</a:t>
            </a:r>
            <a:r>
              <a:rPr lang="zh-CN" altLang="en-US" sz="1500" dirty="0" smtClean="0">
                <a:solidFill>
                  <a:prstClr val="black"/>
                </a:solidFill>
                <a:latin typeface="微软雅黑" pitchFamily="34" charset="-122"/>
                <a:ea typeface="微软雅黑" pitchFamily="34" charset="-122"/>
              </a:rPr>
              <a:t>储能备用电源市场</a:t>
            </a:r>
            <a:endParaRPr lang="zh-CN" altLang="en-US" sz="1500" dirty="0">
              <a:solidFill>
                <a:prstClr val="black"/>
              </a:solidFill>
              <a:latin typeface="微软雅黑" pitchFamily="34" charset="-122"/>
              <a:ea typeface="微软雅黑" pitchFamily="34" charset="-122"/>
            </a:endParaRPr>
          </a:p>
        </p:txBody>
      </p:sp>
      <p:sp>
        <p:nvSpPr>
          <p:cNvPr id="5"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6"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7" name="Text Box 624">
            <a:extLst>
              <a:ext uri="{FF2B5EF4-FFF2-40B4-BE49-F238E27FC236}">
                <a16:creationId xmlns="" xmlns:a16="http://schemas.microsoft.com/office/drawing/2014/main" id="{4189DD74-3434-44F9-ABA5-30B5CABF0864}"/>
              </a:ext>
            </a:extLst>
          </p:cNvPr>
          <p:cNvSpPr txBox="1">
            <a:spLocks noChangeArrowheads="1"/>
          </p:cNvSpPr>
          <p:nvPr/>
        </p:nvSpPr>
        <p:spPr bwMode="auto">
          <a:xfrm>
            <a:off x="372372" y="738159"/>
            <a:ext cx="7919431" cy="286327"/>
          </a:xfrm>
          <a:prstGeom prst="rect">
            <a:avLst/>
          </a:prstGeom>
          <a:noFill/>
          <a:ln w="9525">
            <a:noFill/>
            <a:miter lim="800000"/>
            <a:headEnd/>
            <a:tailEnd/>
          </a:ln>
        </p:spPr>
        <p:txBody>
          <a:bodyPr wrap="square" lIns="70197" tIns="35099" rIns="70197" bIns="35099">
            <a:spAutoFit/>
          </a:bodyPr>
          <a:lstStyle/>
          <a:p>
            <a:pPr marL="171450" indent="-171450">
              <a:buFont typeface="Wingdings" pitchFamily="2" charset="2"/>
              <a:buChar char="n"/>
            </a:pPr>
            <a:r>
              <a:rPr lang="zh-CN" altLang="en-US" b="1" dirty="0">
                <a:solidFill>
                  <a:schemeClr val="tx1">
                    <a:lumMod val="95000"/>
                    <a:lumOff val="5000"/>
                  </a:schemeClr>
                </a:solidFill>
                <a:latin typeface="微软雅黑" pitchFamily="34" charset="-122"/>
                <a:ea typeface="微软雅黑" pitchFamily="34" charset="-122"/>
              </a:rPr>
              <a:t>野外储能（移动通信基站，太阳能路灯、储能电箱）产业市场分析</a:t>
            </a:r>
          </a:p>
        </p:txBody>
      </p:sp>
      <p:pic>
        <p:nvPicPr>
          <p:cNvPr id="8" name="Picture 2" descr="C:\Users\liang\Documents\WXWork\1688851934590534\Cache\Image\2020-07\201807240833_53804500.jpg"/>
          <p:cNvPicPr>
            <a:picLocks noChangeAspect="1" noChangeArrowheads="1"/>
          </p:cNvPicPr>
          <p:nvPr/>
        </p:nvPicPr>
        <p:blipFill>
          <a:blip r:embed="rId2" cstate="print"/>
          <a:srcRect/>
          <a:stretch>
            <a:fillRect/>
          </a:stretch>
        </p:blipFill>
        <p:spPr bwMode="auto">
          <a:xfrm>
            <a:off x="3554291" y="1103699"/>
            <a:ext cx="4787411" cy="3242779"/>
          </a:xfrm>
          <a:prstGeom prst="rect">
            <a:avLst/>
          </a:prstGeom>
          <a:noFill/>
        </p:spPr>
      </p:pic>
      <p:sp>
        <p:nvSpPr>
          <p:cNvPr id="9" name="矩形 8"/>
          <p:cNvSpPr/>
          <p:nvPr/>
        </p:nvSpPr>
        <p:spPr>
          <a:xfrm>
            <a:off x="372372" y="1107516"/>
            <a:ext cx="2819308" cy="3624069"/>
          </a:xfrm>
          <a:prstGeom prst="rect">
            <a:avLst/>
          </a:prstGeom>
          <a:noFill/>
        </p:spPr>
        <p:txBody>
          <a:bodyPr wrap="square" lIns="68580" tIns="34290" rIns="68580" bIns="34290" rtlCol="0">
            <a:spAutoFit/>
          </a:bodyPr>
          <a:lstStyle/>
          <a:p>
            <a:pPr indent="342900">
              <a:lnSpc>
                <a:spcPct val="150000"/>
              </a:lnSpc>
            </a:pPr>
            <a:r>
              <a:rPr lang="zh-CN" altLang="en-US" dirty="0">
                <a:latin typeface="微软雅黑" pitchFamily="34" charset="-122"/>
                <a:ea typeface="微软雅黑" pitchFamily="34" charset="-122"/>
              </a:rPr>
              <a:t>预计到</a:t>
            </a:r>
            <a:r>
              <a:rPr lang="en-US" altLang="zh-CN" dirty="0">
                <a:latin typeface="微软雅黑" pitchFamily="34" charset="-122"/>
                <a:ea typeface="微软雅黑" pitchFamily="34" charset="-122"/>
              </a:rPr>
              <a:t>2022</a:t>
            </a:r>
            <a:r>
              <a:rPr lang="zh-CN" altLang="en-US" dirty="0">
                <a:latin typeface="微软雅黑" pitchFamily="34" charset="-122"/>
                <a:ea typeface="微软雅黑" pitchFamily="34" charset="-122"/>
              </a:rPr>
              <a:t>年中国储能产值将达到</a:t>
            </a:r>
            <a:r>
              <a:rPr lang="en-US" altLang="zh-CN" dirty="0">
                <a:latin typeface="微软雅黑" pitchFamily="34" charset="-122"/>
                <a:ea typeface="微软雅黑" pitchFamily="34" charset="-122"/>
              </a:rPr>
              <a:t>137</a:t>
            </a:r>
            <a:r>
              <a:rPr lang="zh-CN" altLang="en-US" dirty="0">
                <a:latin typeface="微软雅黑" pitchFamily="34" charset="-122"/>
                <a:ea typeface="微软雅黑" pitchFamily="34" charset="-122"/>
              </a:rPr>
              <a:t>亿元。增长的主要动力来自通信基站、家庭储能、电网储能。</a:t>
            </a:r>
            <a:endParaRPr lang="en-US" altLang="zh-CN" dirty="0">
              <a:latin typeface="微软雅黑" pitchFamily="34" charset="-122"/>
              <a:ea typeface="微软雅黑" pitchFamily="34" charset="-122"/>
            </a:endParaRPr>
          </a:p>
          <a:p>
            <a:pPr indent="342900">
              <a:lnSpc>
                <a:spcPct val="150000"/>
              </a:lnSpc>
            </a:pPr>
            <a:endParaRPr lang="en-US" altLang="zh-CN" dirty="0">
              <a:latin typeface="微软雅黑" pitchFamily="34" charset="-122"/>
              <a:ea typeface="微软雅黑" pitchFamily="34" charset="-122"/>
            </a:endParaRPr>
          </a:p>
          <a:p>
            <a:pPr indent="342900">
              <a:lnSpc>
                <a:spcPct val="150000"/>
              </a:lnSpc>
            </a:pPr>
            <a:r>
              <a:rPr lang="zh-CN" altLang="zh-CN" dirty="0">
                <a:latin typeface="微软雅黑" pitchFamily="34" charset="-122"/>
                <a:ea typeface="微软雅黑" pitchFamily="34" charset="-122"/>
              </a:rPr>
              <a:t>产品要求电池高温充放电效率高、长时间耐浮充以及较长的使用寿命等性能。目前仍然需要使用</a:t>
            </a:r>
            <a:r>
              <a:rPr lang="en-US" altLang="zh-CN" dirty="0">
                <a:latin typeface="微软雅黑" pitchFamily="34" charset="-122"/>
                <a:ea typeface="微软雅黑" pitchFamily="34" charset="-122"/>
              </a:rPr>
              <a:t>AB5</a:t>
            </a:r>
            <a:r>
              <a:rPr lang="zh-CN" altLang="zh-CN" dirty="0">
                <a:latin typeface="微软雅黑" pitchFamily="34" charset="-122"/>
                <a:ea typeface="微软雅黑" pitchFamily="34" charset="-122"/>
              </a:rPr>
              <a:t>型储氢合金，在常规</a:t>
            </a:r>
            <a:r>
              <a:rPr lang="en-US" altLang="zh-CN" dirty="0">
                <a:latin typeface="微软雅黑" pitchFamily="34" charset="-122"/>
                <a:ea typeface="微软雅黑" pitchFamily="34" charset="-122"/>
              </a:rPr>
              <a:t>AB5</a:t>
            </a:r>
            <a:r>
              <a:rPr lang="zh-CN" altLang="zh-CN" dirty="0">
                <a:latin typeface="微软雅黑" pitchFamily="34" charset="-122"/>
                <a:ea typeface="微软雅黑" pitchFamily="34" charset="-122"/>
              </a:rPr>
              <a:t>型储氢合金基础上开发更长寿命的合金。</a:t>
            </a:r>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xmlns="" val="439090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2" y="243483"/>
            <a:ext cx="2333011"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smtClean="0">
                <a:solidFill>
                  <a:prstClr val="black"/>
                </a:solidFill>
                <a:latin typeface="微软雅黑" pitchFamily="34" charset="-122"/>
                <a:ea typeface="微软雅黑" pitchFamily="34" charset="-122"/>
              </a:rPr>
              <a:t>4</a:t>
            </a:r>
            <a:r>
              <a:rPr lang="zh-CN" altLang="en-US" sz="1500" dirty="0" smtClean="0">
                <a:solidFill>
                  <a:prstClr val="black"/>
                </a:solidFill>
                <a:latin typeface="微软雅黑" pitchFamily="34" charset="-122"/>
                <a:ea typeface="微软雅黑" pitchFamily="34" charset="-122"/>
              </a:rPr>
              <a:t>固态储氢领域相关应用</a:t>
            </a:r>
            <a:endParaRPr lang="zh-CN" altLang="en-US" sz="1500" dirty="0">
              <a:solidFill>
                <a:prstClr val="black"/>
              </a:solidFill>
              <a:latin typeface="微软雅黑" pitchFamily="34" charset="-122"/>
              <a:ea typeface="微软雅黑" pitchFamily="34" charset="-122"/>
            </a:endParaRPr>
          </a:p>
        </p:txBody>
      </p:sp>
      <p:sp>
        <p:nvSpPr>
          <p:cNvPr id="5"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6"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11" name="文本框 10">
            <a:extLst>
              <a:ext uri="{FF2B5EF4-FFF2-40B4-BE49-F238E27FC236}">
                <a16:creationId xmlns="" xmlns:a16="http://schemas.microsoft.com/office/drawing/2014/main" id="{7E4B67E7-66AF-436D-88B9-D437365D512E}"/>
              </a:ext>
            </a:extLst>
          </p:cNvPr>
          <p:cNvSpPr txBox="1"/>
          <p:nvPr/>
        </p:nvSpPr>
        <p:spPr>
          <a:xfrm>
            <a:off x="425054" y="3878304"/>
            <a:ext cx="8129740" cy="931024"/>
          </a:xfrm>
          <a:prstGeom prst="rect">
            <a:avLst/>
          </a:prstGeom>
          <a:noFill/>
        </p:spPr>
        <p:txBody>
          <a:bodyPr wrap="square" lIns="68580" tIns="34290" rIns="68580" bIns="34290" rtlCol="0">
            <a:spAutoFit/>
          </a:bodyPr>
          <a:lstStyle/>
          <a:p>
            <a:pPr marL="214313" indent="-214313">
              <a:buFont typeface="Wingdings" panose="05000000000000000000" pitchFamily="2" charset="2"/>
              <a:buChar char="Ø"/>
            </a:pPr>
            <a:r>
              <a:rPr lang="zh-CN" altLang="en-US" dirty="0">
                <a:latin typeface="微软雅黑" pitchFamily="34" charset="-122"/>
                <a:ea typeface="微软雅黑" pitchFamily="34" charset="-122"/>
              </a:rPr>
              <a:t>在国家政策引导下，氢能产业将实现快速的产业化发展，未来市场潜力庞大</a:t>
            </a:r>
            <a:endParaRPr lang="en-US" altLang="zh-CN" dirty="0">
              <a:latin typeface="微软雅黑" pitchFamily="34" charset="-122"/>
              <a:ea typeface="微软雅黑" pitchFamily="34" charset="-122"/>
            </a:endParaRPr>
          </a:p>
          <a:p>
            <a:pPr marL="214313" indent="-214313">
              <a:buFont typeface="Wingdings" panose="05000000000000000000" pitchFamily="2" charset="2"/>
              <a:buChar char="Ø"/>
            </a:pPr>
            <a:r>
              <a:rPr lang="zh-CN" altLang="en-US" dirty="0">
                <a:latin typeface="微软雅黑" pitchFamily="34" charset="-122"/>
                <a:ea typeface="微软雅黑" pitchFamily="34" charset="-122"/>
              </a:rPr>
              <a:t>氢储氢运技术及材料是氢能产业快速规模化发展的制约点，市场迫切需求高容量固态储氢材料及储运技术来健全氢能产业链的储运氢系统</a:t>
            </a:r>
            <a:endParaRPr lang="en-US" altLang="zh-CN" dirty="0">
              <a:latin typeface="微软雅黑" pitchFamily="34" charset="-122"/>
              <a:ea typeface="微软雅黑" pitchFamily="34" charset="-122"/>
            </a:endParaRPr>
          </a:p>
          <a:p>
            <a:pPr marL="214313" indent="-214313">
              <a:buFont typeface="Wingdings" panose="05000000000000000000" pitchFamily="2" charset="2"/>
              <a:buChar char="Ø"/>
            </a:pPr>
            <a:endParaRPr lang="zh-CN" altLang="en-US" dirty="0">
              <a:latin typeface="微软雅黑" pitchFamily="34" charset="-122"/>
              <a:ea typeface="微软雅黑" pitchFamily="34" charset="-122"/>
            </a:endParaRPr>
          </a:p>
        </p:txBody>
      </p:sp>
      <p:graphicFrame>
        <p:nvGraphicFramePr>
          <p:cNvPr id="12" name="表格 11">
            <a:extLst>
              <a:ext uri="{FF2B5EF4-FFF2-40B4-BE49-F238E27FC236}">
                <a16:creationId xmlns="" xmlns:a16="http://schemas.microsoft.com/office/drawing/2014/main" id="{0380D806-41BC-4A9A-B59A-420A69C268C9}"/>
              </a:ext>
            </a:extLst>
          </p:cNvPr>
          <p:cNvGraphicFramePr>
            <a:graphicFrameLocks noGrp="1"/>
          </p:cNvGraphicFramePr>
          <p:nvPr>
            <p:extLst>
              <p:ext uri="{D42A27DB-BD31-4B8C-83A1-F6EECF244321}">
                <p14:modId xmlns:p14="http://schemas.microsoft.com/office/powerpoint/2010/main" xmlns="" val="684778280"/>
              </p:ext>
            </p:extLst>
          </p:nvPr>
        </p:nvGraphicFramePr>
        <p:xfrm>
          <a:off x="425054" y="944547"/>
          <a:ext cx="8402247" cy="2556748"/>
        </p:xfrm>
        <a:graphic>
          <a:graphicData uri="http://schemas.openxmlformats.org/drawingml/2006/table">
            <a:tbl>
              <a:tblPr firstRow="1" bandRow="1">
                <a:tableStyleId>{69CF1AB2-1976-4502-BF36-3FF5EA218861}</a:tableStyleId>
              </a:tblPr>
              <a:tblGrid>
                <a:gridCol w="913862">
                  <a:extLst>
                    <a:ext uri="{9D8B030D-6E8A-4147-A177-3AD203B41FA5}">
                      <a16:colId xmlns="" xmlns:a16="http://schemas.microsoft.com/office/drawing/2014/main" val="20000"/>
                    </a:ext>
                  </a:extLst>
                </a:gridCol>
                <a:gridCol w="1844965">
                  <a:extLst>
                    <a:ext uri="{9D8B030D-6E8A-4147-A177-3AD203B41FA5}">
                      <a16:colId xmlns="" xmlns:a16="http://schemas.microsoft.com/office/drawing/2014/main" val="20001"/>
                    </a:ext>
                  </a:extLst>
                </a:gridCol>
                <a:gridCol w="818154">
                  <a:extLst>
                    <a:ext uri="{9D8B030D-6E8A-4147-A177-3AD203B41FA5}">
                      <a16:colId xmlns="" xmlns:a16="http://schemas.microsoft.com/office/drawing/2014/main" val="20002"/>
                    </a:ext>
                  </a:extLst>
                </a:gridCol>
                <a:gridCol w="1347566">
                  <a:extLst>
                    <a:ext uri="{9D8B030D-6E8A-4147-A177-3AD203B41FA5}">
                      <a16:colId xmlns="" xmlns:a16="http://schemas.microsoft.com/office/drawing/2014/main" val="20003"/>
                    </a:ext>
                  </a:extLst>
                </a:gridCol>
                <a:gridCol w="1520813">
                  <a:extLst>
                    <a:ext uri="{9D8B030D-6E8A-4147-A177-3AD203B41FA5}">
                      <a16:colId xmlns="" xmlns:a16="http://schemas.microsoft.com/office/drawing/2014/main" val="20004"/>
                    </a:ext>
                  </a:extLst>
                </a:gridCol>
                <a:gridCol w="1956887">
                  <a:extLst>
                    <a:ext uri="{9D8B030D-6E8A-4147-A177-3AD203B41FA5}">
                      <a16:colId xmlns="" xmlns:a16="http://schemas.microsoft.com/office/drawing/2014/main" val="20005"/>
                    </a:ext>
                  </a:extLst>
                </a:gridCol>
              </a:tblGrid>
              <a:tr h="624117">
                <a:tc gridSpan="2">
                  <a:txBody>
                    <a:bodyPr/>
                    <a:lstStyle/>
                    <a:p>
                      <a:pPr algn="ct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hMerge="1">
                  <a:txBody>
                    <a:bodyPr/>
                    <a:lstStyle/>
                    <a:p>
                      <a:pPr algn="ctr"/>
                      <a:endParaRPr lang="zh-CN" altLang="en-US" dirty="0"/>
                    </a:p>
                  </a:txBody>
                  <a:tcPr anchor="ctr"/>
                </a:tc>
                <a:tc>
                  <a:txBody>
                    <a:bodyPr/>
                    <a:lstStyle/>
                    <a:p>
                      <a:pPr marL="0" algn="ctr" defTabSz="685891" rtl="0" eaLnBrk="1" latinLnBrk="0" hangingPunct="1"/>
                      <a:r>
                        <a:rPr lang="zh-CN" altLang="en-US" sz="1100" b="1" kern="1200" dirty="0">
                          <a:solidFill>
                            <a:schemeClr val="dk1"/>
                          </a:solidFill>
                          <a:latin typeface="微软雅黑" pitchFamily="34" charset="-122"/>
                          <a:ea typeface="微软雅黑" pitchFamily="34" charset="-122"/>
                          <a:cs typeface="+mn-cs"/>
                        </a:rPr>
                        <a:t>现状</a:t>
                      </a:r>
                    </a:p>
                  </a:txBody>
                  <a:tcPr marL="68579" marR="68579" marT="34301" marB="34301" anchor="ctr"/>
                </a:tc>
                <a:tc>
                  <a:txBody>
                    <a:bodyPr/>
                    <a:lstStyle/>
                    <a:p>
                      <a:pPr marL="0" algn="ctr" defTabSz="685891" rtl="0" eaLnBrk="1" latinLnBrk="0" hangingPunct="1"/>
                      <a:r>
                        <a:rPr lang="zh-CN" altLang="en-US" sz="1100" b="1" kern="1200" dirty="0">
                          <a:solidFill>
                            <a:schemeClr val="dk1"/>
                          </a:solidFill>
                          <a:latin typeface="微软雅黑" pitchFamily="34" charset="-122"/>
                          <a:ea typeface="微软雅黑" pitchFamily="34" charset="-122"/>
                          <a:cs typeface="+mn-cs"/>
                        </a:rPr>
                        <a:t>近期目标</a:t>
                      </a:r>
                      <a:endParaRPr lang="en-US" altLang="zh-CN" sz="1100" b="1" kern="1200" dirty="0">
                        <a:solidFill>
                          <a:schemeClr val="dk1"/>
                        </a:solidFill>
                        <a:latin typeface="微软雅黑" pitchFamily="34" charset="-122"/>
                        <a:ea typeface="微软雅黑" pitchFamily="34" charset="-122"/>
                        <a:cs typeface="+mn-cs"/>
                      </a:endParaRPr>
                    </a:p>
                    <a:p>
                      <a:pPr marL="0" algn="ctr" defTabSz="685891" rtl="0" eaLnBrk="1" latinLnBrk="0" hangingPunct="1"/>
                      <a:r>
                        <a:rPr lang="zh-CN" altLang="en-US" sz="1100" b="1" kern="1200" dirty="0">
                          <a:solidFill>
                            <a:schemeClr val="dk1"/>
                          </a:solidFill>
                          <a:latin typeface="微软雅黑" pitchFamily="34" charset="-122"/>
                          <a:ea typeface="微软雅黑" pitchFamily="34" charset="-122"/>
                          <a:cs typeface="+mn-cs"/>
                        </a:rPr>
                        <a:t>（</a:t>
                      </a:r>
                      <a:r>
                        <a:rPr lang="en-US" altLang="zh-CN" sz="1100" b="1" kern="1200" dirty="0">
                          <a:solidFill>
                            <a:schemeClr val="dk1"/>
                          </a:solidFill>
                          <a:latin typeface="微软雅黑" pitchFamily="34" charset="-122"/>
                          <a:ea typeface="微软雅黑" pitchFamily="34" charset="-122"/>
                          <a:cs typeface="+mn-cs"/>
                        </a:rPr>
                        <a:t>2020-2025</a:t>
                      </a:r>
                      <a:r>
                        <a:rPr lang="zh-CN" altLang="en-US" sz="1100" b="1" kern="1200" dirty="0">
                          <a:solidFill>
                            <a:schemeClr val="dk1"/>
                          </a:solidFill>
                          <a:latin typeface="微软雅黑" pitchFamily="34" charset="-122"/>
                          <a:ea typeface="微软雅黑" pitchFamily="34" charset="-122"/>
                          <a:cs typeface="+mn-cs"/>
                        </a:rPr>
                        <a:t>）</a:t>
                      </a:r>
                    </a:p>
                  </a:txBody>
                  <a:tcPr marL="68579" marR="68579" marT="34301" marB="34301" anchor="ctr"/>
                </a:tc>
                <a:tc>
                  <a:txBody>
                    <a:bodyPr/>
                    <a:lstStyle/>
                    <a:p>
                      <a:pPr marL="0" marR="0" indent="0" algn="ctr" defTabSz="685891" rtl="0" eaLnBrk="1" fontAlgn="auto" latinLnBrk="0" hangingPunct="1">
                        <a:lnSpc>
                          <a:spcPct val="100000"/>
                        </a:lnSpc>
                        <a:spcBef>
                          <a:spcPts val="0"/>
                        </a:spcBef>
                        <a:spcAft>
                          <a:spcPts val="0"/>
                        </a:spcAft>
                        <a:buClrTx/>
                        <a:buSzTx/>
                        <a:buFontTx/>
                        <a:buNone/>
                        <a:tabLst/>
                        <a:defRPr/>
                      </a:pPr>
                      <a:r>
                        <a:rPr lang="zh-CN" altLang="en-US" sz="1100" b="1" kern="1200" dirty="0" smtClean="0">
                          <a:solidFill>
                            <a:schemeClr val="dk1"/>
                          </a:solidFill>
                          <a:latin typeface="微软雅黑" pitchFamily="34" charset="-122"/>
                          <a:ea typeface="微软雅黑" pitchFamily="34" charset="-122"/>
                          <a:cs typeface="+mn-cs"/>
                        </a:rPr>
                        <a:t>中期</a:t>
                      </a:r>
                      <a:r>
                        <a:rPr lang="zh-CN" altLang="en-US" sz="1100" b="1" kern="1200" dirty="0">
                          <a:solidFill>
                            <a:schemeClr val="dk1"/>
                          </a:solidFill>
                          <a:latin typeface="微软雅黑" pitchFamily="34" charset="-122"/>
                          <a:ea typeface="微软雅黑" pitchFamily="34" charset="-122"/>
                          <a:cs typeface="+mn-cs"/>
                        </a:rPr>
                        <a:t>目标</a:t>
                      </a:r>
                      <a:endParaRPr lang="en-US" altLang="zh-CN" sz="1100" b="1" kern="1200" dirty="0">
                        <a:solidFill>
                          <a:schemeClr val="dk1"/>
                        </a:solidFill>
                        <a:latin typeface="微软雅黑" pitchFamily="34" charset="-122"/>
                        <a:ea typeface="微软雅黑" pitchFamily="34" charset="-122"/>
                        <a:cs typeface="+mn-cs"/>
                      </a:endParaRPr>
                    </a:p>
                    <a:p>
                      <a:pPr marL="0" marR="0" indent="0" algn="ctr" defTabSz="685891" rtl="0" eaLnBrk="1" fontAlgn="auto" latinLnBrk="0" hangingPunct="1">
                        <a:lnSpc>
                          <a:spcPct val="100000"/>
                        </a:lnSpc>
                        <a:spcBef>
                          <a:spcPts val="0"/>
                        </a:spcBef>
                        <a:spcAft>
                          <a:spcPts val="0"/>
                        </a:spcAft>
                        <a:buClrTx/>
                        <a:buSzTx/>
                        <a:buFontTx/>
                        <a:buNone/>
                        <a:tabLst/>
                        <a:defRPr/>
                      </a:pPr>
                      <a:r>
                        <a:rPr lang="zh-CN" altLang="en-US" sz="1100" b="1" kern="1200" dirty="0">
                          <a:solidFill>
                            <a:schemeClr val="dk1"/>
                          </a:solidFill>
                          <a:latin typeface="微软雅黑" pitchFamily="34" charset="-122"/>
                          <a:ea typeface="微软雅黑" pitchFamily="34" charset="-122"/>
                          <a:cs typeface="+mn-cs"/>
                        </a:rPr>
                        <a:t>（</a:t>
                      </a:r>
                      <a:r>
                        <a:rPr lang="en-US" altLang="zh-CN" sz="1100" b="1" kern="1200" dirty="0">
                          <a:solidFill>
                            <a:schemeClr val="dk1"/>
                          </a:solidFill>
                          <a:latin typeface="微软雅黑" pitchFamily="34" charset="-122"/>
                          <a:ea typeface="微软雅黑" pitchFamily="34" charset="-122"/>
                          <a:cs typeface="+mn-cs"/>
                        </a:rPr>
                        <a:t>2026-2035</a:t>
                      </a:r>
                      <a:r>
                        <a:rPr lang="zh-CN" altLang="en-US" sz="1100" b="1" kern="1200" dirty="0" smtClean="0">
                          <a:solidFill>
                            <a:schemeClr val="dk1"/>
                          </a:solidFill>
                          <a:latin typeface="微软雅黑" pitchFamily="34" charset="-122"/>
                          <a:ea typeface="微软雅黑" pitchFamily="34" charset="-122"/>
                          <a:cs typeface="+mn-cs"/>
                        </a:rPr>
                        <a:t>）</a:t>
                      </a:r>
                      <a:endParaRPr lang="zh-CN" altLang="en-US" sz="1100" b="1" kern="1200" dirty="0">
                        <a:solidFill>
                          <a:schemeClr val="dk1"/>
                        </a:solidFill>
                        <a:latin typeface="微软雅黑" pitchFamily="34" charset="-122"/>
                        <a:ea typeface="微软雅黑" pitchFamily="34" charset="-122"/>
                        <a:cs typeface="+mn-cs"/>
                      </a:endParaRPr>
                    </a:p>
                  </a:txBody>
                  <a:tcPr marL="68579" marR="68579" marT="34301" marB="34301" anchor="ctr"/>
                </a:tc>
                <a:tc>
                  <a:txBody>
                    <a:bodyPr/>
                    <a:lstStyle/>
                    <a:p>
                      <a:pPr marL="0" marR="0" indent="0" algn="ctr" defTabSz="685891" rtl="0" eaLnBrk="1" fontAlgn="auto" latinLnBrk="0" hangingPunct="1">
                        <a:lnSpc>
                          <a:spcPct val="100000"/>
                        </a:lnSpc>
                        <a:spcBef>
                          <a:spcPts val="0"/>
                        </a:spcBef>
                        <a:spcAft>
                          <a:spcPts val="0"/>
                        </a:spcAft>
                        <a:buClrTx/>
                        <a:buSzTx/>
                        <a:buFontTx/>
                        <a:buNone/>
                        <a:tabLst/>
                        <a:defRPr/>
                      </a:pPr>
                      <a:r>
                        <a:rPr lang="zh-CN" altLang="en-US" sz="1100" b="1" kern="1200" dirty="0" smtClean="0">
                          <a:solidFill>
                            <a:schemeClr val="dk1"/>
                          </a:solidFill>
                          <a:latin typeface="微软雅黑" pitchFamily="34" charset="-122"/>
                          <a:ea typeface="微软雅黑" pitchFamily="34" charset="-122"/>
                          <a:cs typeface="+mn-cs"/>
                        </a:rPr>
                        <a:t>中期</a:t>
                      </a:r>
                      <a:r>
                        <a:rPr lang="zh-CN" altLang="en-US" sz="1100" b="1" kern="1200" dirty="0">
                          <a:solidFill>
                            <a:schemeClr val="dk1"/>
                          </a:solidFill>
                          <a:latin typeface="微软雅黑" pitchFamily="34" charset="-122"/>
                          <a:ea typeface="微软雅黑" pitchFamily="34" charset="-122"/>
                          <a:cs typeface="+mn-cs"/>
                        </a:rPr>
                        <a:t>目标</a:t>
                      </a:r>
                      <a:endParaRPr lang="en-US" altLang="zh-CN" sz="1100" b="1" kern="1200" dirty="0">
                        <a:solidFill>
                          <a:schemeClr val="dk1"/>
                        </a:solidFill>
                        <a:latin typeface="微软雅黑" pitchFamily="34" charset="-122"/>
                        <a:ea typeface="微软雅黑" pitchFamily="34" charset="-122"/>
                        <a:cs typeface="+mn-cs"/>
                      </a:endParaRPr>
                    </a:p>
                    <a:p>
                      <a:pPr marL="0" marR="0" indent="0" algn="ctr" defTabSz="685891" rtl="0" eaLnBrk="1" fontAlgn="auto" latinLnBrk="0" hangingPunct="1">
                        <a:lnSpc>
                          <a:spcPct val="100000"/>
                        </a:lnSpc>
                        <a:spcBef>
                          <a:spcPts val="0"/>
                        </a:spcBef>
                        <a:spcAft>
                          <a:spcPts val="0"/>
                        </a:spcAft>
                        <a:buClrTx/>
                        <a:buSzTx/>
                        <a:buFontTx/>
                        <a:buNone/>
                        <a:tabLst/>
                        <a:defRPr/>
                      </a:pPr>
                      <a:r>
                        <a:rPr lang="zh-CN" altLang="en-US" sz="1100" b="1" kern="1200" dirty="0">
                          <a:solidFill>
                            <a:schemeClr val="dk1"/>
                          </a:solidFill>
                          <a:latin typeface="微软雅黑" pitchFamily="34" charset="-122"/>
                          <a:ea typeface="微软雅黑" pitchFamily="34" charset="-122"/>
                          <a:cs typeface="+mn-cs"/>
                        </a:rPr>
                        <a:t>（</a:t>
                      </a:r>
                      <a:r>
                        <a:rPr lang="en-US" altLang="zh-CN" sz="1100" b="1" kern="1200" dirty="0">
                          <a:solidFill>
                            <a:schemeClr val="dk1"/>
                          </a:solidFill>
                          <a:latin typeface="微软雅黑" pitchFamily="34" charset="-122"/>
                          <a:ea typeface="微软雅黑" pitchFamily="34" charset="-122"/>
                          <a:cs typeface="+mn-cs"/>
                        </a:rPr>
                        <a:t>2036-2050</a:t>
                      </a:r>
                      <a:r>
                        <a:rPr lang="zh-CN" altLang="en-US" sz="1100" b="1" kern="1200" dirty="0" smtClean="0">
                          <a:solidFill>
                            <a:schemeClr val="dk1"/>
                          </a:solidFill>
                          <a:latin typeface="微软雅黑" pitchFamily="34" charset="-122"/>
                          <a:ea typeface="微软雅黑" pitchFamily="34" charset="-122"/>
                          <a:cs typeface="+mn-cs"/>
                        </a:rPr>
                        <a:t>）</a:t>
                      </a:r>
                      <a:endParaRPr lang="zh-CN" altLang="en-US" sz="1100" b="1" kern="1200" dirty="0">
                        <a:solidFill>
                          <a:schemeClr val="dk1"/>
                        </a:solidFill>
                        <a:latin typeface="微软雅黑" pitchFamily="34" charset="-122"/>
                        <a:ea typeface="微软雅黑" pitchFamily="34" charset="-122"/>
                        <a:cs typeface="+mn-cs"/>
                      </a:endParaRPr>
                    </a:p>
                  </a:txBody>
                  <a:tcPr marL="68579" marR="68579" marT="34301" marB="34301" anchor="ctr"/>
                </a:tc>
                <a:extLst>
                  <a:ext uri="{0D108BD9-81ED-4DB2-BD59-A6C34878D82A}">
                    <a16:rowId xmlns="" xmlns:a16="http://schemas.microsoft.com/office/drawing/2014/main" val="10000"/>
                  </a:ext>
                </a:extLst>
              </a:tr>
              <a:tr h="291808">
                <a:tc gridSpan="2">
                  <a:txBody>
                    <a:bodyPr/>
                    <a:lstStyle/>
                    <a:p>
                      <a:pPr algn="ctr"/>
                      <a:r>
                        <a:rPr lang="zh-CN" altLang="en-US" sz="1300" dirty="0">
                          <a:latin typeface="微软雅黑" pitchFamily="34" charset="-122"/>
                          <a:ea typeface="微软雅黑" pitchFamily="34" charset="-122"/>
                        </a:rPr>
                        <a:t>氢能源比例（</a:t>
                      </a:r>
                      <a:r>
                        <a:rPr lang="en-US" altLang="zh-CN" sz="1300" dirty="0">
                          <a:latin typeface="微软雅黑" pitchFamily="34" charset="-122"/>
                          <a:ea typeface="微软雅黑" pitchFamily="34" charset="-122"/>
                        </a:rPr>
                        <a:t>%</a:t>
                      </a:r>
                      <a:r>
                        <a:rPr lang="zh-CN" altLang="en-US" sz="1300" dirty="0">
                          <a:latin typeface="微软雅黑" panose="020B0503020204020204" pitchFamily="34" charset="-122"/>
                          <a:ea typeface="微软雅黑" panose="020B0503020204020204" pitchFamily="34" charset="-122"/>
                        </a:rPr>
                        <a:t>）</a:t>
                      </a:r>
                    </a:p>
                  </a:txBody>
                  <a:tcPr marL="68579" marR="68579" marT="34301" marB="34301" anchor="ctr"/>
                </a:tc>
                <a:tc hMerge="1">
                  <a:txBody>
                    <a:bodyPr/>
                    <a:lstStyle/>
                    <a:p>
                      <a:pPr algn="ctr"/>
                      <a:endParaRPr lang="zh-CN" altLang="en-US" dirty="0"/>
                    </a:p>
                  </a:txBody>
                  <a:tcPr anchor="ctr"/>
                </a:tc>
                <a:tc>
                  <a:txBody>
                    <a:bodyPr/>
                    <a:lstStyle/>
                    <a:p>
                      <a:pPr algn="ctr"/>
                      <a:r>
                        <a:rPr lang="en-US" altLang="zh-CN" sz="1300" dirty="0">
                          <a:latin typeface="微软雅黑" pitchFamily="34" charset="-122"/>
                          <a:ea typeface="微软雅黑" pitchFamily="34" charset="-122"/>
                        </a:rPr>
                        <a:t>2.7%</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4%</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5.9%</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10%</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extLst>
                  <a:ext uri="{0D108BD9-81ED-4DB2-BD59-A6C34878D82A}">
                    <a16:rowId xmlns="" xmlns:a16="http://schemas.microsoft.com/office/drawing/2014/main" val="10001"/>
                  </a:ext>
                </a:extLst>
              </a:tr>
              <a:tr h="291808">
                <a:tc gridSpan="2">
                  <a:txBody>
                    <a:bodyPr/>
                    <a:lstStyle/>
                    <a:p>
                      <a:pPr algn="ctr"/>
                      <a:r>
                        <a:rPr lang="zh-CN" altLang="en-US" sz="1300" dirty="0">
                          <a:solidFill>
                            <a:srgbClr val="FF0000"/>
                          </a:solidFill>
                          <a:latin typeface="微软雅黑" panose="020B0503020204020204" pitchFamily="34" charset="-122"/>
                          <a:ea typeface="微软雅黑" panose="020B0503020204020204" pitchFamily="34" charset="-122"/>
                        </a:rPr>
                        <a:t>产业产值（亿元）</a:t>
                      </a:r>
                    </a:p>
                  </a:txBody>
                  <a:tcPr marL="68579" marR="68579" marT="34301" marB="34301" anchor="ctr"/>
                </a:tc>
                <a:tc hMerge="1">
                  <a:txBody>
                    <a:bodyPr/>
                    <a:lstStyle/>
                    <a:p>
                      <a:pPr algn="ctr"/>
                      <a:endParaRPr lang="zh-CN" altLang="en-US" dirty="0"/>
                    </a:p>
                  </a:txBody>
                  <a:tcPr anchor="ctr"/>
                </a:tc>
                <a:tc>
                  <a:txBody>
                    <a:bodyPr/>
                    <a:lstStyle/>
                    <a:p>
                      <a:pPr algn="ctr"/>
                      <a:r>
                        <a:rPr lang="en-US" altLang="zh-CN" sz="1300" dirty="0">
                          <a:solidFill>
                            <a:srgbClr val="FF0000"/>
                          </a:solidFill>
                          <a:latin typeface="微软雅黑" pitchFamily="34" charset="-122"/>
                          <a:ea typeface="微软雅黑" pitchFamily="34" charset="-122"/>
                        </a:rPr>
                        <a:t>3000</a:t>
                      </a:r>
                      <a:endParaRPr lang="zh-CN" altLang="en-US" sz="1300" dirty="0">
                        <a:solidFill>
                          <a:srgbClr val="FF0000"/>
                        </a:solidFill>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solidFill>
                            <a:srgbClr val="FF0000"/>
                          </a:solidFill>
                          <a:latin typeface="微软雅黑" pitchFamily="34" charset="-122"/>
                          <a:ea typeface="微软雅黑" pitchFamily="34" charset="-122"/>
                        </a:rPr>
                        <a:t>10,000</a:t>
                      </a:r>
                      <a:endParaRPr lang="zh-CN" altLang="en-US" sz="1300" dirty="0">
                        <a:solidFill>
                          <a:srgbClr val="FF0000"/>
                        </a:solidFill>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solidFill>
                            <a:srgbClr val="FF0000"/>
                          </a:solidFill>
                          <a:latin typeface="微软雅黑" pitchFamily="34" charset="-122"/>
                          <a:ea typeface="微软雅黑" pitchFamily="34" charset="-122"/>
                        </a:rPr>
                        <a:t>50,000</a:t>
                      </a:r>
                      <a:endParaRPr lang="zh-CN" altLang="en-US" sz="1300" dirty="0">
                        <a:solidFill>
                          <a:srgbClr val="FF0000"/>
                        </a:solidFill>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solidFill>
                            <a:srgbClr val="FF0000"/>
                          </a:solidFill>
                          <a:latin typeface="微软雅黑" pitchFamily="34" charset="-122"/>
                          <a:ea typeface="微软雅黑" pitchFamily="34" charset="-122"/>
                        </a:rPr>
                        <a:t>120,000</a:t>
                      </a:r>
                      <a:endParaRPr lang="zh-CN" altLang="en-US" sz="1300" dirty="0">
                        <a:solidFill>
                          <a:srgbClr val="FF0000"/>
                        </a:solidFill>
                        <a:latin typeface="微软雅黑" panose="020B0503020204020204" pitchFamily="34" charset="-122"/>
                        <a:ea typeface="微软雅黑" panose="020B0503020204020204" pitchFamily="34" charset="-122"/>
                      </a:endParaRPr>
                    </a:p>
                  </a:txBody>
                  <a:tcPr marL="68579" marR="68579" marT="34301" marB="34301" anchor="ctr"/>
                </a:tc>
                <a:extLst>
                  <a:ext uri="{0D108BD9-81ED-4DB2-BD59-A6C34878D82A}">
                    <a16:rowId xmlns="" xmlns:a16="http://schemas.microsoft.com/office/drawing/2014/main" val="10002"/>
                  </a:ext>
                </a:extLst>
              </a:tr>
              <a:tr h="291808">
                <a:tc rowSpan="4">
                  <a:txBody>
                    <a:bodyPr/>
                    <a:lstStyle/>
                    <a:p>
                      <a:pPr algn="ctr"/>
                      <a:r>
                        <a:rPr lang="zh-CN" altLang="en-US" sz="1300" dirty="0">
                          <a:latin typeface="微软雅黑" pitchFamily="34" charset="-122"/>
                          <a:ea typeface="微软雅黑" pitchFamily="34" charset="-122"/>
                        </a:rPr>
                        <a:t>装备制造</a:t>
                      </a:r>
                      <a:endParaRPr lang="en-US" altLang="zh-CN" sz="1300" dirty="0">
                        <a:latin typeface="微软雅黑" pitchFamily="34" charset="-122"/>
                        <a:ea typeface="微软雅黑" pitchFamily="34" charset="-122"/>
                      </a:endParaRPr>
                    </a:p>
                    <a:p>
                      <a:pPr algn="ctr"/>
                      <a:r>
                        <a:rPr lang="zh-CN" altLang="en-US" sz="1300" dirty="0">
                          <a:latin typeface="微软雅黑" panose="020B0503020204020204" pitchFamily="34" charset="-122"/>
                          <a:ea typeface="微软雅黑" panose="020B0503020204020204" pitchFamily="34" charset="-122"/>
                        </a:rPr>
                        <a:t>规模</a:t>
                      </a:r>
                    </a:p>
                  </a:txBody>
                  <a:tcPr marL="68579" marR="68579" marT="34301" marB="34301" anchor="ctr"/>
                </a:tc>
                <a:tc>
                  <a:txBody>
                    <a:bodyPr/>
                    <a:lstStyle/>
                    <a:p>
                      <a:pPr algn="ctr"/>
                      <a:r>
                        <a:rPr lang="zh-CN" altLang="en-US" sz="1300" dirty="0">
                          <a:latin typeface="微软雅黑" panose="020B0503020204020204" pitchFamily="34" charset="-122"/>
                          <a:ea typeface="微软雅黑" panose="020B0503020204020204" pitchFamily="34" charset="-122"/>
                        </a:rPr>
                        <a:t>加氢站（座）</a:t>
                      </a:r>
                    </a:p>
                  </a:txBody>
                  <a:tcPr marL="68579" marR="68579" marT="34301" marB="34301" anchor="ctr"/>
                </a:tc>
                <a:tc>
                  <a:txBody>
                    <a:bodyPr/>
                    <a:lstStyle/>
                    <a:p>
                      <a:pPr algn="ctr"/>
                      <a:r>
                        <a:rPr lang="en-US" altLang="zh-CN" sz="1300" dirty="0">
                          <a:latin typeface="微软雅黑" pitchFamily="34" charset="-122"/>
                          <a:ea typeface="微软雅黑" pitchFamily="34" charset="-122"/>
                        </a:rPr>
                        <a:t>23</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200</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1500</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10,000</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extLst>
                  <a:ext uri="{0D108BD9-81ED-4DB2-BD59-A6C34878D82A}">
                    <a16:rowId xmlns="" xmlns:a16="http://schemas.microsoft.com/office/drawing/2014/main" val="10003"/>
                  </a:ext>
                </a:extLst>
              </a:tr>
              <a:tr h="329414">
                <a:tc vMerge="1">
                  <a:txBody>
                    <a:bodyPr/>
                    <a:lstStyle/>
                    <a:p>
                      <a:pPr algn="ctr"/>
                      <a:endParaRPr lang="zh-CN" altLang="en-US" dirty="0"/>
                    </a:p>
                  </a:txBody>
                  <a:tcPr anchor="ctr"/>
                </a:tc>
                <a:tc>
                  <a:txBody>
                    <a:bodyPr/>
                    <a:lstStyle/>
                    <a:p>
                      <a:pPr algn="ctr"/>
                      <a:r>
                        <a:rPr lang="zh-CN" altLang="en-US" sz="1300" dirty="0">
                          <a:latin typeface="微软雅黑" panose="020B0503020204020204" pitchFamily="34" charset="-122"/>
                          <a:ea typeface="微软雅黑" panose="020B0503020204020204" pitchFamily="34" charset="-122"/>
                        </a:rPr>
                        <a:t>燃料电池车（万辆）</a:t>
                      </a:r>
                    </a:p>
                  </a:txBody>
                  <a:tcPr marL="68579" marR="68579" marT="34301" marB="34301" anchor="ctr"/>
                </a:tc>
                <a:tc>
                  <a:txBody>
                    <a:bodyPr/>
                    <a:lstStyle/>
                    <a:p>
                      <a:pPr algn="ctr"/>
                      <a:r>
                        <a:rPr lang="en-US" altLang="zh-CN" sz="1300" dirty="0">
                          <a:latin typeface="微软雅黑" pitchFamily="34" charset="-122"/>
                          <a:ea typeface="微软雅黑" pitchFamily="34" charset="-122"/>
                        </a:rPr>
                        <a:t>0.2</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5</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130</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500</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extLst>
                  <a:ext uri="{0D108BD9-81ED-4DB2-BD59-A6C34878D82A}">
                    <a16:rowId xmlns="" xmlns:a16="http://schemas.microsoft.com/office/drawing/2014/main" val="10004"/>
                  </a:ext>
                </a:extLst>
              </a:tr>
              <a:tr h="361517">
                <a:tc vMerge="1">
                  <a:txBody>
                    <a:bodyPr/>
                    <a:lstStyle/>
                    <a:p>
                      <a:pPr algn="ctr"/>
                      <a:endParaRPr lang="zh-CN" altLang="en-US" dirty="0"/>
                    </a:p>
                  </a:txBody>
                  <a:tcPr anchor="ctr"/>
                </a:tc>
                <a:tc>
                  <a:txBody>
                    <a:bodyPr/>
                    <a:lstStyle/>
                    <a:p>
                      <a:pPr algn="ctr"/>
                      <a:r>
                        <a:rPr lang="zh-CN" altLang="en-US" sz="1300" dirty="0">
                          <a:latin typeface="微软雅黑" pitchFamily="34" charset="-122"/>
                          <a:ea typeface="微软雅黑" pitchFamily="34" charset="-122"/>
                        </a:rPr>
                        <a:t>固定式电源</a:t>
                      </a:r>
                      <a:r>
                        <a:rPr lang="en-US" altLang="zh-CN" sz="1300" dirty="0">
                          <a:latin typeface="微软雅黑" pitchFamily="34" charset="-122"/>
                          <a:ea typeface="微软雅黑" pitchFamily="34" charset="-122"/>
                        </a:rPr>
                        <a:t>/</a:t>
                      </a:r>
                      <a:r>
                        <a:rPr lang="zh-CN" altLang="en-US" sz="1300" dirty="0">
                          <a:latin typeface="微软雅黑" panose="020B0503020204020204" pitchFamily="34" charset="-122"/>
                          <a:ea typeface="微软雅黑" panose="020B0503020204020204" pitchFamily="34" charset="-122"/>
                        </a:rPr>
                        <a:t>电站（座）</a:t>
                      </a:r>
                    </a:p>
                  </a:txBody>
                  <a:tcPr marL="68579" marR="68579" marT="34301" marB="34301" anchor="ctr"/>
                </a:tc>
                <a:tc>
                  <a:txBody>
                    <a:bodyPr/>
                    <a:lstStyle/>
                    <a:p>
                      <a:pPr algn="ctr"/>
                      <a:r>
                        <a:rPr lang="en-US" altLang="zh-CN" sz="1300" dirty="0">
                          <a:latin typeface="微软雅黑" pitchFamily="34" charset="-122"/>
                          <a:ea typeface="微软雅黑" pitchFamily="34" charset="-122"/>
                        </a:rPr>
                        <a:t>200</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1000</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5000</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20,000</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extLst>
                  <a:ext uri="{0D108BD9-81ED-4DB2-BD59-A6C34878D82A}">
                    <a16:rowId xmlns="" xmlns:a16="http://schemas.microsoft.com/office/drawing/2014/main" val="10005"/>
                  </a:ext>
                </a:extLst>
              </a:tr>
              <a:tr h="366276">
                <a:tc vMerge="1">
                  <a:txBody>
                    <a:bodyPr/>
                    <a:lstStyle/>
                    <a:p>
                      <a:pPr algn="ctr"/>
                      <a:endParaRPr lang="zh-CN" altLang="en-US" dirty="0"/>
                    </a:p>
                  </a:txBody>
                  <a:tcPr anchor="ctr"/>
                </a:tc>
                <a:tc>
                  <a:txBody>
                    <a:bodyPr/>
                    <a:lstStyle/>
                    <a:p>
                      <a:pPr algn="ctr"/>
                      <a:r>
                        <a:rPr lang="zh-CN" altLang="en-US" sz="1300" dirty="0">
                          <a:latin typeface="微软雅黑" panose="020B0503020204020204" pitchFamily="34" charset="-122"/>
                          <a:ea typeface="微软雅黑" panose="020B0503020204020204" pitchFamily="34" charset="-122"/>
                        </a:rPr>
                        <a:t>燃料电池系统（万套）</a:t>
                      </a:r>
                    </a:p>
                  </a:txBody>
                  <a:tcPr marL="68579" marR="68579" marT="34301" marB="34301" anchor="ctr"/>
                </a:tc>
                <a:tc>
                  <a:txBody>
                    <a:bodyPr/>
                    <a:lstStyle/>
                    <a:p>
                      <a:pPr algn="ctr"/>
                      <a:r>
                        <a:rPr lang="en-US" altLang="zh-CN" sz="1300" dirty="0">
                          <a:latin typeface="微软雅黑" pitchFamily="34" charset="-122"/>
                          <a:ea typeface="微软雅黑" pitchFamily="34" charset="-122"/>
                        </a:rPr>
                        <a:t>1</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6</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150</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tc>
                  <a:txBody>
                    <a:bodyPr/>
                    <a:lstStyle/>
                    <a:p>
                      <a:pPr algn="ctr"/>
                      <a:r>
                        <a:rPr lang="en-US" altLang="zh-CN" sz="1300" dirty="0">
                          <a:latin typeface="微软雅黑" pitchFamily="34" charset="-122"/>
                          <a:ea typeface="微软雅黑" pitchFamily="34" charset="-122"/>
                        </a:rPr>
                        <a:t>550</a:t>
                      </a:r>
                      <a:endParaRPr lang="zh-CN" altLang="en-US" sz="1300" dirty="0">
                        <a:latin typeface="微软雅黑" panose="020B0503020204020204" pitchFamily="34" charset="-122"/>
                        <a:ea typeface="微软雅黑" panose="020B0503020204020204" pitchFamily="34" charset="-122"/>
                      </a:endParaRPr>
                    </a:p>
                  </a:txBody>
                  <a:tcPr marL="68579" marR="68579" marT="34301" marB="34301" anchor="ctr"/>
                </a:tc>
                <a:extLst>
                  <a:ext uri="{0D108BD9-81ED-4DB2-BD59-A6C34878D82A}">
                    <a16:rowId xmlns="" xmlns:a16="http://schemas.microsoft.com/office/drawing/2014/main" val="10006"/>
                  </a:ext>
                </a:extLst>
              </a:tr>
            </a:tbl>
          </a:graphicData>
        </a:graphic>
      </p:graphicFrame>
      <p:sp>
        <p:nvSpPr>
          <p:cNvPr id="13" name="文本框 6">
            <a:extLst>
              <a:ext uri="{FF2B5EF4-FFF2-40B4-BE49-F238E27FC236}">
                <a16:creationId xmlns="" xmlns:a16="http://schemas.microsoft.com/office/drawing/2014/main" id="{A1FBCC20-D086-4B95-95F6-3493006F1A96}"/>
              </a:ext>
            </a:extLst>
          </p:cNvPr>
          <p:cNvSpPr txBox="1">
            <a:spLocks noChangeArrowheads="1"/>
          </p:cNvSpPr>
          <p:nvPr/>
        </p:nvSpPr>
        <p:spPr bwMode="auto">
          <a:xfrm>
            <a:off x="6219831" y="3493335"/>
            <a:ext cx="2607469" cy="500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spAutoFit/>
          </a:bodyPr>
          <a:lstStyle>
            <a:lvl1pPr>
              <a:defRPr>
                <a:solidFill>
                  <a:schemeClr val="tx1"/>
                </a:solidFill>
                <a:latin typeface="Arial" pitchFamily="34" charset="0"/>
                <a:ea typeface="等线" pitchFamily="2" charset="-122"/>
              </a:defRPr>
            </a:lvl1pPr>
            <a:lvl2pPr marL="742950" indent="-285750">
              <a:defRPr>
                <a:solidFill>
                  <a:schemeClr val="tx1"/>
                </a:solidFill>
                <a:latin typeface="Arial" pitchFamily="34" charset="0"/>
                <a:ea typeface="等线" pitchFamily="2" charset="-122"/>
              </a:defRPr>
            </a:lvl2pPr>
            <a:lvl3pPr marL="1143000" indent="-228600">
              <a:defRPr>
                <a:solidFill>
                  <a:schemeClr val="tx1"/>
                </a:solidFill>
                <a:latin typeface="Arial" pitchFamily="34" charset="0"/>
                <a:ea typeface="等线" pitchFamily="2" charset="-122"/>
              </a:defRPr>
            </a:lvl3pPr>
            <a:lvl4pPr marL="1600200" indent="-228600">
              <a:defRPr>
                <a:solidFill>
                  <a:schemeClr val="tx1"/>
                </a:solidFill>
                <a:latin typeface="Arial" pitchFamily="34" charset="0"/>
                <a:ea typeface="等线" pitchFamily="2" charset="-122"/>
              </a:defRPr>
            </a:lvl4pPr>
            <a:lvl5pPr marL="2057400" indent="-228600">
              <a:defRPr>
                <a:solidFill>
                  <a:schemeClr val="tx1"/>
                </a:solidFill>
                <a:latin typeface="Arial" pitchFamily="34" charset="0"/>
                <a:ea typeface="等线" pitchFamily="2" charset="-122"/>
              </a:defRPr>
            </a:lvl5pPr>
            <a:lvl6pPr marL="2514600" indent="-228600" eaLnBrk="0" fontAlgn="base" hangingPunct="0">
              <a:spcBef>
                <a:spcPct val="0"/>
              </a:spcBef>
              <a:spcAft>
                <a:spcPct val="0"/>
              </a:spcAft>
              <a:defRPr>
                <a:solidFill>
                  <a:schemeClr val="tx1"/>
                </a:solidFill>
                <a:latin typeface="Arial" pitchFamily="34" charset="0"/>
                <a:ea typeface="等线" pitchFamily="2" charset="-122"/>
              </a:defRPr>
            </a:lvl6pPr>
            <a:lvl7pPr marL="2971800" indent="-228600" eaLnBrk="0" fontAlgn="base" hangingPunct="0">
              <a:spcBef>
                <a:spcPct val="0"/>
              </a:spcBef>
              <a:spcAft>
                <a:spcPct val="0"/>
              </a:spcAft>
              <a:defRPr>
                <a:solidFill>
                  <a:schemeClr val="tx1"/>
                </a:solidFill>
                <a:latin typeface="Arial" pitchFamily="34" charset="0"/>
                <a:ea typeface="等线" pitchFamily="2" charset="-122"/>
              </a:defRPr>
            </a:lvl7pPr>
            <a:lvl8pPr marL="3429000" indent="-228600" eaLnBrk="0" fontAlgn="base" hangingPunct="0">
              <a:spcBef>
                <a:spcPct val="0"/>
              </a:spcBef>
              <a:spcAft>
                <a:spcPct val="0"/>
              </a:spcAft>
              <a:defRPr>
                <a:solidFill>
                  <a:schemeClr val="tx1"/>
                </a:solidFill>
                <a:latin typeface="Arial" pitchFamily="34" charset="0"/>
                <a:ea typeface="等线" pitchFamily="2" charset="-122"/>
              </a:defRPr>
            </a:lvl8pPr>
            <a:lvl9pPr marL="3886200" indent="-228600" eaLnBrk="0" fontAlgn="base" hangingPunct="0">
              <a:spcBef>
                <a:spcPct val="0"/>
              </a:spcBef>
              <a:spcAft>
                <a:spcPct val="0"/>
              </a:spcAft>
              <a:defRPr>
                <a:solidFill>
                  <a:schemeClr val="tx1"/>
                </a:solidFill>
                <a:latin typeface="Arial" pitchFamily="34" charset="0"/>
                <a:ea typeface="等线" pitchFamily="2" charset="-122"/>
              </a:defRPr>
            </a:lvl9pPr>
          </a:lstStyle>
          <a:p>
            <a:pPr eaLnBrk="0" fontAlgn="base" hangingPunct="0">
              <a:spcBef>
                <a:spcPct val="0"/>
              </a:spcBef>
              <a:spcAft>
                <a:spcPct val="0"/>
              </a:spcAft>
            </a:pPr>
            <a:r>
              <a:rPr lang="zh-CN" altLang="en-US" dirty="0">
                <a:solidFill>
                  <a:prstClr val="black"/>
                </a:solidFill>
                <a:latin typeface="微软雅黑" panose="020B0503020204020204" pitchFamily="34" charset="-122"/>
                <a:ea typeface="微软雅黑" panose="020B0503020204020204" pitchFamily="34" charset="-122"/>
              </a:rPr>
              <a:t>数据来源：中国氢能产业白皮书</a:t>
            </a:r>
          </a:p>
        </p:txBody>
      </p:sp>
      <p:sp>
        <p:nvSpPr>
          <p:cNvPr id="8" name="Text Box 624">
            <a:extLst>
              <a:ext uri="{FF2B5EF4-FFF2-40B4-BE49-F238E27FC236}">
                <a16:creationId xmlns="" xmlns:a16="http://schemas.microsoft.com/office/drawing/2014/main" id="{4189DD74-3434-44F9-ABA5-30B5CABF0864}"/>
              </a:ext>
            </a:extLst>
          </p:cNvPr>
          <p:cNvSpPr txBox="1">
            <a:spLocks noChangeArrowheads="1"/>
          </p:cNvSpPr>
          <p:nvPr/>
        </p:nvSpPr>
        <p:spPr bwMode="auto">
          <a:xfrm>
            <a:off x="425054" y="583749"/>
            <a:ext cx="7919431" cy="286327"/>
          </a:xfrm>
          <a:prstGeom prst="rect">
            <a:avLst/>
          </a:prstGeom>
          <a:noFill/>
          <a:ln w="9525">
            <a:noFill/>
            <a:miter lim="800000"/>
            <a:headEnd/>
            <a:tailEnd/>
          </a:ln>
        </p:spPr>
        <p:txBody>
          <a:bodyPr wrap="square" lIns="70197" tIns="35099" rIns="70197" bIns="35099">
            <a:spAutoFit/>
          </a:bodyPr>
          <a:lstStyle/>
          <a:p>
            <a:pPr marL="171450" indent="-171450">
              <a:buFont typeface="Wingdings" pitchFamily="2" charset="2"/>
              <a:buChar char="n"/>
            </a:pPr>
            <a:r>
              <a:rPr lang="zh-CN" altLang="en-US" b="1" dirty="0" smtClean="0">
                <a:solidFill>
                  <a:schemeClr val="tx1">
                    <a:lumMod val="95000"/>
                    <a:lumOff val="5000"/>
                  </a:schemeClr>
                </a:solidFill>
                <a:latin typeface="微软雅黑" pitchFamily="34" charset="-122"/>
                <a:ea typeface="微软雅黑" pitchFamily="34" charset="-122"/>
              </a:rPr>
              <a:t>氢能产业</a:t>
            </a:r>
            <a:r>
              <a:rPr lang="zh-CN" altLang="en-US" b="1" dirty="0">
                <a:solidFill>
                  <a:schemeClr val="tx1">
                    <a:lumMod val="95000"/>
                    <a:lumOff val="5000"/>
                  </a:schemeClr>
                </a:solidFill>
                <a:latin typeface="微软雅黑" pitchFamily="34" charset="-122"/>
                <a:ea typeface="微软雅黑" pitchFamily="34" charset="-122"/>
              </a:rPr>
              <a:t>市场分析</a:t>
            </a:r>
          </a:p>
        </p:txBody>
      </p:sp>
    </p:spTree>
    <p:extLst>
      <p:ext uri="{BB962C8B-B14F-4D97-AF65-F5344CB8AC3E}">
        <p14:creationId xmlns:p14="http://schemas.microsoft.com/office/powerpoint/2010/main" xmlns="" val="40683491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2" y="243483"/>
            <a:ext cx="2333011"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smtClean="0">
                <a:solidFill>
                  <a:prstClr val="black"/>
                </a:solidFill>
                <a:latin typeface="微软雅黑" pitchFamily="34" charset="-122"/>
                <a:ea typeface="微软雅黑" pitchFamily="34" charset="-122"/>
              </a:rPr>
              <a:t>4</a:t>
            </a:r>
            <a:r>
              <a:rPr lang="zh-CN" altLang="en-US" sz="1500" dirty="0" smtClean="0">
                <a:solidFill>
                  <a:prstClr val="black"/>
                </a:solidFill>
                <a:latin typeface="微软雅黑" pitchFamily="34" charset="-122"/>
                <a:ea typeface="微软雅黑" pitchFamily="34" charset="-122"/>
              </a:rPr>
              <a:t>固态储氢领域相关应用</a:t>
            </a:r>
            <a:endParaRPr lang="zh-CN" altLang="en-US" sz="1500" dirty="0">
              <a:solidFill>
                <a:prstClr val="black"/>
              </a:solidFill>
              <a:latin typeface="微软雅黑" pitchFamily="34" charset="-122"/>
              <a:ea typeface="微软雅黑" pitchFamily="34" charset="-122"/>
            </a:endParaRPr>
          </a:p>
        </p:txBody>
      </p:sp>
      <p:sp>
        <p:nvSpPr>
          <p:cNvPr id="5"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6"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pic>
        <p:nvPicPr>
          <p:cNvPr id="8" name="图片 7"/>
          <p:cNvPicPr>
            <a:picLocks noChangeAspect="1"/>
          </p:cNvPicPr>
          <p:nvPr/>
        </p:nvPicPr>
        <p:blipFill>
          <a:blip r:embed="rId2"/>
          <a:stretch>
            <a:fillRect/>
          </a:stretch>
        </p:blipFill>
        <p:spPr>
          <a:xfrm>
            <a:off x="3923659" y="1154286"/>
            <a:ext cx="4494242" cy="1788387"/>
          </a:xfrm>
          <a:prstGeom prst="rect">
            <a:avLst/>
          </a:prstGeom>
        </p:spPr>
      </p:pic>
      <p:sp>
        <p:nvSpPr>
          <p:cNvPr id="9" name="文本框 8"/>
          <p:cNvSpPr txBox="1"/>
          <p:nvPr/>
        </p:nvSpPr>
        <p:spPr>
          <a:xfrm>
            <a:off x="425053" y="2953625"/>
            <a:ext cx="8250656" cy="1792798"/>
          </a:xfrm>
          <a:prstGeom prst="rect">
            <a:avLst/>
          </a:prstGeom>
          <a:noFill/>
        </p:spPr>
        <p:txBody>
          <a:bodyPr wrap="square" lIns="68580" tIns="34290" rIns="68580" bIns="34290" rtlCol="0">
            <a:spAutoFit/>
          </a:bodyPr>
          <a:lstStyle/>
          <a:p>
            <a:r>
              <a:rPr lang="en-US" altLang="zh-CN" dirty="0">
                <a:latin typeface="微软雅黑" pitchFamily="34" charset="-122"/>
                <a:ea typeface="微软雅黑" pitchFamily="34" charset="-122"/>
                <a:cs typeface="Times New Roman" panose="02020603050405020304" pitchFamily="18" charset="0"/>
              </a:rPr>
              <a:t> </a:t>
            </a:r>
            <a:r>
              <a:rPr lang="en-US" altLang="zh-CN" dirty="0" smtClean="0">
                <a:latin typeface="微软雅黑" pitchFamily="34" charset="-122"/>
                <a:ea typeface="微软雅黑" pitchFamily="34" charset="-122"/>
                <a:cs typeface="Times New Roman" panose="02020603050405020304" pitchFamily="18" charset="0"/>
              </a:rPr>
              <a:t>       </a:t>
            </a:r>
            <a:r>
              <a:rPr lang="zh-CN" altLang="en-US" b="1" dirty="0" smtClean="0">
                <a:latin typeface="微软雅黑" pitchFamily="34" charset="-122"/>
                <a:ea typeface="微软雅黑" pitchFamily="34" charset="-122"/>
                <a:cs typeface="Times New Roman" panose="02020603050405020304" pitchFamily="18" charset="0"/>
              </a:rPr>
              <a:t>高压</a:t>
            </a:r>
            <a:r>
              <a:rPr lang="zh-CN" altLang="en-US" b="1" dirty="0">
                <a:latin typeface="微软雅黑" pitchFamily="34" charset="-122"/>
                <a:ea typeface="微软雅黑" pitchFamily="34" charset="-122"/>
                <a:cs typeface="Times New Roman" panose="02020603050405020304" pitchFamily="18" charset="0"/>
              </a:rPr>
              <a:t>气态储氢</a:t>
            </a:r>
            <a:r>
              <a:rPr lang="zh-CN" altLang="en-US" dirty="0">
                <a:latin typeface="微软雅黑" pitchFamily="34" charset="-122"/>
                <a:ea typeface="微软雅黑" pitchFamily="34" charset="-122"/>
                <a:cs typeface="Times New Roman" panose="02020603050405020304" pitchFamily="18" charset="0"/>
              </a:rPr>
              <a:t>是现阶段主流储氢路线</a:t>
            </a:r>
            <a:r>
              <a:rPr lang="zh-CN" altLang="en-US" dirty="0" smtClean="0">
                <a:latin typeface="微软雅黑" pitchFamily="34" charset="-122"/>
                <a:ea typeface="微软雅黑" pitchFamily="34" charset="-122"/>
                <a:cs typeface="Times New Roman" panose="02020603050405020304" pitchFamily="18" charset="0"/>
              </a:rPr>
              <a:t>，优点</a:t>
            </a:r>
            <a:r>
              <a:rPr lang="zh-CN" altLang="en-US" dirty="0">
                <a:latin typeface="微软雅黑" pitchFamily="34" charset="-122"/>
                <a:ea typeface="微软雅黑" pitchFamily="34" charset="-122"/>
                <a:cs typeface="Times New Roman" panose="02020603050405020304" pitchFamily="18" charset="0"/>
              </a:rPr>
              <a:t>是充放氢速率快</a:t>
            </a:r>
            <a:r>
              <a:rPr lang="zh-CN" altLang="en-US" dirty="0" smtClean="0">
                <a:latin typeface="微软雅黑" pitchFamily="34" charset="-122"/>
                <a:ea typeface="微软雅黑" pitchFamily="34" charset="-122"/>
                <a:cs typeface="Times New Roman" panose="02020603050405020304" pitchFamily="18" charset="0"/>
              </a:rPr>
              <a:t>，日本的</a:t>
            </a:r>
            <a:r>
              <a:rPr lang="en-US" altLang="zh-CN" dirty="0">
                <a:latin typeface="微软雅黑" pitchFamily="34" charset="-122"/>
                <a:ea typeface="微软雅黑" pitchFamily="34" charset="-122"/>
                <a:cs typeface="Times New Roman" panose="02020603050405020304" pitchFamily="18" charset="0"/>
              </a:rPr>
              <a:t>70 MPa </a:t>
            </a:r>
            <a:r>
              <a:rPr lang="zh-CN" altLang="en-US" dirty="0">
                <a:latin typeface="微软雅黑" pitchFamily="34" charset="-122"/>
                <a:ea typeface="微软雅黑" pitchFamily="34" charset="-122"/>
                <a:cs typeface="Times New Roman" panose="02020603050405020304" pitchFamily="18" charset="0"/>
              </a:rPr>
              <a:t>塑料内胆碳纤维</a:t>
            </a:r>
            <a:r>
              <a:rPr lang="zh-CN" altLang="en-US" dirty="0" smtClean="0">
                <a:latin typeface="微软雅黑" pitchFamily="34" charset="-122"/>
                <a:ea typeface="微软雅黑" pitchFamily="34" charset="-122"/>
                <a:cs typeface="Times New Roman" panose="02020603050405020304" pitchFamily="18" charset="0"/>
              </a:rPr>
              <a:t>全缠绕</a:t>
            </a:r>
            <a:r>
              <a:rPr lang="zh-CN" altLang="en-US" dirty="0">
                <a:latin typeface="微软雅黑" pitchFamily="34" charset="-122"/>
                <a:ea typeface="微软雅黑" pitchFamily="34" charset="-122"/>
                <a:cs typeface="Times New Roman" panose="02020603050405020304" pitchFamily="18" charset="0"/>
              </a:rPr>
              <a:t>复合材料储氢瓶</a:t>
            </a:r>
            <a:r>
              <a:rPr lang="en-US" altLang="zh-CN" dirty="0">
                <a:latin typeface="微软雅黑" pitchFamily="34" charset="-122"/>
                <a:ea typeface="微软雅黑" pitchFamily="34" charset="-122"/>
                <a:cs typeface="Times New Roman" panose="02020603050405020304" pitchFamily="18" charset="0"/>
              </a:rPr>
              <a:t>( Ⅳ</a:t>
            </a:r>
            <a:r>
              <a:rPr lang="zh-CN" altLang="en-US" dirty="0">
                <a:latin typeface="微软雅黑" pitchFamily="34" charset="-122"/>
                <a:ea typeface="微软雅黑" pitchFamily="34" charset="-122"/>
                <a:cs typeface="Times New Roman" panose="02020603050405020304" pitchFamily="18" charset="0"/>
              </a:rPr>
              <a:t>型</a:t>
            </a:r>
            <a:r>
              <a:rPr lang="en-US" altLang="zh-CN" dirty="0">
                <a:latin typeface="微软雅黑" pitchFamily="34" charset="-122"/>
                <a:ea typeface="微软雅黑" pitchFamily="34" charset="-122"/>
                <a:cs typeface="Times New Roman" panose="02020603050405020304" pitchFamily="18" charset="0"/>
              </a:rPr>
              <a:t>) </a:t>
            </a:r>
            <a:r>
              <a:rPr lang="zh-CN" altLang="en-US" dirty="0">
                <a:latin typeface="微软雅黑" pitchFamily="34" charset="-122"/>
                <a:ea typeface="微软雅黑" pitchFamily="34" charset="-122"/>
                <a:cs typeface="Times New Roman" panose="02020603050405020304" pitchFamily="18" charset="0"/>
              </a:rPr>
              <a:t>质量储氢密度</a:t>
            </a:r>
            <a:r>
              <a:rPr lang="zh-CN" altLang="en-US" dirty="0" smtClean="0">
                <a:latin typeface="微软雅黑" pitchFamily="34" charset="-122"/>
                <a:ea typeface="微软雅黑" pitchFamily="34" charset="-122"/>
                <a:cs typeface="Times New Roman" panose="02020603050405020304" pitchFamily="18" charset="0"/>
              </a:rPr>
              <a:t>达</a:t>
            </a:r>
            <a:r>
              <a:rPr lang="en-US" altLang="zh-CN" dirty="0" smtClean="0">
                <a:latin typeface="微软雅黑" pitchFamily="34" charset="-122"/>
                <a:ea typeface="微软雅黑" pitchFamily="34" charset="-122"/>
                <a:cs typeface="Times New Roman" panose="02020603050405020304" pitchFamily="18" charset="0"/>
              </a:rPr>
              <a:t>5</a:t>
            </a:r>
            <a:r>
              <a:rPr lang="en-US" altLang="zh-CN" dirty="0">
                <a:latin typeface="微软雅黑" pitchFamily="34" charset="-122"/>
                <a:ea typeface="微软雅黑" pitchFamily="34" charset="-122"/>
                <a:cs typeface="Times New Roman" panose="02020603050405020304" pitchFamily="18" charset="0"/>
              </a:rPr>
              <a:t>.</a:t>
            </a:r>
            <a:r>
              <a:rPr lang="zh-CN" altLang="en-US" dirty="0" smtClean="0">
                <a:latin typeface="微软雅黑" pitchFamily="34" charset="-122"/>
                <a:ea typeface="微软雅黑" pitchFamily="34" charset="-122"/>
                <a:cs typeface="Times New Roman" panose="02020603050405020304" pitchFamily="18" charset="0"/>
              </a:rPr>
              <a:t> </a:t>
            </a:r>
            <a:r>
              <a:rPr lang="en-US" altLang="zh-CN" dirty="0">
                <a:latin typeface="微软雅黑" pitchFamily="34" charset="-122"/>
                <a:ea typeface="微软雅黑" pitchFamily="34" charset="-122"/>
                <a:cs typeface="Times New Roman" panose="02020603050405020304" pitchFamily="18" charset="0"/>
              </a:rPr>
              <a:t>7wt%</a:t>
            </a:r>
            <a:r>
              <a:rPr lang="zh-CN" altLang="en-US" dirty="0">
                <a:latin typeface="微软雅黑" pitchFamily="34" charset="-122"/>
                <a:ea typeface="微软雅黑" pitchFamily="34" charset="-122"/>
                <a:cs typeface="Times New Roman" panose="02020603050405020304" pitchFamily="18" charset="0"/>
              </a:rPr>
              <a:t>、体积储氢密度达</a:t>
            </a:r>
            <a:r>
              <a:rPr lang="en-US" altLang="zh-CN" dirty="0">
                <a:latin typeface="微软雅黑" pitchFamily="34" charset="-122"/>
                <a:ea typeface="微软雅黑" pitchFamily="34" charset="-122"/>
                <a:cs typeface="Times New Roman" panose="02020603050405020304" pitchFamily="18" charset="0"/>
              </a:rPr>
              <a:t>40 g /L; </a:t>
            </a:r>
            <a:r>
              <a:rPr lang="zh-CN" altLang="en-US" dirty="0" smtClean="0">
                <a:latin typeface="微软雅黑" pitchFamily="34" charset="-122"/>
                <a:ea typeface="微软雅黑" pitchFamily="34" charset="-122"/>
                <a:cs typeface="Times New Roman" panose="02020603050405020304" pitchFamily="18" charset="0"/>
              </a:rPr>
              <a:t>其缺点在于</a:t>
            </a:r>
            <a:r>
              <a:rPr lang="zh-CN" altLang="en-US" dirty="0">
                <a:latin typeface="微软雅黑" pitchFamily="34" charset="-122"/>
                <a:ea typeface="微软雅黑" pitchFamily="34" charset="-122"/>
                <a:cs typeface="Times New Roman" panose="02020603050405020304" pitchFamily="18" charset="0"/>
              </a:rPr>
              <a:t>其储能密度相对较低，高压下安全性</a:t>
            </a:r>
            <a:r>
              <a:rPr lang="zh-CN" altLang="en-US" dirty="0" smtClean="0">
                <a:latin typeface="微软雅黑" pitchFamily="34" charset="-122"/>
                <a:ea typeface="微软雅黑" pitchFamily="34" charset="-122"/>
                <a:cs typeface="Times New Roman" panose="02020603050405020304" pitchFamily="18" charset="0"/>
              </a:rPr>
              <a:t>问题突出。</a:t>
            </a:r>
            <a:endParaRPr lang="en-US" altLang="zh-CN" dirty="0" smtClean="0">
              <a:latin typeface="微软雅黑" pitchFamily="34" charset="-122"/>
              <a:ea typeface="微软雅黑" pitchFamily="34" charset="-122"/>
              <a:cs typeface="Times New Roman" panose="02020603050405020304" pitchFamily="18" charset="0"/>
            </a:endParaRPr>
          </a:p>
          <a:p>
            <a:r>
              <a:rPr lang="zh-CN" altLang="en-US" dirty="0" smtClean="0">
                <a:latin typeface="微软雅黑" pitchFamily="34" charset="-122"/>
                <a:ea typeface="微软雅黑" pitchFamily="34" charset="-122"/>
                <a:cs typeface="Times New Roman" panose="02020603050405020304" pitchFamily="18" charset="0"/>
              </a:rPr>
              <a:t>        </a:t>
            </a:r>
            <a:r>
              <a:rPr lang="zh-CN" altLang="en-US" b="1" dirty="0" smtClean="0">
                <a:latin typeface="微软雅黑" pitchFamily="34" charset="-122"/>
                <a:ea typeface="微软雅黑" pitchFamily="34" charset="-122"/>
                <a:cs typeface="Times New Roman" panose="02020603050405020304" pitchFamily="18" charset="0"/>
              </a:rPr>
              <a:t>固态</a:t>
            </a:r>
            <a:r>
              <a:rPr lang="zh-CN" altLang="en-US" b="1" dirty="0">
                <a:latin typeface="微软雅黑" pitchFamily="34" charset="-122"/>
                <a:ea typeface="微软雅黑" pitchFamily="34" charset="-122"/>
                <a:cs typeface="Times New Roman" panose="02020603050405020304" pitchFamily="18" charset="0"/>
              </a:rPr>
              <a:t>合金储氢</a:t>
            </a:r>
            <a:r>
              <a:rPr lang="zh-CN" altLang="en-US" dirty="0">
                <a:latin typeface="微软雅黑" pitchFamily="34" charset="-122"/>
                <a:ea typeface="微软雅黑" pitchFamily="34" charset="-122"/>
                <a:cs typeface="Times New Roman" panose="02020603050405020304" pitchFamily="18" charset="0"/>
              </a:rPr>
              <a:t>的安全性好、体积储氢密度大</a:t>
            </a:r>
            <a:r>
              <a:rPr lang="zh-CN" altLang="en-US" dirty="0" smtClean="0">
                <a:latin typeface="微软雅黑" pitchFamily="34" charset="-122"/>
                <a:ea typeface="微软雅黑" pitchFamily="34" charset="-122"/>
                <a:cs typeface="Times New Roman" panose="02020603050405020304" pitchFamily="18" charset="0"/>
              </a:rPr>
              <a:t>，但</a:t>
            </a:r>
            <a:r>
              <a:rPr lang="zh-CN" altLang="en-US" dirty="0">
                <a:latin typeface="微软雅黑" pitchFamily="34" charset="-122"/>
                <a:ea typeface="微软雅黑" pitchFamily="34" charset="-122"/>
                <a:cs typeface="Times New Roman" panose="02020603050405020304" pitchFamily="18" charset="0"/>
              </a:rPr>
              <a:t>其质量储氢密度偏低，室温下能够可逆吸放</a:t>
            </a:r>
            <a:r>
              <a:rPr lang="zh-CN" altLang="en-US" dirty="0" smtClean="0">
                <a:latin typeface="微软雅黑" pitchFamily="34" charset="-122"/>
                <a:ea typeface="微软雅黑" pitchFamily="34" charset="-122"/>
                <a:cs typeface="Times New Roman" panose="02020603050405020304" pitchFamily="18" charset="0"/>
              </a:rPr>
              <a:t>氢的</a:t>
            </a:r>
            <a:r>
              <a:rPr lang="zh-CN" altLang="en-US" dirty="0">
                <a:latin typeface="微软雅黑" pitchFamily="34" charset="-122"/>
                <a:ea typeface="微软雅黑" pitchFamily="34" charset="-122"/>
                <a:cs typeface="Times New Roman" panose="02020603050405020304" pitchFamily="18" charset="0"/>
              </a:rPr>
              <a:t>固态合金有效储氢容量一般为</a:t>
            </a:r>
            <a:r>
              <a:rPr lang="en-US" altLang="zh-CN" dirty="0">
                <a:latin typeface="微软雅黑" pitchFamily="34" charset="-122"/>
                <a:ea typeface="微软雅黑" pitchFamily="34" charset="-122"/>
                <a:cs typeface="Times New Roman" panose="02020603050405020304" pitchFamily="18" charset="0"/>
              </a:rPr>
              <a:t>1wt% </a:t>
            </a:r>
            <a:r>
              <a:rPr lang="zh-CN" altLang="en-US" dirty="0">
                <a:latin typeface="微软雅黑" pitchFamily="34" charset="-122"/>
                <a:ea typeface="微软雅黑" pitchFamily="34" charset="-122"/>
                <a:cs typeface="Times New Roman" panose="02020603050405020304" pitchFamily="18" charset="0"/>
              </a:rPr>
              <a:t>～ </a:t>
            </a:r>
            <a:r>
              <a:rPr lang="en-US" altLang="zh-CN" dirty="0">
                <a:latin typeface="微软雅黑" pitchFamily="34" charset="-122"/>
                <a:ea typeface="微软雅黑" pitchFamily="34" charset="-122"/>
                <a:cs typeface="Times New Roman" panose="02020603050405020304" pitchFamily="18" charset="0"/>
              </a:rPr>
              <a:t>3wt%</a:t>
            </a:r>
            <a:r>
              <a:rPr lang="zh-CN" altLang="en-US" dirty="0" smtClean="0">
                <a:latin typeface="微软雅黑" pitchFamily="34" charset="-122"/>
                <a:ea typeface="微软雅黑" pitchFamily="34" charset="-122"/>
                <a:cs typeface="Times New Roman" panose="02020603050405020304" pitchFamily="18" charset="0"/>
              </a:rPr>
              <a:t>。</a:t>
            </a:r>
            <a:endParaRPr lang="en-US" altLang="zh-CN" dirty="0" smtClean="0">
              <a:latin typeface="微软雅黑" pitchFamily="34" charset="-122"/>
              <a:ea typeface="微软雅黑" pitchFamily="34" charset="-122"/>
              <a:cs typeface="Times New Roman" panose="02020603050405020304" pitchFamily="18" charset="0"/>
            </a:endParaRPr>
          </a:p>
          <a:p>
            <a:r>
              <a:rPr lang="zh-CN" altLang="en-US" dirty="0" smtClean="0">
                <a:latin typeface="微软雅黑" pitchFamily="34" charset="-122"/>
                <a:ea typeface="微软雅黑" pitchFamily="34" charset="-122"/>
                <a:cs typeface="Times New Roman" panose="02020603050405020304" pitchFamily="18" charset="0"/>
              </a:rPr>
              <a:t>        </a:t>
            </a:r>
            <a:r>
              <a:rPr lang="zh-CN" altLang="en-US" b="1" dirty="0" smtClean="0">
                <a:latin typeface="微软雅黑" pitchFamily="34" charset="-122"/>
                <a:ea typeface="微软雅黑" pitchFamily="34" charset="-122"/>
                <a:cs typeface="Times New Roman" panose="02020603050405020304" pitchFamily="18" charset="0"/>
              </a:rPr>
              <a:t>高压</a:t>
            </a:r>
            <a:r>
              <a:rPr lang="zh-CN" altLang="en-US" b="1" dirty="0">
                <a:latin typeface="微软雅黑" pitchFamily="34" charset="-122"/>
                <a:ea typeface="微软雅黑" pitchFamily="34" charset="-122"/>
                <a:cs typeface="Times New Roman" panose="02020603050405020304" pitchFamily="18" charset="0"/>
              </a:rPr>
              <a:t>－固态复合储氢</a:t>
            </a:r>
            <a:r>
              <a:rPr lang="zh-CN" altLang="en-US" dirty="0" smtClean="0">
                <a:latin typeface="微软雅黑" pitchFamily="34" charset="-122"/>
                <a:ea typeface="微软雅黑" pitchFamily="34" charset="-122"/>
                <a:cs typeface="Times New Roman" panose="02020603050405020304" pitchFamily="18" charset="0"/>
              </a:rPr>
              <a:t>是新型</a:t>
            </a:r>
            <a:r>
              <a:rPr lang="zh-CN" altLang="en-US" dirty="0">
                <a:latin typeface="微软雅黑" pitchFamily="34" charset="-122"/>
                <a:ea typeface="微软雅黑" pitchFamily="34" charset="-122"/>
                <a:cs typeface="Times New Roman" panose="02020603050405020304" pitchFamily="18" charset="0"/>
              </a:rPr>
              <a:t>储氢技术</a:t>
            </a:r>
            <a:r>
              <a:rPr lang="zh-CN" altLang="en-US" dirty="0" smtClean="0">
                <a:latin typeface="微软雅黑" pitchFamily="34" charset="-122"/>
                <a:ea typeface="微软雅黑" pitchFamily="34" charset="-122"/>
                <a:cs typeface="Times New Roman" panose="02020603050405020304" pitchFamily="18" charset="0"/>
              </a:rPr>
              <a:t>理念，</a:t>
            </a:r>
            <a:r>
              <a:rPr lang="zh-CN" altLang="en-US" dirty="0">
                <a:latin typeface="微软雅黑" pitchFamily="34" charset="-122"/>
                <a:ea typeface="微软雅黑" pitchFamily="34" charset="-122"/>
                <a:cs typeface="Times New Roman" panose="02020603050405020304" pitchFamily="18" charset="0"/>
              </a:rPr>
              <a:t>其</a:t>
            </a:r>
            <a:r>
              <a:rPr lang="zh-CN" altLang="en-US" dirty="0" smtClean="0">
                <a:latin typeface="微软雅黑" pitchFamily="34" charset="-122"/>
                <a:ea typeface="微软雅黑" pitchFamily="34" charset="-122"/>
                <a:cs typeface="Times New Roman" panose="02020603050405020304" pitchFamily="18" charset="0"/>
              </a:rPr>
              <a:t>结构特征</a:t>
            </a:r>
            <a:r>
              <a:rPr lang="zh-CN" altLang="en-US" dirty="0">
                <a:latin typeface="微软雅黑" pitchFamily="34" charset="-122"/>
                <a:ea typeface="微软雅黑" pitchFamily="34" charset="-122"/>
                <a:cs typeface="Times New Roman" panose="02020603050405020304" pitchFamily="18" charset="0"/>
              </a:rPr>
              <a:t>是在复合材料</a:t>
            </a:r>
            <a:r>
              <a:rPr lang="en-US" altLang="zh-CN" dirty="0">
                <a:latin typeface="微软雅黑" pitchFamily="34" charset="-122"/>
                <a:ea typeface="微软雅黑" pitchFamily="34" charset="-122"/>
                <a:cs typeface="Times New Roman" panose="02020603050405020304" pitchFamily="18" charset="0"/>
              </a:rPr>
              <a:t>Ⅲ</a:t>
            </a:r>
            <a:r>
              <a:rPr lang="zh-CN" altLang="en-US" dirty="0">
                <a:latin typeface="微软雅黑" pitchFamily="34" charset="-122"/>
                <a:ea typeface="微软雅黑" pitchFamily="34" charset="-122"/>
                <a:cs typeface="Times New Roman" panose="02020603050405020304" pitchFamily="18" charset="0"/>
              </a:rPr>
              <a:t>型瓶内装填部分固态</a:t>
            </a:r>
            <a:r>
              <a:rPr lang="zh-CN" altLang="en-US" dirty="0" smtClean="0">
                <a:latin typeface="微软雅黑" pitchFamily="34" charset="-122"/>
                <a:ea typeface="微软雅黑" pitchFamily="34" charset="-122"/>
                <a:cs typeface="Times New Roman" panose="02020603050405020304" pitchFamily="18" charset="0"/>
              </a:rPr>
              <a:t>储氢材料</a:t>
            </a:r>
            <a:r>
              <a:rPr lang="zh-CN" altLang="en-US" dirty="0">
                <a:latin typeface="微软雅黑" pitchFamily="34" charset="-122"/>
                <a:ea typeface="微软雅黑" pitchFamily="34" charset="-122"/>
                <a:cs typeface="Times New Roman" panose="02020603050405020304" pitchFamily="18" charset="0"/>
              </a:rPr>
              <a:t>，并设置嵌入式换热器以控制吸放氢过程</a:t>
            </a:r>
            <a:r>
              <a:rPr lang="zh-CN" altLang="en-US" dirty="0" smtClean="0">
                <a:latin typeface="微软雅黑" pitchFamily="34" charset="-122"/>
                <a:ea typeface="微软雅黑" pitchFamily="34" charset="-122"/>
                <a:cs typeface="Times New Roman" panose="02020603050405020304" pitchFamily="18" charset="0"/>
              </a:rPr>
              <a:t>热效应</a:t>
            </a:r>
            <a:r>
              <a:rPr lang="zh-CN" altLang="en-US" dirty="0">
                <a:latin typeface="微软雅黑" pitchFamily="34" charset="-122"/>
                <a:ea typeface="微软雅黑" pitchFamily="34" charset="-122"/>
                <a:cs typeface="Times New Roman" panose="02020603050405020304" pitchFamily="18" charset="0"/>
              </a:rPr>
              <a:t>。高压－固态复合储氢综合了高压储氢充放</a:t>
            </a:r>
            <a:r>
              <a:rPr lang="zh-CN" altLang="en-US" dirty="0" smtClean="0">
                <a:latin typeface="微软雅黑" pitchFamily="34" charset="-122"/>
                <a:ea typeface="微软雅黑" pitchFamily="34" charset="-122"/>
                <a:cs typeface="Times New Roman" panose="02020603050405020304" pitchFamily="18" charset="0"/>
              </a:rPr>
              <a:t>氢速率</a:t>
            </a:r>
            <a:r>
              <a:rPr lang="zh-CN" altLang="en-US" dirty="0">
                <a:latin typeface="微软雅黑" pitchFamily="34" charset="-122"/>
                <a:ea typeface="微软雅黑" pitchFamily="34" charset="-122"/>
                <a:cs typeface="Times New Roman" panose="02020603050405020304" pitchFamily="18" charset="0"/>
              </a:rPr>
              <a:t>快，以及固态储氢安全性好、体积储氢密度</a:t>
            </a:r>
            <a:r>
              <a:rPr lang="zh-CN" altLang="en-US" dirty="0" smtClean="0">
                <a:latin typeface="微软雅黑" pitchFamily="34" charset="-122"/>
                <a:ea typeface="微软雅黑" pitchFamily="34" charset="-122"/>
                <a:cs typeface="Times New Roman" panose="02020603050405020304" pitchFamily="18" charset="0"/>
              </a:rPr>
              <a:t>大的</a:t>
            </a:r>
            <a:r>
              <a:rPr lang="zh-CN" altLang="en-US" dirty="0">
                <a:latin typeface="微软雅黑" pitchFamily="34" charset="-122"/>
                <a:ea typeface="微软雅黑" pitchFamily="34" charset="-122"/>
                <a:cs typeface="Times New Roman" panose="02020603050405020304" pitchFamily="18" charset="0"/>
              </a:rPr>
              <a:t>优点。</a:t>
            </a:r>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00480" y="1193334"/>
            <a:ext cx="2653903" cy="171029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4" name="文本框 13"/>
          <p:cNvSpPr txBox="1"/>
          <p:nvPr/>
        </p:nvSpPr>
        <p:spPr>
          <a:xfrm>
            <a:off x="2028329" y="865897"/>
            <a:ext cx="4118903" cy="238527"/>
          </a:xfrm>
          <a:prstGeom prst="rect">
            <a:avLst/>
          </a:prstGeom>
          <a:noFill/>
        </p:spPr>
        <p:txBody>
          <a:bodyPr wrap="square" lIns="68580" tIns="34290" rIns="68580" bIns="34290" rtlCol="0">
            <a:spAutoFit/>
          </a:bodyPr>
          <a:lstStyle/>
          <a:p>
            <a:pPr algn="ctr"/>
            <a:r>
              <a:rPr lang="zh-CN" altLang="en-US" sz="1100" b="1" dirty="0" smtClean="0">
                <a:latin typeface="微软雅黑" pitchFamily="34" charset="-122"/>
                <a:ea typeface="微软雅黑" pitchFamily="34" charset="-122"/>
              </a:rPr>
              <a:t>高压储氢罐及高压</a:t>
            </a:r>
            <a:r>
              <a:rPr lang="en-US" altLang="zh-CN" sz="1100" b="1" dirty="0" smtClean="0">
                <a:latin typeface="微软雅黑" pitchFamily="34" charset="-122"/>
                <a:ea typeface="微软雅黑" pitchFamily="34" charset="-122"/>
              </a:rPr>
              <a:t>-</a:t>
            </a:r>
            <a:r>
              <a:rPr lang="zh-CN" altLang="en-US" sz="1100" b="1" dirty="0" smtClean="0">
                <a:latin typeface="微软雅黑" pitchFamily="34" charset="-122"/>
                <a:ea typeface="微软雅黑" pitchFamily="34" charset="-122"/>
              </a:rPr>
              <a:t>固态复合储氢产品</a:t>
            </a:r>
            <a:endParaRPr lang="zh-CN" altLang="en-US" sz="1100" b="1" dirty="0">
              <a:latin typeface="微软雅黑" pitchFamily="34" charset="-122"/>
              <a:ea typeface="微软雅黑" pitchFamily="34" charset="-122"/>
            </a:endParaRPr>
          </a:p>
        </p:txBody>
      </p:sp>
      <p:sp>
        <p:nvSpPr>
          <p:cNvPr id="15" name="Text Box 624">
            <a:extLst>
              <a:ext uri="{FF2B5EF4-FFF2-40B4-BE49-F238E27FC236}">
                <a16:creationId xmlns="" xmlns:a16="http://schemas.microsoft.com/office/drawing/2014/main" id="{F8BC019C-7ECE-43D2-B7BF-8C56BAF96C3D}"/>
              </a:ext>
            </a:extLst>
          </p:cNvPr>
          <p:cNvSpPr txBox="1">
            <a:spLocks noChangeArrowheads="1"/>
          </p:cNvSpPr>
          <p:nvPr/>
        </p:nvSpPr>
        <p:spPr bwMode="auto">
          <a:xfrm>
            <a:off x="382738" y="726582"/>
            <a:ext cx="5850743" cy="286327"/>
          </a:xfrm>
          <a:prstGeom prst="rect">
            <a:avLst/>
          </a:prstGeom>
          <a:noFill/>
          <a:ln w="9525">
            <a:noFill/>
            <a:miter lim="800000"/>
            <a:headEnd/>
            <a:tailEnd/>
          </a:ln>
        </p:spPr>
        <p:txBody>
          <a:bodyPr wrap="square" lIns="70197" tIns="35099" rIns="70197" bIns="35099">
            <a:spAutoFit/>
          </a:bodyPr>
          <a:lstStyle/>
          <a:p>
            <a:pPr marL="171450" indent="-171450">
              <a:buFont typeface="Wingdings" pitchFamily="2" charset="2"/>
              <a:buChar char="n"/>
            </a:pPr>
            <a:r>
              <a:rPr lang="zh-CN" altLang="en-US" b="1" dirty="0" smtClean="0">
                <a:solidFill>
                  <a:schemeClr val="tx1">
                    <a:lumMod val="95000"/>
                    <a:lumOff val="5000"/>
                  </a:schemeClr>
                </a:solidFill>
                <a:latin typeface="微软雅黑" pitchFamily="34" charset="-122"/>
                <a:ea typeface="微软雅黑" pitchFamily="34" charset="-122"/>
              </a:rPr>
              <a:t>储氢罐产品介绍</a:t>
            </a:r>
            <a:endParaRPr lang="zh-CN" altLang="en-US" b="1" dirty="0">
              <a:solidFill>
                <a:schemeClr val="tx1">
                  <a:lumMod val="95000"/>
                  <a:lumOff val="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3925214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2" y="243483"/>
            <a:ext cx="2333011"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smtClean="0">
                <a:solidFill>
                  <a:prstClr val="black"/>
                </a:solidFill>
                <a:latin typeface="微软雅黑" pitchFamily="34" charset="-122"/>
                <a:ea typeface="微软雅黑" pitchFamily="34" charset="-122"/>
              </a:rPr>
              <a:t>4</a:t>
            </a:r>
            <a:r>
              <a:rPr lang="zh-CN" altLang="en-US" sz="1500" dirty="0" smtClean="0">
                <a:solidFill>
                  <a:prstClr val="black"/>
                </a:solidFill>
                <a:latin typeface="微软雅黑" pitchFamily="34" charset="-122"/>
                <a:ea typeface="微软雅黑" pitchFamily="34" charset="-122"/>
              </a:rPr>
              <a:t>固态储氢领域相关应用</a:t>
            </a:r>
            <a:endParaRPr lang="zh-CN" altLang="en-US" sz="1500" dirty="0">
              <a:solidFill>
                <a:prstClr val="black"/>
              </a:solidFill>
              <a:latin typeface="微软雅黑" pitchFamily="34" charset="-122"/>
              <a:ea typeface="微软雅黑" pitchFamily="34" charset="-122"/>
            </a:endParaRPr>
          </a:p>
        </p:txBody>
      </p:sp>
      <p:sp>
        <p:nvSpPr>
          <p:cNvPr id="5"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6"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graphicFrame>
        <p:nvGraphicFramePr>
          <p:cNvPr id="13" name="表格 4">
            <a:extLst>
              <a:ext uri="{FF2B5EF4-FFF2-40B4-BE49-F238E27FC236}">
                <a16:creationId xmlns="" xmlns:a16="http://schemas.microsoft.com/office/drawing/2014/main" id="{94B4B067-10FF-4468-BE79-C6C626277472}"/>
              </a:ext>
            </a:extLst>
          </p:cNvPr>
          <p:cNvGraphicFramePr>
            <a:graphicFrameLocks noGrp="1"/>
          </p:cNvGraphicFramePr>
          <p:nvPr>
            <p:extLst>
              <p:ext uri="{D42A27DB-BD31-4B8C-83A1-F6EECF244321}">
                <p14:modId xmlns:p14="http://schemas.microsoft.com/office/powerpoint/2010/main" xmlns="" val="3851716861"/>
              </p:ext>
            </p:extLst>
          </p:nvPr>
        </p:nvGraphicFramePr>
        <p:xfrm>
          <a:off x="586978" y="1116017"/>
          <a:ext cx="8055221" cy="2326175"/>
        </p:xfrm>
        <a:graphic>
          <a:graphicData uri="http://schemas.openxmlformats.org/drawingml/2006/table">
            <a:tbl>
              <a:tblPr firstRow="1" bandRow="1">
                <a:tableStyleId>{22838BEF-8BB2-4498-84A7-C5851F593DF1}</a:tableStyleId>
              </a:tblPr>
              <a:tblGrid>
                <a:gridCol w="553028">
                  <a:extLst>
                    <a:ext uri="{9D8B030D-6E8A-4147-A177-3AD203B41FA5}">
                      <a16:colId xmlns="" xmlns:a16="http://schemas.microsoft.com/office/drawing/2014/main" val="981713036"/>
                    </a:ext>
                  </a:extLst>
                </a:gridCol>
                <a:gridCol w="1962470">
                  <a:extLst>
                    <a:ext uri="{9D8B030D-6E8A-4147-A177-3AD203B41FA5}">
                      <a16:colId xmlns="" xmlns:a16="http://schemas.microsoft.com/office/drawing/2014/main" val="299673795"/>
                    </a:ext>
                  </a:extLst>
                </a:gridCol>
                <a:gridCol w="952848">
                  <a:extLst>
                    <a:ext uri="{9D8B030D-6E8A-4147-A177-3AD203B41FA5}">
                      <a16:colId xmlns="" xmlns:a16="http://schemas.microsoft.com/office/drawing/2014/main" val="1411833450"/>
                    </a:ext>
                  </a:extLst>
                </a:gridCol>
                <a:gridCol w="1515778">
                  <a:extLst>
                    <a:ext uri="{9D8B030D-6E8A-4147-A177-3AD203B41FA5}">
                      <a16:colId xmlns="" xmlns:a16="http://schemas.microsoft.com/office/drawing/2014/main" val="492517188"/>
                    </a:ext>
                  </a:extLst>
                </a:gridCol>
                <a:gridCol w="1454331">
                  <a:extLst>
                    <a:ext uri="{9D8B030D-6E8A-4147-A177-3AD203B41FA5}">
                      <a16:colId xmlns="" xmlns:a16="http://schemas.microsoft.com/office/drawing/2014/main" val="2687616339"/>
                    </a:ext>
                  </a:extLst>
                </a:gridCol>
                <a:gridCol w="811456">
                  <a:extLst>
                    <a:ext uri="{9D8B030D-6E8A-4147-A177-3AD203B41FA5}">
                      <a16:colId xmlns="" xmlns:a16="http://schemas.microsoft.com/office/drawing/2014/main" val="2320872982"/>
                    </a:ext>
                  </a:extLst>
                </a:gridCol>
                <a:gridCol w="805310">
                  <a:extLst>
                    <a:ext uri="{9D8B030D-6E8A-4147-A177-3AD203B41FA5}">
                      <a16:colId xmlns="" xmlns:a16="http://schemas.microsoft.com/office/drawing/2014/main" val="1713124590"/>
                    </a:ext>
                  </a:extLst>
                </a:gridCol>
              </a:tblGrid>
              <a:tr h="459825">
                <a:tc>
                  <a:txBody>
                    <a:bodyPr/>
                    <a:lstStyle/>
                    <a:p>
                      <a:pPr algn="ctr"/>
                      <a:endParaRPr lang="zh-CN" altLang="en-US" sz="9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zh-CN" altLang="en-US" sz="1200" dirty="0">
                          <a:solidFill>
                            <a:schemeClr val="tx1"/>
                          </a:solidFill>
                          <a:latin typeface="微软雅黑" pitchFamily="34" charset="-122"/>
                          <a:ea typeface="微软雅黑" pitchFamily="34" charset="-122"/>
                        </a:rPr>
                        <a:t>储氢材料</a:t>
                      </a:r>
                    </a:p>
                  </a:txBody>
                  <a:tcPr marL="68580" marR="68580" marT="34290" marB="34290" anchor="ctr"/>
                </a:tc>
                <a:tc>
                  <a:txBody>
                    <a:bodyPr/>
                    <a:lstStyle/>
                    <a:p>
                      <a:pPr algn="ctr"/>
                      <a:r>
                        <a:rPr lang="zh-CN" altLang="en-US" sz="1200" dirty="0">
                          <a:solidFill>
                            <a:schemeClr val="tx1"/>
                          </a:solidFill>
                          <a:latin typeface="微软雅黑" pitchFamily="34" charset="-122"/>
                          <a:ea typeface="微软雅黑" pitchFamily="34" charset="-122"/>
                        </a:rPr>
                        <a:t>储氢容量</a:t>
                      </a:r>
                      <a:r>
                        <a:rPr lang="en-US" altLang="zh-CN" sz="1200" dirty="0">
                          <a:solidFill>
                            <a:schemeClr val="tx1"/>
                          </a:solidFill>
                          <a:latin typeface="微软雅黑" pitchFamily="34" charset="-122"/>
                          <a:ea typeface="微软雅黑" pitchFamily="34" charset="-122"/>
                        </a:rPr>
                        <a:t>/</a:t>
                      </a:r>
                      <a:r>
                        <a:rPr lang="en-US" altLang="zh-CN" sz="1200" dirty="0" err="1">
                          <a:solidFill>
                            <a:schemeClr val="tx1"/>
                          </a:solidFill>
                          <a:latin typeface="微软雅黑" pitchFamily="34" charset="-122"/>
                          <a:ea typeface="微软雅黑" pitchFamily="34" charset="-122"/>
                        </a:rPr>
                        <a:t>wt</a:t>
                      </a:r>
                      <a:r>
                        <a:rPr lang="en-US" altLang="zh-CN" sz="1200" dirty="0">
                          <a:solidFill>
                            <a:schemeClr val="tx1"/>
                          </a:solidFill>
                          <a:latin typeface="微软雅黑" pitchFamily="34" charset="-122"/>
                          <a:ea typeface="微软雅黑" pitchFamily="34" charset="-122"/>
                        </a:rPr>
                        <a:t>%</a:t>
                      </a:r>
                      <a:endParaRPr lang="zh-CN" altLang="en-US" sz="12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zh-CN" altLang="en-US" sz="1200" dirty="0">
                          <a:solidFill>
                            <a:schemeClr val="tx1"/>
                          </a:solidFill>
                          <a:latin typeface="微软雅黑" pitchFamily="34" charset="-122"/>
                          <a:ea typeface="微软雅黑" pitchFamily="34" charset="-122"/>
                        </a:rPr>
                        <a:t>放氢压力</a:t>
                      </a:r>
                      <a:r>
                        <a:rPr lang="en-US" altLang="zh-CN" sz="1200" dirty="0">
                          <a:solidFill>
                            <a:schemeClr val="tx1"/>
                          </a:solidFill>
                          <a:latin typeface="微软雅黑" pitchFamily="34" charset="-122"/>
                          <a:ea typeface="微软雅黑" pitchFamily="34" charset="-122"/>
                        </a:rPr>
                        <a:t>/MPa</a:t>
                      </a:r>
                    </a:p>
                    <a:p>
                      <a:pPr algn="ctr"/>
                      <a:r>
                        <a:rPr lang="zh-CN" altLang="en-US" sz="1200" dirty="0">
                          <a:solidFill>
                            <a:schemeClr val="tx1"/>
                          </a:solidFill>
                          <a:latin typeface="微软雅黑" pitchFamily="34" charset="-122"/>
                          <a:ea typeface="微软雅黑" pitchFamily="34" charset="-122"/>
                        </a:rPr>
                        <a:t>及温度</a:t>
                      </a:r>
                      <a:r>
                        <a:rPr lang="en-US" altLang="zh-CN" sz="1200" dirty="0">
                          <a:solidFill>
                            <a:schemeClr val="tx1"/>
                          </a:solidFill>
                          <a:latin typeface="微软雅黑" pitchFamily="34" charset="-122"/>
                          <a:ea typeface="微软雅黑" pitchFamily="34" charset="-122"/>
                        </a:rPr>
                        <a:t>/</a:t>
                      </a:r>
                      <a:r>
                        <a:rPr lang="en-US" altLang="zh-CN" sz="1200" baseline="30000" dirty="0">
                          <a:solidFill>
                            <a:schemeClr val="tx1"/>
                          </a:solidFill>
                          <a:latin typeface="微软雅黑" pitchFamily="34" charset="-122"/>
                          <a:ea typeface="微软雅黑" pitchFamily="34" charset="-122"/>
                        </a:rPr>
                        <a:t>°</a:t>
                      </a:r>
                      <a:r>
                        <a:rPr lang="en-US" altLang="zh-CN" sz="1200" dirty="0">
                          <a:solidFill>
                            <a:schemeClr val="tx1"/>
                          </a:solidFill>
                          <a:latin typeface="微软雅黑" pitchFamily="34" charset="-122"/>
                          <a:ea typeface="微软雅黑" pitchFamily="34" charset="-122"/>
                        </a:rPr>
                        <a:t>C</a:t>
                      </a:r>
                      <a:endParaRPr lang="zh-CN" altLang="en-US" sz="12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zh-CN" altLang="en-US" sz="1200" dirty="0">
                          <a:solidFill>
                            <a:schemeClr val="tx1"/>
                          </a:solidFill>
                          <a:latin typeface="微软雅黑" pitchFamily="34" charset="-122"/>
                          <a:ea typeface="微软雅黑" pitchFamily="34" charset="-122"/>
                        </a:rPr>
                        <a:t>完成</a:t>
                      </a:r>
                      <a:r>
                        <a:rPr lang="en-US" altLang="zh-CN" sz="1200" dirty="0">
                          <a:solidFill>
                            <a:schemeClr val="tx1"/>
                          </a:solidFill>
                          <a:latin typeface="微软雅黑" pitchFamily="34" charset="-122"/>
                          <a:ea typeface="微软雅黑" pitchFamily="34" charset="-122"/>
                        </a:rPr>
                        <a:t>90%</a:t>
                      </a:r>
                      <a:r>
                        <a:rPr lang="zh-CN" altLang="en-US" sz="1200" dirty="0">
                          <a:solidFill>
                            <a:schemeClr val="tx1"/>
                          </a:solidFill>
                          <a:latin typeface="微软雅黑" pitchFamily="34" charset="-122"/>
                          <a:ea typeface="微软雅黑" pitchFamily="34" charset="-122"/>
                        </a:rPr>
                        <a:t>放氢所需时间</a:t>
                      </a:r>
                      <a:r>
                        <a:rPr lang="en-US" altLang="zh-CN" sz="1200" dirty="0">
                          <a:solidFill>
                            <a:schemeClr val="tx1"/>
                          </a:solidFill>
                          <a:latin typeface="微软雅黑" pitchFamily="34" charset="-122"/>
                          <a:ea typeface="微软雅黑" pitchFamily="34" charset="-122"/>
                        </a:rPr>
                        <a:t>/min</a:t>
                      </a:r>
                      <a:endParaRPr lang="zh-CN" altLang="en-US" sz="12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zh-CN" altLang="en-US" sz="1200" dirty="0">
                          <a:solidFill>
                            <a:schemeClr val="tx1"/>
                          </a:solidFill>
                          <a:latin typeface="微软雅黑" pitchFamily="34" charset="-122"/>
                          <a:ea typeface="微软雅黑" pitchFamily="34" charset="-122"/>
                        </a:rPr>
                        <a:t>循环</a:t>
                      </a:r>
                      <a:endParaRPr lang="en-US" altLang="zh-CN" sz="1200" dirty="0">
                        <a:solidFill>
                          <a:schemeClr val="tx1"/>
                        </a:solidFill>
                        <a:latin typeface="微软雅黑" pitchFamily="34" charset="-122"/>
                        <a:ea typeface="微软雅黑" pitchFamily="34" charset="-122"/>
                      </a:endParaRPr>
                    </a:p>
                    <a:p>
                      <a:pPr algn="ctr"/>
                      <a:r>
                        <a:rPr lang="zh-CN" altLang="en-US" sz="1200" dirty="0">
                          <a:solidFill>
                            <a:schemeClr val="tx1"/>
                          </a:solidFill>
                          <a:latin typeface="微软雅黑" pitchFamily="34" charset="-122"/>
                          <a:ea typeface="微软雅黑" pitchFamily="34" charset="-122"/>
                        </a:rPr>
                        <a:t>寿命</a:t>
                      </a:r>
                    </a:p>
                  </a:txBody>
                  <a:tcPr marL="68580" marR="68580" marT="34290" marB="34290" anchor="ctr"/>
                </a:tc>
                <a:tc>
                  <a:txBody>
                    <a:bodyPr/>
                    <a:lstStyle/>
                    <a:p>
                      <a:pPr algn="ctr"/>
                      <a:r>
                        <a:rPr lang="zh-CN" altLang="en-US" sz="1200" dirty="0">
                          <a:solidFill>
                            <a:schemeClr val="tx1"/>
                          </a:solidFill>
                          <a:latin typeface="微软雅黑" pitchFamily="34" charset="-122"/>
                          <a:ea typeface="微软雅黑" pitchFamily="34" charset="-122"/>
                        </a:rPr>
                        <a:t>材料</a:t>
                      </a:r>
                      <a:endParaRPr lang="en-US" altLang="zh-CN" sz="1200" dirty="0">
                        <a:solidFill>
                          <a:schemeClr val="tx1"/>
                        </a:solidFill>
                        <a:latin typeface="微软雅黑" pitchFamily="34" charset="-122"/>
                        <a:ea typeface="微软雅黑" pitchFamily="34" charset="-122"/>
                      </a:endParaRPr>
                    </a:p>
                    <a:p>
                      <a:pPr algn="ctr"/>
                      <a:r>
                        <a:rPr lang="zh-CN" altLang="en-US" sz="1200" dirty="0">
                          <a:solidFill>
                            <a:schemeClr val="tx1"/>
                          </a:solidFill>
                          <a:latin typeface="微软雅黑" pitchFamily="34" charset="-122"/>
                          <a:ea typeface="微软雅黑" pitchFamily="34" charset="-122"/>
                        </a:rPr>
                        <a:t>成本</a:t>
                      </a:r>
                    </a:p>
                  </a:txBody>
                  <a:tcPr marL="68580" marR="68580" marT="34290" marB="34290" anchor="ctr"/>
                </a:tc>
                <a:extLst>
                  <a:ext uri="{0D108BD9-81ED-4DB2-BD59-A6C34878D82A}">
                    <a16:rowId xmlns="" xmlns:a16="http://schemas.microsoft.com/office/drawing/2014/main" val="3484763609"/>
                  </a:ext>
                </a:extLst>
              </a:tr>
              <a:tr h="243437">
                <a:tc rowSpan="3">
                  <a:txBody>
                    <a:bodyPr/>
                    <a:lstStyle/>
                    <a:p>
                      <a:pPr algn="ctr"/>
                      <a:r>
                        <a:rPr lang="zh-CN" altLang="en-US" sz="1200" b="1" dirty="0">
                          <a:solidFill>
                            <a:srgbClr val="0070C0"/>
                          </a:solidFill>
                          <a:latin typeface="微软雅黑" pitchFamily="34" charset="-122"/>
                          <a:ea typeface="微软雅黑" pitchFamily="34" charset="-122"/>
                        </a:rPr>
                        <a:t>储氢合金</a:t>
                      </a:r>
                    </a:p>
                  </a:txBody>
                  <a:tcPr marL="68580" marR="68580" marT="34290" marB="34290" vert="eaVert" anchor="ctr"/>
                </a:tc>
                <a:tc>
                  <a:txBody>
                    <a:bodyPr/>
                    <a:lstStyle/>
                    <a:p>
                      <a:pPr algn="ctr"/>
                      <a:r>
                        <a:rPr lang="en-US" altLang="zh-CN" sz="1100" dirty="0">
                          <a:solidFill>
                            <a:srgbClr val="0000FF"/>
                          </a:solidFill>
                          <a:latin typeface="微软雅黑" pitchFamily="34" charset="-122"/>
                          <a:ea typeface="微软雅黑" pitchFamily="34" charset="-122"/>
                        </a:rPr>
                        <a:t>LaNi</a:t>
                      </a:r>
                      <a:r>
                        <a:rPr lang="en-US" altLang="zh-CN" sz="1100" baseline="-25000" dirty="0">
                          <a:solidFill>
                            <a:srgbClr val="0000FF"/>
                          </a:solidFill>
                          <a:latin typeface="微软雅黑" pitchFamily="34" charset="-122"/>
                          <a:ea typeface="微软雅黑" pitchFamily="34" charset="-122"/>
                        </a:rPr>
                        <a:t>5</a:t>
                      </a:r>
                      <a:endParaRPr lang="zh-CN" altLang="en-US" sz="1100" baseline="-25000" dirty="0">
                        <a:solidFill>
                          <a:srgbClr val="0000FF"/>
                        </a:solidFill>
                        <a:latin typeface="微软雅黑" pitchFamily="34" charset="-122"/>
                        <a:ea typeface="微软雅黑" pitchFamily="34" charset="-122"/>
                      </a:endParaRPr>
                    </a:p>
                  </a:txBody>
                  <a:tcPr marL="68580" marR="68580" marT="34290" marB="34290" anchor="ctr"/>
                </a:tc>
                <a:tc>
                  <a:txBody>
                    <a:bodyPr/>
                    <a:lstStyle/>
                    <a:p>
                      <a:pPr algn="ctr"/>
                      <a:r>
                        <a:rPr lang="en-US" altLang="zh-CN" sz="1100" dirty="0">
                          <a:solidFill>
                            <a:srgbClr val="0000FF"/>
                          </a:solidFill>
                          <a:latin typeface="微软雅黑" pitchFamily="34" charset="-122"/>
                          <a:ea typeface="微软雅黑" pitchFamily="34" charset="-122"/>
                        </a:rPr>
                        <a:t>1.5~1.6</a:t>
                      </a:r>
                      <a:endParaRPr lang="zh-CN" altLang="en-US" sz="1100" dirty="0">
                        <a:solidFill>
                          <a:srgbClr val="0000FF"/>
                        </a:solidFill>
                        <a:latin typeface="微软雅黑" pitchFamily="34" charset="-122"/>
                        <a:ea typeface="微软雅黑" pitchFamily="34" charset="-122"/>
                      </a:endParaRPr>
                    </a:p>
                  </a:txBody>
                  <a:tcPr marL="68580" marR="68580" marT="34290" marB="34290" anchor="ctr"/>
                </a:tc>
                <a:tc>
                  <a:txBody>
                    <a:bodyPr/>
                    <a:lstStyle/>
                    <a:p>
                      <a:pPr algn="ctr"/>
                      <a:r>
                        <a:rPr lang="en-US" altLang="zh-CN" sz="1100" dirty="0">
                          <a:solidFill>
                            <a:srgbClr val="0000FF"/>
                          </a:solidFill>
                          <a:latin typeface="微软雅黑" pitchFamily="34" charset="-122"/>
                          <a:ea typeface="微软雅黑" pitchFamily="34" charset="-122"/>
                        </a:rPr>
                        <a:t>0.2~0.8; 20</a:t>
                      </a:r>
                      <a:r>
                        <a:rPr lang="zh-CN" altLang="en-US" sz="1100" dirty="0">
                          <a:solidFill>
                            <a:srgbClr val="0000FF"/>
                          </a:solidFill>
                          <a:latin typeface="微软雅黑" pitchFamily="34" charset="-122"/>
                          <a:ea typeface="微软雅黑" pitchFamily="34" charset="-122"/>
                        </a:rPr>
                        <a:t>℃</a:t>
                      </a:r>
                      <a:endParaRPr lang="zh-CN" altLang="en-US" sz="1100" dirty="0">
                        <a:solidFill>
                          <a:srgbClr val="0000FF"/>
                        </a:solidFill>
                        <a:latin typeface="微软雅黑" pitchFamily="34" charset="-122"/>
                        <a:ea typeface="微软雅黑" pitchFamily="34" charset="-122"/>
                        <a:cs typeface="Times New Roman" panose="02020603050405020304" pitchFamily="18" charset="0"/>
                      </a:endParaRPr>
                    </a:p>
                  </a:txBody>
                  <a:tcPr marL="68580" marR="68580" marT="34290" marB="34290" anchor="ctr"/>
                </a:tc>
                <a:tc>
                  <a:txBody>
                    <a:bodyPr/>
                    <a:lstStyle/>
                    <a:p>
                      <a:pPr algn="ctr"/>
                      <a:r>
                        <a:rPr lang="zh-CN" altLang="en-US" sz="1100" dirty="0">
                          <a:solidFill>
                            <a:srgbClr val="0000FF"/>
                          </a:solidFill>
                          <a:latin typeface="微软雅黑" pitchFamily="34" charset="-122"/>
                          <a:ea typeface="微软雅黑" pitchFamily="34" charset="-122"/>
                        </a:rPr>
                        <a:t>≤</a:t>
                      </a:r>
                      <a:r>
                        <a:rPr lang="en-US" altLang="zh-CN" sz="1100" dirty="0">
                          <a:solidFill>
                            <a:srgbClr val="0000FF"/>
                          </a:solidFill>
                          <a:latin typeface="微软雅黑" pitchFamily="34" charset="-122"/>
                          <a:ea typeface="微软雅黑" pitchFamily="34" charset="-122"/>
                        </a:rPr>
                        <a:t>3</a:t>
                      </a:r>
                      <a:endParaRPr lang="zh-CN" altLang="en-US" sz="1100" dirty="0">
                        <a:solidFill>
                          <a:srgbClr val="0000FF"/>
                        </a:solidFill>
                        <a:latin typeface="微软雅黑" pitchFamily="34" charset="-122"/>
                        <a:ea typeface="微软雅黑" pitchFamily="34" charset="-122"/>
                      </a:endParaRPr>
                    </a:p>
                  </a:txBody>
                  <a:tcPr marL="68580" marR="68580" marT="34290" marB="34290" anchor="ctr"/>
                </a:tc>
                <a:tc>
                  <a:txBody>
                    <a:bodyPr/>
                    <a:lstStyle/>
                    <a:p>
                      <a:pPr algn="ctr"/>
                      <a:r>
                        <a:rPr lang="zh-CN" altLang="en-US" sz="1100" dirty="0">
                          <a:solidFill>
                            <a:srgbClr val="0000FF"/>
                          </a:solidFill>
                          <a:latin typeface="微软雅黑" pitchFamily="34" charset="-122"/>
                          <a:ea typeface="微软雅黑" pitchFamily="34" charset="-122"/>
                        </a:rPr>
                        <a:t>好</a:t>
                      </a:r>
                    </a:p>
                  </a:txBody>
                  <a:tcPr marL="68580" marR="68580" marT="34290" marB="34290" anchor="ctr"/>
                </a:tc>
                <a:tc>
                  <a:txBody>
                    <a:bodyPr/>
                    <a:lstStyle/>
                    <a:p>
                      <a:pPr algn="ctr"/>
                      <a:r>
                        <a:rPr lang="zh-CN" altLang="en-US" sz="1100" dirty="0">
                          <a:solidFill>
                            <a:srgbClr val="0000FF"/>
                          </a:solidFill>
                          <a:latin typeface="微软雅黑" pitchFamily="34" charset="-122"/>
                          <a:ea typeface="微软雅黑" pitchFamily="34" charset="-122"/>
                        </a:rPr>
                        <a:t>较低</a:t>
                      </a:r>
                    </a:p>
                  </a:txBody>
                  <a:tcPr marL="68580" marR="68580" marT="34290" marB="34290" anchor="ctr"/>
                </a:tc>
                <a:extLst>
                  <a:ext uri="{0D108BD9-81ED-4DB2-BD59-A6C34878D82A}">
                    <a16:rowId xmlns="" xmlns:a16="http://schemas.microsoft.com/office/drawing/2014/main" val="3305647015"/>
                  </a:ext>
                </a:extLst>
              </a:tr>
              <a:tr h="243437">
                <a:tc vMerge="1">
                  <a:txBody>
                    <a:bodyPr/>
                    <a:lstStyle/>
                    <a:p>
                      <a:endParaRPr lang="zh-CN" altLang="en-US" dirty="0"/>
                    </a:p>
                  </a:txBody>
                  <a:tcPr/>
                </a:tc>
                <a:tc>
                  <a:txBody>
                    <a:bodyPr/>
                    <a:lstStyle/>
                    <a:p>
                      <a:pPr algn="ctr"/>
                      <a:r>
                        <a:rPr lang="en-US" altLang="zh-CN" sz="1100" dirty="0">
                          <a:solidFill>
                            <a:srgbClr val="0000FF"/>
                          </a:solidFill>
                          <a:latin typeface="微软雅黑" pitchFamily="34" charset="-122"/>
                          <a:ea typeface="微软雅黑" pitchFamily="34" charset="-122"/>
                        </a:rPr>
                        <a:t>TiMn</a:t>
                      </a:r>
                      <a:r>
                        <a:rPr lang="en-US" altLang="zh-CN" sz="1100" baseline="-25000" dirty="0">
                          <a:solidFill>
                            <a:srgbClr val="0000FF"/>
                          </a:solidFill>
                          <a:latin typeface="微软雅黑" pitchFamily="34" charset="-122"/>
                          <a:ea typeface="微软雅黑" pitchFamily="34" charset="-122"/>
                        </a:rPr>
                        <a:t>2</a:t>
                      </a:r>
                      <a:endParaRPr lang="zh-CN" altLang="en-US" sz="1100" baseline="-25000" dirty="0">
                        <a:solidFill>
                          <a:srgbClr val="0000FF"/>
                        </a:solidFill>
                        <a:latin typeface="微软雅黑" pitchFamily="34" charset="-122"/>
                        <a:ea typeface="微软雅黑" pitchFamily="34" charset="-122"/>
                      </a:endParaRPr>
                    </a:p>
                  </a:txBody>
                  <a:tcPr marL="68580" marR="68580" marT="34290" marB="34290" anchor="ctr"/>
                </a:tc>
                <a:tc>
                  <a:txBody>
                    <a:bodyPr/>
                    <a:lstStyle/>
                    <a:p>
                      <a:pPr algn="ctr"/>
                      <a:r>
                        <a:rPr lang="en-US" altLang="zh-CN" sz="1100" dirty="0">
                          <a:solidFill>
                            <a:srgbClr val="0000FF"/>
                          </a:solidFill>
                          <a:latin typeface="微软雅黑" pitchFamily="34" charset="-122"/>
                          <a:ea typeface="微软雅黑" pitchFamily="34" charset="-122"/>
                        </a:rPr>
                        <a:t>1.6~1.8</a:t>
                      </a:r>
                      <a:endParaRPr lang="zh-CN" altLang="en-US" sz="1100" dirty="0">
                        <a:solidFill>
                          <a:srgbClr val="0000FF"/>
                        </a:solidFill>
                        <a:latin typeface="微软雅黑" pitchFamily="34" charset="-122"/>
                        <a:ea typeface="微软雅黑" pitchFamily="34" charset="-122"/>
                      </a:endParaRPr>
                    </a:p>
                  </a:txBody>
                  <a:tcPr marL="68580" marR="68580" marT="34290" marB="34290" anchor="ctr"/>
                </a:tc>
                <a:tc>
                  <a:txBody>
                    <a:bodyPr/>
                    <a:lstStyle/>
                    <a:p>
                      <a:pPr algn="ctr"/>
                      <a:r>
                        <a:rPr lang="en-US" altLang="zh-CN" sz="1100" dirty="0">
                          <a:solidFill>
                            <a:srgbClr val="0000FF"/>
                          </a:solidFill>
                          <a:latin typeface="微软雅黑" pitchFamily="34" charset="-122"/>
                          <a:ea typeface="微软雅黑" pitchFamily="34" charset="-122"/>
                        </a:rPr>
                        <a:t>0.5~1.0; 20</a:t>
                      </a:r>
                      <a:r>
                        <a:rPr lang="zh-CN" altLang="en-US" sz="1100" dirty="0">
                          <a:solidFill>
                            <a:srgbClr val="0000FF"/>
                          </a:solidFill>
                          <a:latin typeface="微软雅黑" pitchFamily="34" charset="-122"/>
                          <a:ea typeface="微软雅黑" pitchFamily="34" charset="-122"/>
                        </a:rPr>
                        <a:t>℃</a:t>
                      </a:r>
                      <a:endParaRPr lang="zh-CN" altLang="en-US" sz="1100" dirty="0">
                        <a:solidFill>
                          <a:srgbClr val="0000FF"/>
                        </a:solidFill>
                        <a:latin typeface="微软雅黑" pitchFamily="34" charset="-122"/>
                        <a:ea typeface="微软雅黑" pitchFamily="34" charset="-122"/>
                        <a:cs typeface="Times New Roman" panose="02020603050405020304" pitchFamily="18" charset="0"/>
                      </a:endParaRPr>
                    </a:p>
                  </a:txBody>
                  <a:tcPr marL="68580" marR="68580" marT="34290" marB="34290" anchor="ctr"/>
                </a:tc>
                <a:tc>
                  <a:txBody>
                    <a:bodyPr/>
                    <a:lstStyle/>
                    <a:p>
                      <a:pPr algn="ctr"/>
                      <a:r>
                        <a:rPr lang="zh-CN" altLang="en-US" sz="1100" dirty="0">
                          <a:solidFill>
                            <a:srgbClr val="0000FF"/>
                          </a:solidFill>
                          <a:latin typeface="微软雅黑" pitchFamily="34" charset="-122"/>
                          <a:ea typeface="微软雅黑" pitchFamily="34" charset="-122"/>
                        </a:rPr>
                        <a:t>≤</a:t>
                      </a:r>
                      <a:r>
                        <a:rPr lang="en-US" altLang="zh-CN" sz="1100" dirty="0">
                          <a:solidFill>
                            <a:srgbClr val="0000FF"/>
                          </a:solidFill>
                          <a:latin typeface="微软雅黑" pitchFamily="34" charset="-122"/>
                          <a:ea typeface="微软雅黑" pitchFamily="34" charset="-122"/>
                        </a:rPr>
                        <a:t>3</a:t>
                      </a:r>
                      <a:endParaRPr lang="zh-CN" altLang="en-US" sz="1100" dirty="0">
                        <a:solidFill>
                          <a:srgbClr val="0000FF"/>
                        </a:solidFill>
                        <a:latin typeface="微软雅黑" pitchFamily="34" charset="-122"/>
                        <a:ea typeface="微软雅黑" pitchFamily="34" charset="-122"/>
                      </a:endParaRPr>
                    </a:p>
                  </a:txBody>
                  <a:tcPr marL="68580" marR="68580" marT="34290" marB="34290" anchor="ctr"/>
                </a:tc>
                <a:tc>
                  <a:txBody>
                    <a:bodyPr/>
                    <a:lstStyle/>
                    <a:p>
                      <a:pPr algn="ctr"/>
                      <a:r>
                        <a:rPr lang="zh-CN" altLang="en-US" sz="1100" dirty="0">
                          <a:solidFill>
                            <a:srgbClr val="0000FF"/>
                          </a:solidFill>
                          <a:latin typeface="微软雅黑" pitchFamily="34" charset="-122"/>
                          <a:ea typeface="微软雅黑" pitchFamily="34" charset="-122"/>
                        </a:rPr>
                        <a:t>好</a:t>
                      </a:r>
                    </a:p>
                  </a:txBody>
                  <a:tcPr marL="68580" marR="68580" marT="34290" marB="34290" anchor="ctr"/>
                </a:tc>
                <a:tc>
                  <a:txBody>
                    <a:bodyPr/>
                    <a:lstStyle/>
                    <a:p>
                      <a:pPr algn="ctr"/>
                      <a:r>
                        <a:rPr lang="zh-CN" altLang="en-US" sz="1100" dirty="0">
                          <a:solidFill>
                            <a:srgbClr val="0000FF"/>
                          </a:solidFill>
                          <a:latin typeface="微软雅黑" pitchFamily="34" charset="-122"/>
                          <a:ea typeface="微软雅黑" pitchFamily="34" charset="-122"/>
                        </a:rPr>
                        <a:t>低</a:t>
                      </a:r>
                    </a:p>
                  </a:txBody>
                  <a:tcPr marL="68580" marR="68580" marT="34290" marB="34290" anchor="ctr"/>
                </a:tc>
                <a:extLst>
                  <a:ext uri="{0D108BD9-81ED-4DB2-BD59-A6C34878D82A}">
                    <a16:rowId xmlns="" xmlns:a16="http://schemas.microsoft.com/office/drawing/2014/main" val="3832701491"/>
                  </a:ext>
                </a:extLst>
              </a:tr>
              <a:tr h="243437">
                <a:tc vMerge="1">
                  <a:txBody>
                    <a:bodyPr/>
                    <a:lstStyle/>
                    <a:p>
                      <a:endParaRPr lang="zh-CN" altLang="en-US"/>
                    </a:p>
                  </a:txBody>
                  <a:tcPr/>
                </a:tc>
                <a:tc>
                  <a:txBody>
                    <a:bodyPr/>
                    <a:lstStyle/>
                    <a:p>
                      <a:pPr marL="0" marR="0" lvl="0" indent="0" algn="ctr" defTabSz="685891" rtl="0" eaLnBrk="1" fontAlgn="auto" latinLnBrk="0" hangingPunct="1">
                        <a:lnSpc>
                          <a:spcPct val="100000"/>
                        </a:lnSpc>
                        <a:spcBef>
                          <a:spcPts val="0"/>
                        </a:spcBef>
                        <a:spcAft>
                          <a:spcPts val="0"/>
                        </a:spcAft>
                        <a:buClrTx/>
                        <a:buSzTx/>
                        <a:buFontTx/>
                        <a:buNone/>
                        <a:tabLst/>
                        <a:defRPr/>
                      </a:pPr>
                      <a:r>
                        <a:rPr lang="en-US" altLang="zh-CN" sz="1100" dirty="0" err="1">
                          <a:solidFill>
                            <a:srgbClr val="0000FF"/>
                          </a:solidFill>
                          <a:latin typeface="微软雅黑" pitchFamily="34" charset="-122"/>
                          <a:ea typeface="微软雅黑" pitchFamily="34" charset="-122"/>
                        </a:rPr>
                        <a:t>TiFe</a:t>
                      </a:r>
                      <a:endParaRPr lang="zh-CN" altLang="en-US" sz="1100" baseline="-25000" dirty="0">
                        <a:solidFill>
                          <a:srgbClr val="0000FF"/>
                        </a:solidFill>
                        <a:latin typeface="微软雅黑" pitchFamily="34" charset="-122"/>
                        <a:ea typeface="微软雅黑" pitchFamily="34" charset="-122"/>
                      </a:endParaRPr>
                    </a:p>
                  </a:txBody>
                  <a:tcPr marL="68580" marR="68580" marT="34290" marB="34290" anchor="ctr"/>
                </a:tc>
                <a:tc>
                  <a:txBody>
                    <a:bodyPr/>
                    <a:lstStyle/>
                    <a:p>
                      <a:pPr algn="ctr"/>
                      <a:r>
                        <a:rPr lang="en-US" altLang="zh-CN" sz="1100" dirty="0">
                          <a:solidFill>
                            <a:srgbClr val="0000FF"/>
                          </a:solidFill>
                          <a:latin typeface="微软雅黑" pitchFamily="34" charset="-122"/>
                          <a:ea typeface="微软雅黑" pitchFamily="34" charset="-122"/>
                        </a:rPr>
                        <a:t>2.0-2.1</a:t>
                      </a:r>
                      <a:endParaRPr lang="zh-CN" altLang="en-US" sz="1100" dirty="0">
                        <a:solidFill>
                          <a:srgbClr val="0000FF"/>
                        </a:solidFill>
                        <a:latin typeface="微软雅黑" pitchFamily="34" charset="-122"/>
                        <a:ea typeface="微软雅黑" pitchFamily="34" charset="-122"/>
                      </a:endParaRPr>
                    </a:p>
                  </a:txBody>
                  <a:tcPr marL="68580" marR="68580" marT="34290" marB="34290" anchor="ctr"/>
                </a:tc>
                <a:tc>
                  <a:txBody>
                    <a:bodyPr/>
                    <a:lstStyle/>
                    <a:p>
                      <a:pPr algn="ctr"/>
                      <a:r>
                        <a:rPr lang="en-US" altLang="zh-CN" sz="1100" dirty="0">
                          <a:solidFill>
                            <a:srgbClr val="0000FF"/>
                          </a:solidFill>
                          <a:latin typeface="微软雅黑" pitchFamily="34" charset="-122"/>
                          <a:ea typeface="微软雅黑" pitchFamily="34" charset="-122"/>
                        </a:rPr>
                        <a:t>0.2-0.3;0.8-1.0;20</a:t>
                      </a:r>
                      <a:r>
                        <a:rPr lang="zh-CN" altLang="en-US" sz="1100" dirty="0">
                          <a:solidFill>
                            <a:srgbClr val="0000FF"/>
                          </a:solidFill>
                          <a:latin typeface="微软雅黑" pitchFamily="34" charset="-122"/>
                          <a:ea typeface="微软雅黑" pitchFamily="34" charset="-122"/>
                        </a:rPr>
                        <a:t>℃</a:t>
                      </a:r>
                      <a:endParaRPr lang="zh-CN" altLang="en-US" sz="1100" dirty="0">
                        <a:solidFill>
                          <a:srgbClr val="0000FF"/>
                        </a:solidFill>
                        <a:latin typeface="微软雅黑" pitchFamily="34" charset="-122"/>
                        <a:ea typeface="微软雅黑" pitchFamily="34" charset="-122"/>
                        <a:cs typeface="Times New Roman" panose="02020603050405020304" pitchFamily="18" charset="0"/>
                      </a:endParaRPr>
                    </a:p>
                  </a:txBody>
                  <a:tcPr marL="68580" marR="68580" marT="34290" marB="34290" anchor="ctr"/>
                </a:tc>
                <a:tc>
                  <a:txBody>
                    <a:bodyPr/>
                    <a:lstStyle/>
                    <a:p>
                      <a:pPr marL="0" marR="0" lvl="0" indent="0" algn="ctr" defTabSz="685891" rtl="0" eaLnBrk="1" fontAlgn="auto" latinLnBrk="0" hangingPunct="1">
                        <a:lnSpc>
                          <a:spcPct val="100000"/>
                        </a:lnSpc>
                        <a:spcBef>
                          <a:spcPts val="0"/>
                        </a:spcBef>
                        <a:spcAft>
                          <a:spcPts val="0"/>
                        </a:spcAft>
                        <a:buClrTx/>
                        <a:buSzTx/>
                        <a:buFontTx/>
                        <a:buNone/>
                        <a:tabLst/>
                        <a:defRPr/>
                      </a:pPr>
                      <a:r>
                        <a:rPr lang="zh-CN" altLang="en-US" sz="1100" dirty="0">
                          <a:solidFill>
                            <a:srgbClr val="0000FF"/>
                          </a:solidFill>
                          <a:latin typeface="微软雅黑" pitchFamily="34" charset="-122"/>
                          <a:ea typeface="微软雅黑" pitchFamily="34" charset="-122"/>
                        </a:rPr>
                        <a:t>≤</a:t>
                      </a:r>
                      <a:r>
                        <a:rPr lang="en-US" altLang="zh-CN" sz="1100" dirty="0">
                          <a:solidFill>
                            <a:srgbClr val="0000FF"/>
                          </a:solidFill>
                          <a:latin typeface="微软雅黑" pitchFamily="34" charset="-122"/>
                          <a:ea typeface="微软雅黑" pitchFamily="34" charset="-122"/>
                        </a:rPr>
                        <a:t>3</a:t>
                      </a:r>
                      <a:endParaRPr lang="zh-CN" altLang="en-US" sz="1100" dirty="0">
                        <a:solidFill>
                          <a:srgbClr val="0000FF"/>
                        </a:solidFill>
                        <a:latin typeface="微软雅黑" pitchFamily="34" charset="-122"/>
                        <a:ea typeface="微软雅黑" pitchFamily="34" charset="-122"/>
                      </a:endParaRPr>
                    </a:p>
                  </a:txBody>
                  <a:tcPr marL="68580" marR="68580" marT="34290" marB="34290" anchor="ctr"/>
                </a:tc>
                <a:tc>
                  <a:txBody>
                    <a:bodyPr/>
                    <a:lstStyle/>
                    <a:p>
                      <a:pPr algn="ctr"/>
                      <a:r>
                        <a:rPr lang="zh-CN" altLang="en-US" sz="1100" dirty="0">
                          <a:solidFill>
                            <a:srgbClr val="0000FF"/>
                          </a:solidFill>
                          <a:latin typeface="微软雅黑" pitchFamily="34" charset="-122"/>
                          <a:ea typeface="微软雅黑" pitchFamily="34" charset="-122"/>
                        </a:rPr>
                        <a:t>较好</a:t>
                      </a:r>
                    </a:p>
                  </a:txBody>
                  <a:tcPr marL="68580" marR="68580" marT="34290" marB="34290" anchor="ctr"/>
                </a:tc>
                <a:tc>
                  <a:txBody>
                    <a:bodyPr/>
                    <a:lstStyle/>
                    <a:p>
                      <a:pPr algn="ctr"/>
                      <a:r>
                        <a:rPr lang="zh-CN" altLang="en-US" sz="1100" dirty="0">
                          <a:solidFill>
                            <a:srgbClr val="0000FF"/>
                          </a:solidFill>
                          <a:latin typeface="微软雅黑" pitchFamily="34" charset="-122"/>
                          <a:ea typeface="微软雅黑" pitchFamily="34" charset="-122"/>
                        </a:rPr>
                        <a:t>低</a:t>
                      </a:r>
                    </a:p>
                  </a:txBody>
                  <a:tcPr marL="68580" marR="68580" marT="34290" marB="34290" anchor="ctr"/>
                </a:tc>
                <a:extLst>
                  <a:ext uri="{0D108BD9-81ED-4DB2-BD59-A6C34878D82A}">
                    <a16:rowId xmlns="" xmlns:a16="http://schemas.microsoft.com/office/drawing/2014/main" val="3513639663"/>
                  </a:ext>
                </a:extLst>
              </a:tr>
              <a:tr h="243437">
                <a:tc rowSpan="4">
                  <a:txBody>
                    <a:bodyPr/>
                    <a:lstStyle/>
                    <a:p>
                      <a:pPr algn="ctr"/>
                      <a:r>
                        <a:rPr lang="zh-CN" altLang="en-US" sz="1200" b="1" dirty="0">
                          <a:latin typeface="微软雅黑" pitchFamily="34" charset="-122"/>
                          <a:ea typeface="微软雅黑" pitchFamily="34" charset="-122"/>
                        </a:rPr>
                        <a:t>轻质储氢材料</a:t>
                      </a:r>
                    </a:p>
                  </a:txBody>
                  <a:tcPr marL="68580" marR="68580" marT="34290" marB="34290" vert="eaVert" anchor="ctr"/>
                </a:tc>
                <a:tc>
                  <a:txBody>
                    <a:bodyPr/>
                    <a:lstStyle/>
                    <a:p>
                      <a:pPr algn="ctr"/>
                      <a:r>
                        <a:rPr lang="en-US" altLang="zh-CN" sz="1100" dirty="0">
                          <a:solidFill>
                            <a:schemeClr val="tx1"/>
                          </a:solidFill>
                          <a:latin typeface="微软雅黑" pitchFamily="34" charset="-122"/>
                          <a:ea typeface="微软雅黑" pitchFamily="34" charset="-122"/>
                        </a:rPr>
                        <a:t>MgH</a:t>
                      </a:r>
                      <a:r>
                        <a:rPr lang="en-US" altLang="zh-CN" sz="1100" baseline="-25000" dirty="0">
                          <a:solidFill>
                            <a:schemeClr val="tx1"/>
                          </a:solidFill>
                          <a:latin typeface="微软雅黑" pitchFamily="34" charset="-122"/>
                          <a:ea typeface="微软雅黑" pitchFamily="34" charset="-122"/>
                        </a:rPr>
                        <a:t>2</a:t>
                      </a:r>
                      <a:endParaRPr lang="zh-CN" altLang="en-US" sz="1100" baseline="-250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en-US" altLang="zh-CN" sz="1100" dirty="0">
                          <a:solidFill>
                            <a:schemeClr val="tx1"/>
                          </a:solidFill>
                          <a:latin typeface="微软雅黑" pitchFamily="34" charset="-122"/>
                          <a:ea typeface="微软雅黑" pitchFamily="34" charset="-122"/>
                        </a:rPr>
                        <a:t>7.6</a:t>
                      </a:r>
                      <a:endParaRPr lang="zh-CN" altLang="en-US" sz="11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en-US" altLang="zh-CN" sz="1100" dirty="0">
                          <a:solidFill>
                            <a:schemeClr val="tx1"/>
                          </a:solidFill>
                          <a:latin typeface="微软雅黑" pitchFamily="34" charset="-122"/>
                          <a:ea typeface="微软雅黑" pitchFamily="34" charset="-122"/>
                        </a:rPr>
                        <a:t>0.1; 290</a:t>
                      </a:r>
                      <a:r>
                        <a:rPr lang="zh-CN" altLang="en-US" sz="1100" dirty="0">
                          <a:solidFill>
                            <a:schemeClr val="tx1"/>
                          </a:solidFill>
                          <a:latin typeface="微软雅黑" pitchFamily="34" charset="-122"/>
                          <a:ea typeface="微软雅黑" pitchFamily="34" charset="-122"/>
                        </a:rPr>
                        <a:t>℃</a:t>
                      </a:r>
                      <a:endParaRPr lang="zh-CN" altLang="en-US" sz="1100" dirty="0">
                        <a:solidFill>
                          <a:schemeClr val="tx1"/>
                        </a:solidFill>
                        <a:latin typeface="微软雅黑" pitchFamily="34" charset="-122"/>
                        <a:ea typeface="微软雅黑" pitchFamily="34" charset="-122"/>
                        <a:cs typeface="Times New Roman" panose="02020603050405020304" pitchFamily="18" charset="0"/>
                      </a:endParaRPr>
                    </a:p>
                  </a:txBody>
                  <a:tcPr marL="68580" marR="68580" marT="34290" marB="34290" anchor="ctr"/>
                </a:tc>
                <a:tc>
                  <a:txBody>
                    <a:bodyPr/>
                    <a:lstStyle/>
                    <a:p>
                      <a:pPr algn="ctr"/>
                      <a:r>
                        <a:rPr lang="zh-CN" altLang="en-US" sz="1100" dirty="0">
                          <a:solidFill>
                            <a:schemeClr val="tx1"/>
                          </a:solidFill>
                          <a:latin typeface="微软雅黑" pitchFamily="34" charset="-122"/>
                          <a:ea typeface="微软雅黑" pitchFamily="34" charset="-122"/>
                        </a:rPr>
                        <a:t>≤</a:t>
                      </a:r>
                      <a:r>
                        <a:rPr lang="en-US" altLang="zh-CN" sz="1100" dirty="0">
                          <a:solidFill>
                            <a:schemeClr val="tx1"/>
                          </a:solidFill>
                          <a:latin typeface="微软雅黑" pitchFamily="34" charset="-122"/>
                          <a:ea typeface="微软雅黑" pitchFamily="34" charset="-122"/>
                        </a:rPr>
                        <a:t>20</a:t>
                      </a:r>
                      <a:endParaRPr lang="zh-CN" altLang="en-US" sz="1100" dirty="0">
                        <a:solidFill>
                          <a:schemeClr val="tx1"/>
                        </a:solidFill>
                        <a:latin typeface="微软雅黑" pitchFamily="34" charset="-122"/>
                        <a:ea typeface="微软雅黑" pitchFamily="34" charset="-122"/>
                      </a:endParaRPr>
                    </a:p>
                  </a:txBody>
                  <a:tcPr marL="68580" marR="68580" marT="34290" marB="3429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dirty="0">
                          <a:solidFill>
                            <a:schemeClr val="tx1"/>
                          </a:solidFill>
                          <a:latin typeface="微软雅黑" pitchFamily="34" charset="-122"/>
                          <a:ea typeface="微软雅黑" pitchFamily="34" charset="-122"/>
                        </a:rPr>
                        <a:t>较好</a:t>
                      </a:r>
                    </a:p>
                  </a:txBody>
                  <a:tcPr marL="68580" marR="68580" marT="34290" marB="3429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dirty="0">
                          <a:solidFill>
                            <a:schemeClr val="tx1"/>
                          </a:solidFill>
                          <a:latin typeface="微软雅黑" pitchFamily="34" charset="-122"/>
                          <a:ea typeface="微软雅黑" pitchFamily="34" charset="-122"/>
                        </a:rPr>
                        <a:t>较高</a:t>
                      </a:r>
                    </a:p>
                  </a:txBody>
                  <a:tcPr marL="68580" marR="68580" marT="34290" marB="34290" anchor="ctr"/>
                </a:tc>
                <a:extLst>
                  <a:ext uri="{0D108BD9-81ED-4DB2-BD59-A6C34878D82A}">
                    <a16:rowId xmlns="" xmlns:a16="http://schemas.microsoft.com/office/drawing/2014/main" val="1416157797"/>
                  </a:ext>
                </a:extLst>
              </a:tr>
              <a:tr h="243437">
                <a:tc vMerge="1">
                  <a:txBody>
                    <a:bodyPr/>
                    <a:lstStyle/>
                    <a:p>
                      <a:endParaRPr lang="zh-CN" altLang="en-US" dirty="0"/>
                    </a:p>
                  </a:txBody>
                  <a:tcPr/>
                </a:tc>
                <a:tc>
                  <a:txBody>
                    <a:bodyPr/>
                    <a:lstStyle/>
                    <a:p>
                      <a:pPr algn="ctr"/>
                      <a:r>
                        <a:rPr lang="en-US" altLang="zh-CN" sz="1100" dirty="0">
                          <a:solidFill>
                            <a:schemeClr val="tx1"/>
                          </a:solidFill>
                          <a:latin typeface="微软雅黑" pitchFamily="34" charset="-122"/>
                          <a:ea typeface="微软雅黑" pitchFamily="34" charset="-122"/>
                        </a:rPr>
                        <a:t>Mg</a:t>
                      </a:r>
                      <a:r>
                        <a:rPr lang="en-US" altLang="zh-CN" sz="1100" baseline="-25000" dirty="0">
                          <a:solidFill>
                            <a:schemeClr val="tx1"/>
                          </a:solidFill>
                          <a:latin typeface="微软雅黑" pitchFamily="34" charset="-122"/>
                          <a:ea typeface="微软雅黑" pitchFamily="34" charset="-122"/>
                        </a:rPr>
                        <a:t>2</a:t>
                      </a:r>
                      <a:r>
                        <a:rPr lang="en-US" altLang="zh-CN" sz="1100" dirty="0">
                          <a:solidFill>
                            <a:schemeClr val="tx1"/>
                          </a:solidFill>
                          <a:latin typeface="微软雅黑" pitchFamily="34" charset="-122"/>
                          <a:ea typeface="微软雅黑" pitchFamily="34" charset="-122"/>
                        </a:rPr>
                        <a:t>NiH</a:t>
                      </a:r>
                      <a:r>
                        <a:rPr lang="en-US" altLang="zh-CN" sz="1100" baseline="-25000" dirty="0">
                          <a:solidFill>
                            <a:schemeClr val="tx1"/>
                          </a:solidFill>
                          <a:latin typeface="微软雅黑" pitchFamily="34" charset="-122"/>
                          <a:ea typeface="微软雅黑" pitchFamily="34" charset="-122"/>
                        </a:rPr>
                        <a:t>4</a:t>
                      </a:r>
                      <a:endParaRPr lang="zh-CN" altLang="en-US" sz="1100" baseline="-250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en-US" altLang="zh-CN" sz="1100" dirty="0">
                          <a:solidFill>
                            <a:schemeClr val="tx1"/>
                          </a:solidFill>
                          <a:latin typeface="微软雅黑" pitchFamily="34" charset="-122"/>
                          <a:ea typeface="微软雅黑" pitchFamily="34" charset="-122"/>
                        </a:rPr>
                        <a:t>3.6</a:t>
                      </a:r>
                      <a:endParaRPr lang="zh-CN" altLang="en-US" sz="11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en-US" altLang="zh-CN" sz="1100" dirty="0">
                          <a:solidFill>
                            <a:schemeClr val="tx1"/>
                          </a:solidFill>
                          <a:latin typeface="微软雅黑" pitchFamily="34" charset="-122"/>
                          <a:ea typeface="微软雅黑" pitchFamily="34" charset="-122"/>
                        </a:rPr>
                        <a:t>0.1; 250</a:t>
                      </a:r>
                      <a:r>
                        <a:rPr lang="zh-CN" altLang="en-US" sz="1100" dirty="0">
                          <a:solidFill>
                            <a:schemeClr val="tx1"/>
                          </a:solidFill>
                          <a:latin typeface="微软雅黑" pitchFamily="34" charset="-122"/>
                          <a:ea typeface="微软雅黑" pitchFamily="34" charset="-122"/>
                        </a:rPr>
                        <a:t>℃</a:t>
                      </a:r>
                      <a:endParaRPr lang="zh-CN" altLang="en-US" sz="1100" dirty="0">
                        <a:solidFill>
                          <a:schemeClr val="tx1"/>
                        </a:solidFill>
                        <a:latin typeface="微软雅黑" pitchFamily="34" charset="-122"/>
                        <a:ea typeface="微软雅黑" pitchFamily="34" charset="-122"/>
                        <a:cs typeface="Times New Roman" panose="02020603050405020304" pitchFamily="18" charset="0"/>
                      </a:endParaRPr>
                    </a:p>
                  </a:txBody>
                  <a:tcPr marL="68580" marR="68580" marT="34290" marB="34290" anchor="ctr"/>
                </a:tc>
                <a:tc>
                  <a:txBody>
                    <a:bodyPr/>
                    <a:lstStyle/>
                    <a:p>
                      <a:pPr algn="ctr"/>
                      <a:r>
                        <a:rPr lang="zh-CN" altLang="en-US" sz="1100" dirty="0">
                          <a:solidFill>
                            <a:schemeClr val="tx1"/>
                          </a:solidFill>
                          <a:latin typeface="微软雅黑" pitchFamily="34" charset="-122"/>
                          <a:ea typeface="微软雅黑" pitchFamily="34" charset="-122"/>
                        </a:rPr>
                        <a:t>≤</a:t>
                      </a:r>
                      <a:r>
                        <a:rPr lang="en-US" altLang="zh-CN" sz="1100" dirty="0">
                          <a:solidFill>
                            <a:schemeClr val="tx1"/>
                          </a:solidFill>
                          <a:latin typeface="微软雅黑" pitchFamily="34" charset="-122"/>
                          <a:ea typeface="微软雅黑" pitchFamily="34" charset="-122"/>
                        </a:rPr>
                        <a:t>20</a:t>
                      </a:r>
                      <a:endParaRPr lang="zh-CN" altLang="en-US" sz="11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zh-CN" altLang="en-US" sz="1100" dirty="0">
                          <a:solidFill>
                            <a:schemeClr val="tx1"/>
                          </a:solidFill>
                          <a:latin typeface="微软雅黑" pitchFamily="34" charset="-122"/>
                          <a:ea typeface="微软雅黑" pitchFamily="34" charset="-122"/>
                        </a:rPr>
                        <a:t>较好</a:t>
                      </a:r>
                    </a:p>
                  </a:txBody>
                  <a:tcPr marL="68580" marR="68580" marT="34290" marB="34290" anchor="ctr"/>
                </a:tc>
                <a:tc>
                  <a:txBody>
                    <a:bodyPr/>
                    <a:lstStyle/>
                    <a:p>
                      <a:pPr algn="ctr"/>
                      <a:r>
                        <a:rPr lang="zh-CN" altLang="en-US" sz="1100" dirty="0">
                          <a:solidFill>
                            <a:schemeClr val="tx1"/>
                          </a:solidFill>
                          <a:latin typeface="微软雅黑" pitchFamily="34" charset="-122"/>
                          <a:ea typeface="微软雅黑" pitchFamily="34" charset="-122"/>
                        </a:rPr>
                        <a:t>较高</a:t>
                      </a:r>
                    </a:p>
                  </a:txBody>
                  <a:tcPr marL="68580" marR="68580" marT="34290" marB="34290" anchor="ctr"/>
                </a:tc>
                <a:extLst>
                  <a:ext uri="{0D108BD9-81ED-4DB2-BD59-A6C34878D82A}">
                    <a16:rowId xmlns="" xmlns:a16="http://schemas.microsoft.com/office/drawing/2014/main" val="360877310"/>
                  </a:ext>
                </a:extLst>
              </a:tr>
              <a:tr h="405728">
                <a:tc vMerge="1">
                  <a:txBody>
                    <a:bodyPr/>
                    <a:lstStyle/>
                    <a:p>
                      <a:endParaRPr lang="zh-CN" altLang="en-US" dirty="0"/>
                    </a:p>
                  </a:txBody>
                  <a:tcPr/>
                </a:tc>
                <a:tc>
                  <a:txBody>
                    <a:bodyPr/>
                    <a:lstStyle/>
                    <a:p>
                      <a:pPr algn="ctr"/>
                      <a:r>
                        <a:rPr lang="en-US" altLang="zh-CN" sz="1100" dirty="0">
                          <a:solidFill>
                            <a:schemeClr val="tx1"/>
                          </a:solidFill>
                          <a:latin typeface="微软雅黑" pitchFamily="34" charset="-122"/>
                          <a:ea typeface="微软雅黑" pitchFamily="34" charset="-122"/>
                        </a:rPr>
                        <a:t>MAIH</a:t>
                      </a:r>
                      <a:r>
                        <a:rPr lang="en-US" altLang="zh-CN" sz="1100" baseline="-25000" dirty="0">
                          <a:solidFill>
                            <a:schemeClr val="tx1"/>
                          </a:solidFill>
                          <a:latin typeface="微软雅黑" pitchFamily="34" charset="-122"/>
                          <a:ea typeface="微软雅黑" pitchFamily="34" charset="-122"/>
                        </a:rPr>
                        <a:t>4</a:t>
                      </a:r>
                      <a:r>
                        <a:rPr lang="en-US" altLang="zh-CN" sz="1100" dirty="0">
                          <a:solidFill>
                            <a:schemeClr val="tx1"/>
                          </a:solidFill>
                          <a:latin typeface="微软雅黑" pitchFamily="34" charset="-122"/>
                          <a:ea typeface="微软雅黑" pitchFamily="34" charset="-122"/>
                        </a:rPr>
                        <a:t> (M=Li</a:t>
                      </a:r>
                      <a:r>
                        <a:rPr lang="zh-CN" altLang="en-US" sz="1100" dirty="0">
                          <a:solidFill>
                            <a:schemeClr val="tx1"/>
                          </a:solidFill>
                          <a:latin typeface="微软雅黑" pitchFamily="34" charset="-122"/>
                          <a:ea typeface="微软雅黑" pitchFamily="34" charset="-122"/>
                        </a:rPr>
                        <a:t>、</a:t>
                      </a:r>
                      <a:r>
                        <a:rPr lang="en-US" altLang="zh-CN" sz="1100" dirty="0">
                          <a:solidFill>
                            <a:schemeClr val="tx1"/>
                          </a:solidFill>
                          <a:latin typeface="微软雅黑" pitchFamily="34" charset="-122"/>
                          <a:ea typeface="微软雅黑" pitchFamily="34" charset="-122"/>
                        </a:rPr>
                        <a:t>Na)</a:t>
                      </a:r>
                      <a:endParaRPr lang="zh-CN" altLang="en-US" sz="11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en-US" altLang="zh-CN" sz="1100" dirty="0">
                          <a:solidFill>
                            <a:schemeClr val="tx1"/>
                          </a:solidFill>
                          <a:latin typeface="微软雅黑" pitchFamily="34" charset="-122"/>
                          <a:ea typeface="微软雅黑" pitchFamily="34" charset="-122"/>
                        </a:rPr>
                        <a:t>7.5~ 10.6</a:t>
                      </a:r>
                      <a:endParaRPr lang="zh-CN" altLang="en-US" sz="11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en-US" altLang="zh-CN" sz="1100" dirty="0">
                          <a:solidFill>
                            <a:schemeClr val="tx1"/>
                          </a:solidFill>
                          <a:latin typeface="微软雅黑" pitchFamily="34" charset="-122"/>
                          <a:ea typeface="微软雅黑" pitchFamily="34" charset="-122"/>
                        </a:rPr>
                        <a:t>0.1; 150</a:t>
                      </a:r>
                      <a:r>
                        <a:rPr lang="zh-CN" altLang="en-US" sz="1100" dirty="0">
                          <a:solidFill>
                            <a:schemeClr val="tx1"/>
                          </a:solidFill>
                          <a:latin typeface="微软雅黑" pitchFamily="34" charset="-122"/>
                          <a:ea typeface="微软雅黑" pitchFamily="34" charset="-122"/>
                        </a:rPr>
                        <a:t>℃， </a:t>
                      </a:r>
                      <a:endParaRPr lang="en-US" altLang="zh-CN" sz="1100" dirty="0">
                        <a:solidFill>
                          <a:schemeClr val="tx1"/>
                        </a:solidFill>
                        <a:latin typeface="微软雅黑" pitchFamily="34" charset="-122"/>
                        <a:ea typeface="微软雅黑" pitchFamily="34" charset="-122"/>
                      </a:endParaRPr>
                    </a:p>
                    <a:p>
                      <a:pPr algn="ctr"/>
                      <a:r>
                        <a:rPr lang="zh-CN" altLang="en-US" sz="1100" dirty="0">
                          <a:solidFill>
                            <a:schemeClr val="tx1"/>
                          </a:solidFill>
                          <a:latin typeface="微软雅黑" pitchFamily="34" charset="-122"/>
                          <a:ea typeface="微软雅黑" pitchFamily="34" charset="-122"/>
                        </a:rPr>
                        <a:t>多步放氢</a:t>
                      </a:r>
                    </a:p>
                  </a:txBody>
                  <a:tcPr marL="68580" marR="68580" marT="34290" marB="34290" anchor="ctr"/>
                </a:tc>
                <a:tc>
                  <a:txBody>
                    <a:bodyPr/>
                    <a:lstStyle/>
                    <a:p>
                      <a:pPr algn="ctr"/>
                      <a:r>
                        <a:rPr lang="zh-CN" altLang="en-US" sz="1100" dirty="0">
                          <a:solidFill>
                            <a:schemeClr val="tx1"/>
                          </a:solidFill>
                          <a:latin typeface="微软雅黑" pitchFamily="34" charset="-122"/>
                          <a:ea typeface="微软雅黑" pitchFamily="34" charset="-122"/>
                        </a:rPr>
                        <a:t>≤</a:t>
                      </a:r>
                      <a:r>
                        <a:rPr lang="en-US" altLang="zh-CN" sz="1100" dirty="0">
                          <a:solidFill>
                            <a:schemeClr val="tx1"/>
                          </a:solidFill>
                          <a:latin typeface="微软雅黑" pitchFamily="34" charset="-122"/>
                          <a:ea typeface="微软雅黑" pitchFamily="34" charset="-122"/>
                        </a:rPr>
                        <a:t>120</a:t>
                      </a:r>
                      <a:endParaRPr lang="zh-CN" altLang="en-US" sz="11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zh-CN" altLang="en-US" sz="1100" dirty="0">
                          <a:solidFill>
                            <a:schemeClr val="tx1"/>
                          </a:solidFill>
                          <a:latin typeface="微软雅黑" pitchFamily="34" charset="-122"/>
                          <a:ea typeface="微软雅黑" pitchFamily="34" charset="-122"/>
                        </a:rPr>
                        <a:t>较好</a:t>
                      </a:r>
                    </a:p>
                  </a:txBody>
                  <a:tcPr marL="68580" marR="68580" marT="34290" marB="34290" anchor="ctr"/>
                </a:tc>
                <a:tc>
                  <a:txBody>
                    <a:bodyPr/>
                    <a:lstStyle/>
                    <a:p>
                      <a:pPr algn="ctr"/>
                      <a:r>
                        <a:rPr lang="zh-CN" altLang="en-US" sz="1100" dirty="0">
                          <a:solidFill>
                            <a:schemeClr val="tx1"/>
                          </a:solidFill>
                          <a:latin typeface="微软雅黑" pitchFamily="34" charset="-122"/>
                          <a:ea typeface="微软雅黑" pitchFamily="34" charset="-122"/>
                        </a:rPr>
                        <a:t>高</a:t>
                      </a:r>
                    </a:p>
                  </a:txBody>
                  <a:tcPr marL="68580" marR="68580" marT="34290" marB="34290" anchor="ctr"/>
                </a:tc>
                <a:extLst>
                  <a:ext uri="{0D108BD9-81ED-4DB2-BD59-A6C34878D82A}">
                    <a16:rowId xmlns="" xmlns:a16="http://schemas.microsoft.com/office/drawing/2014/main" val="3648582860"/>
                  </a:ext>
                </a:extLst>
              </a:tr>
              <a:tr h="243437">
                <a:tc vMerge="1">
                  <a:txBody>
                    <a:bodyPr/>
                    <a:lstStyle/>
                    <a:p>
                      <a:endParaRPr lang="zh-CN" altLang="en-US" dirty="0"/>
                    </a:p>
                  </a:txBody>
                  <a:tcPr/>
                </a:tc>
                <a:tc>
                  <a:txBody>
                    <a:bodyPr/>
                    <a:lstStyle/>
                    <a:p>
                      <a:pPr algn="ctr"/>
                      <a:r>
                        <a:rPr lang="en-US" altLang="zh-CN" sz="1100" dirty="0">
                          <a:solidFill>
                            <a:schemeClr val="tx1"/>
                          </a:solidFill>
                          <a:latin typeface="微软雅黑" pitchFamily="34" charset="-122"/>
                          <a:ea typeface="微软雅黑" pitchFamily="34" charset="-122"/>
                        </a:rPr>
                        <a:t>Li-Mg-N-H</a:t>
                      </a:r>
                      <a:endParaRPr lang="zh-CN" altLang="en-US" sz="11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en-US" altLang="zh-CN" sz="1100" dirty="0">
                          <a:solidFill>
                            <a:schemeClr val="tx1"/>
                          </a:solidFill>
                          <a:latin typeface="微软雅黑" pitchFamily="34" charset="-122"/>
                          <a:ea typeface="微软雅黑" pitchFamily="34" charset="-122"/>
                        </a:rPr>
                        <a:t>5.6</a:t>
                      </a:r>
                      <a:endParaRPr lang="zh-CN" altLang="en-US" sz="11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en-US" altLang="zh-CN" sz="1100" dirty="0">
                          <a:solidFill>
                            <a:schemeClr val="tx1"/>
                          </a:solidFill>
                          <a:latin typeface="微软雅黑" pitchFamily="34" charset="-122"/>
                          <a:ea typeface="微软雅黑" pitchFamily="34" charset="-122"/>
                        </a:rPr>
                        <a:t>0.1; 90</a:t>
                      </a:r>
                      <a:r>
                        <a:rPr lang="zh-CN" altLang="en-US" sz="1100" dirty="0">
                          <a:solidFill>
                            <a:schemeClr val="tx1"/>
                          </a:solidFill>
                          <a:latin typeface="微软雅黑" pitchFamily="34" charset="-122"/>
                          <a:ea typeface="微软雅黑" pitchFamily="34" charset="-122"/>
                        </a:rPr>
                        <a:t>℃</a:t>
                      </a:r>
                      <a:endParaRPr lang="zh-CN" altLang="en-US" sz="1100" dirty="0">
                        <a:solidFill>
                          <a:schemeClr val="tx1"/>
                        </a:solidFill>
                        <a:latin typeface="微软雅黑" pitchFamily="34" charset="-122"/>
                        <a:ea typeface="微软雅黑" pitchFamily="34" charset="-122"/>
                        <a:cs typeface="Times New Roman" panose="02020603050405020304" pitchFamily="18" charset="0"/>
                      </a:endParaRPr>
                    </a:p>
                  </a:txBody>
                  <a:tcPr marL="68580" marR="68580" marT="34290" marB="34290" anchor="ctr"/>
                </a:tc>
                <a:tc>
                  <a:txBody>
                    <a:bodyPr/>
                    <a:lstStyle/>
                    <a:p>
                      <a:pPr algn="ctr"/>
                      <a:r>
                        <a:rPr lang="zh-CN" altLang="en-US" sz="1100" dirty="0">
                          <a:solidFill>
                            <a:schemeClr val="tx1"/>
                          </a:solidFill>
                          <a:latin typeface="微软雅黑" pitchFamily="34" charset="-122"/>
                          <a:ea typeface="微软雅黑" pitchFamily="34" charset="-122"/>
                        </a:rPr>
                        <a:t>≤</a:t>
                      </a:r>
                      <a:r>
                        <a:rPr lang="en-US" altLang="zh-CN" sz="1100" dirty="0">
                          <a:solidFill>
                            <a:schemeClr val="tx1"/>
                          </a:solidFill>
                          <a:latin typeface="微软雅黑" pitchFamily="34" charset="-122"/>
                          <a:ea typeface="微软雅黑" pitchFamily="34" charset="-122"/>
                        </a:rPr>
                        <a:t>120</a:t>
                      </a:r>
                      <a:endParaRPr lang="zh-CN" altLang="en-US" sz="1100" dirty="0">
                        <a:solidFill>
                          <a:schemeClr val="tx1"/>
                        </a:solidFill>
                        <a:latin typeface="微软雅黑" pitchFamily="34" charset="-122"/>
                        <a:ea typeface="微软雅黑" pitchFamily="34" charset="-122"/>
                      </a:endParaRPr>
                    </a:p>
                  </a:txBody>
                  <a:tcPr marL="68580" marR="68580" marT="34290" marB="34290" anchor="ctr"/>
                </a:tc>
                <a:tc>
                  <a:txBody>
                    <a:bodyPr/>
                    <a:lstStyle/>
                    <a:p>
                      <a:pPr algn="ctr"/>
                      <a:r>
                        <a:rPr lang="zh-CN" altLang="en-US" sz="1100" dirty="0">
                          <a:solidFill>
                            <a:schemeClr val="tx1"/>
                          </a:solidFill>
                          <a:latin typeface="微软雅黑" pitchFamily="34" charset="-122"/>
                          <a:ea typeface="微软雅黑" pitchFamily="34" charset="-122"/>
                        </a:rPr>
                        <a:t>较好</a:t>
                      </a:r>
                    </a:p>
                  </a:txBody>
                  <a:tcPr marL="68580" marR="68580" marT="34290" marB="34290" anchor="ctr"/>
                </a:tc>
                <a:tc>
                  <a:txBody>
                    <a:bodyPr/>
                    <a:lstStyle/>
                    <a:p>
                      <a:pPr algn="ctr"/>
                      <a:r>
                        <a:rPr lang="zh-CN" altLang="en-US" sz="1100" dirty="0">
                          <a:solidFill>
                            <a:schemeClr val="tx1"/>
                          </a:solidFill>
                          <a:latin typeface="微软雅黑" pitchFamily="34" charset="-122"/>
                          <a:ea typeface="微软雅黑" pitchFamily="34" charset="-122"/>
                        </a:rPr>
                        <a:t>较高</a:t>
                      </a:r>
                    </a:p>
                  </a:txBody>
                  <a:tcPr marL="68580" marR="68580" marT="34290" marB="34290" anchor="ctr"/>
                </a:tc>
                <a:extLst>
                  <a:ext uri="{0D108BD9-81ED-4DB2-BD59-A6C34878D82A}">
                    <a16:rowId xmlns="" xmlns:a16="http://schemas.microsoft.com/office/drawing/2014/main" val="3994001892"/>
                  </a:ext>
                </a:extLst>
              </a:tr>
            </a:tbl>
          </a:graphicData>
        </a:graphic>
      </p:graphicFrame>
      <p:sp>
        <p:nvSpPr>
          <p:cNvPr id="14" name="Text Box 624">
            <a:extLst>
              <a:ext uri="{FF2B5EF4-FFF2-40B4-BE49-F238E27FC236}">
                <a16:creationId xmlns="" xmlns:a16="http://schemas.microsoft.com/office/drawing/2014/main" id="{F8BC019C-7ECE-43D2-B7BF-8C56BAF96C3D}"/>
              </a:ext>
            </a:extLst>
          </p:cNvPr>
          <p:cNvSpPr txBox="1">
            <a:spLocks noChangeArrowheads="1"/>
          </p:cNvSpPr>
          <p:nvPr/>
        </p:nvSpPr>
        <p:spPr bwMode="auto">
          <a:xfrm>
            <a:off x="382738" y="726582"/>
            <a:ext cx="5850743" cy="286327"/>
          </a:xfrm>
          <a:prstGeom prst="rect">
            <a:avLst/>
          </a:prstGeom>
          <a:noFill/>
          <a:ln w="9525">
            <a:noFill/>
            <a:miter lim="800000"/>
            <a:headEnd/>
            <a:tailEnd/>
          </a:ln>
        </p:spPr>
        <p:txBody>
          <a:bodyPr wrap="square" lIns="70197" tIns="35099" rIns="70197" bIns="35099">
            <a:spAutoFit/>
          </a:bodyPr>
          <a:lstStyle/>
          <a:p>
            <a:pPr marL="171450" indent="-171450">
              <a:buFont typeface="Wingdings" pitchFamily="2" charset="2"/>
              <a:buChar char="n"/>
            </a:pPr>
            <a:r>
              <a:rPr lang="zh-CN" altLang="en-US" b="1" dirty="0">
                <a:solidFill>
                  <a:schemeClr val="tx1">
                    <a:lumMod val="95000"/>
                    <a:lumOff val="5000"/>
                  </a:schemeClr>
                </a:solidFill>
                <a:latin typeface="微软雅黑" pitchFamily="34" charset="-122"/>
                <a:ea typeface="微软雅黑" pitchFamily="34" charset="-122"/>
              </a:rPr>
              <a:t>不同储氢材料的比较</a:t>
            </a:r>
          </a:p>
        </p:txBody>
      </p:sp>
      <p:sp>
        <p:nvSpPr>
          <p:cNvPr id="15" name="文本框 14">
            <a:extLst>
              <a:ext uri="{FF2B5EF4-FFF2-40B4-BE49-F238E27FC236}">
                <a16:creationId xmlns="" xmlns:a16="http://schemas.microsoft.com/office/drawing/2014/main" id="{28F78FE8-105E-44C2-8086-AB54B471C072}"/>
              </a:ext>
            </a:extLst>
          </p:cNvPr>
          <p:cNvSpPr txBox="1"/>
          <p:nvPr/>
        </p:nvSpPr>
        <p:spPr>
          <a:xfrm>
            <a:off x="523875" y="3644968"/>
            <a:ext cx="8015654" cy="1061829"/>
          </a:xfrm>
          <a:prstGeom prst="rect">
            <a:avLst/>
          </a:prstGeom>
          <a:noFill/>
        </p:spPr>
        <p:txBody>
          <a:bodyPr wrap="square" lIns="68580" tIns="34290" rIns="68580" bIns="34290">
            <a:spAutoFit/>
          </a:bodyPr>
          <a:lstStyle/>
          <a:p>
            <a:pPr marL="214313" indent="-214313" algn="just">
              <a:lnSpc>
                <a:spcPct val="150000"/>
              </a:lnSpc>
              <a:buFont typeface="Wingdings" panose="05000000000000000000" pitchFamily="2" charset="2"/>
              <a:buChar char="p"/>
            </a:pPr>
            <a:r>
              <a:rPr lang="zh-CN" altLang="en-US" kern="100" dirty="0">
                <a:latin typeface="微软雅黑" pitchFamily="34" charset="-122"/>
                <a:ea typeface="微软雅黑" pitchFamily="34" charset="-122"/>
                <a:cs typeface="Times New Roman" panose="02020603050405020304" pitchFamily="18" charset="0"/>
              </a:rPr>
              <a:t>稀土系贮氢合金吸氢量低，但具有良好的动力学性能，且产业成熟，非常适用于</a:t>
            </a:r>
            <a:r>
              <a:rPr lang="zh-CN" altLang="zh-CN" kern="100" dirty="0">
                <a:latin typeface="微软雅黑" pitchFamily="34" charset="-122"/>
                <a:ea typeface="微软雅黑" pitchFamily="34" charset="-122"/>
                <a:cs typeface="Times New Roman" panose="02020603050405020304" pitchFamily="18" charset="0"/>
              </a:rPr>
              <a:t>对安全性</a:t>
            </a:r>
            <a:r>
              <a:rPr lang="zh-CN" altLang="en-US" kern="100" dirty="0">
                <a:latin typeface="微软雅黑" pitchFamily="34" charset="-122"/>
                <a:ea typeface="微软雅黑" pitchFamily="34" charset="-122"/>
                <a:cs typeface="Times New Roman" panose="02020603050405020304" pitchFamily="18" charset="0"/>
              </a:rPr>
              <a:t>、</a:t>
            </a:r>
            <a:r>
              <a:rPr lang="zh-CN" altLang="zh-CN" kern="100" dirty="0">
                <a:latin typeface="微软雅黑" pitchFamily="34" charset="-122"/>
                <a:ea typeface="微软雅黑" pitchFamily="34" charset="-122"/>
                <a:cs typeface="Times New Roman" panose="02020603050405020304" pitchFamily="18" charset="0"/>
              </a:rPr>
              <a:t>环保性要求高，对质量储氢密度要求不高</a:t>
            </a:r>
            <a:r>
              <a:rPr lang="zh-CN" altLang="en-US" kern="100" dirty="0">
                <a:latin typeface="微软雅黑" pitchFamily="34" charset="-122"/>
                <a:ea typeface="微软雅黑" pitchFamily="34" charset="-122"/>
                <a:cs typeface="Times New Roman" panose="02020603050405020304" pitchFamily="18" charset="0"/>
              </a:rPr>
              <a:t>的</a:t>
            </a:r>
            <a:r>
              <a:rPr lang="zh-CN" altLang="zh-CN" kern="100" dirty="0">
                <a:latin typeface="微软雅黑" pitchFamily="34" charset="-122"/>
                <a:ea typeface="微软雅黑" pitchFamily="34" charset="-122"/>
                <a:cs typeface="Times New Roman" panose="02020603050405020304" pitchFamily="18" charset="0"/>
              </a:rPr>
              <a:t>风光电储能等固定式储氢以及特种车船等应用中</a:t>
            </a:r>
            <a:r>
              <a:rPr lang="zh-CN" altLang="en-US" sz="1500" kern="100" dirty="0">
                <a:latin typeface="微软雅黑" pitchFamily="34" charset="-122"/>
                <a:ea typeface="微软雅黑" pitchFamily="34" charset="-122"/>
                <a:cs typeface="Times New Roman" panose="02020603050405020304" pitchFamily="18" charset="0"/>
              </a:rPr>
              <a:t>。</a:t>
            </a:r>
            <a:endParaRPr lang="en-US" altLang="zh-CN" sz="1500" kern="100" dirty="0">
              <a:latin typeface="微软雅黑" pitchFamily="34" charset="-122"/>
              <a:ea typeface="微软雅黑" pitchFamily="34" charset="-122"/>
              <a:cs typeface="Times New Roman" panose="02020603050405020304" pitchFamily="18" charset="0"/>
            </a:endParaRPr>
          </a:p>
          <a:p>
            <a:pPr marL="214313" indent="-214313" algn="just">
              <a:lnSpc>
                <a:spcPct val="150000"/>
              </a:lnSpc>
              <a:buFont typeface="Wingdings" panose="05000000000000000000" pitchFamily="2" charset="2"/>
              <a:buChar char="p"/>
            </a:pPr>
            <a:r>
              <a:rPr lang="zh-CN" altLang="en-US" kern="100" dirty="0">
                <a:latin typeface="微软雅黑" pitchFamily="34" charset="-122"/>
                <a:ea typeface="微软雅黑" pitchFamily="34" charset="-122"/>
                <a:cs typeface="Times New Roman" panose="02020603050405020304" pitchFamily="18" charset="0"/>
              </a:rPr>
              <a:t>通过工艺和成分优化，</a:t>
            </a:r>
            <a:r>
              <a:rPr lang="en-US" altLang="zh-CN" kern="100" dirty="0">
                <a:latin typeface="微软雅黑" pitchFamily="34" charset="-122"/>
                <a:ea typeface="微软雅黑" pitchFamily="34" charset="-122"/>
                <a:cs typeface="Times New Roman" panose="02020603050405020304" pitchFamily="18" charset="0"/>
              </a:rPr>
              <a:t>AB5</a:t>
            </a:r>
            <a:r>
              <a:rPr lang="zh-CN" altLang="en-US" kern="100" dirty="0">
                <a:latin typeface="微软雅黑" pitchFamily="34" charset="-122"/>
                <a:ea typeface="微软雅黑" pitchFamily="34" charset="-122"/>
                <a:cs typeface="Times New Roman" panose="02020603050405020304" pitchFamily="18" charset="0"/>
              </a:rPr>
              <a:t>型储氢合金吸氢量可达到</a:t>
            </a:r>
            <a:r>
              <a:rPr lang="en-US" altLang="zh-CN" kern="100" dirty="0">
                <a:latin typeface="微软雅黑" pitchFamily="34" charset="-122"/>
                <a:ea typeface="微软雅黑" pitchFamily="34" charset="-122"/>
                <a:cs typeface="Times New Roman" panose="02020603050405020304" pitchFamily="18" charset="0"/>
              </a:rPr>
              <a:t>1.6wt%</a:t>
            </a:r>
            <a:r>
              <a:rPr lang="zh-CN" altLang="en-US" kern="100" dirty="0">
                <a:latin typeface="微软雅黑" pitchFamily="34" charset="-122"/>
                <a:ea typeface="微软雅黑" pitchFamily="34" charset="-122"/>
                <a:cs typeface="Times New Roman" panose="02020603050405020304" pitchFamily="18" charset="0"/>
              </a:rPr>
              <a:t>以上</a:t>
            </a:r>
            <a:endParaRPr lang="zh-CN" altLang="zh-CN" kern="100" dirty="0">
              <a:latin typeface="微软雅黑" pitchFamily="34" charset="-122"/>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xmlns="" val="5518976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2" y="243483"/>
            <a:ext cx="2333011"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smtClean="0">
                <a:solidFill>
                  <a:prstClr val="black"/>
                </a:solidFill>
                <a:latin typeface="微软雅黑" pitchFamily="34" charset="-122"/>
                <a:ea typeface="微软雅黑" pitchFamily="34" charset="-122"/>
              </a:rPr>
              <a:t>4</a:t>
            </a:r>
            <a:r>
              <a:rPr lang="zh-CN" altLang="en-US" sz="1500" dirty="0" smtClean="0">
                <a:solidFill>
                  <a:prstClr val="black"/>
                </a:solidFill>
                <a:latin typeface="微软雅黑" pitchFamily="34" charset="-122"/>
                <a:ea typeface="微软雅黑" pitchFamily="34" charset="-122"/>
              </a:rPr>
              <a:t>固态储氢领域相关应用</a:t>
            </a:r>
            <a:endParaRPr lang="zh-CN" altLang="en-US" sz="1500" dirty="0">
              <a:solidFill>
                <a:prstClr val="black"/>
              </a:solidFill>
              <a:latin typeface="微软雅黑" pitchFamily="34" charset="-122"/>
              <a:ea typeface="微软雅黑" pitchFamily="34" charset="-122"/>
            </a:endParaRPr>
          </a:p>
        </p:txBody>
      </p:sp>
      <p:sp>
        <p:nvSpPr>
          <p:cNvPr id="5"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6"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grpSp>
        <p:nvGrpSpPr>
          <p:cNvPr id="2" name="组合 1"/>
          <p:cNvGrpSpPr/>
          <p:nvPr/>
        </p:nvGrpSpPr>
        <p:grpSpPr>
          <a:xfrm>
            <a:off x="573698" y="1121019"/>
            <a:ext cx="7986464" cy="3277333"/>
            <a:chOff x="644735" y="945640"/>
            <a:chExt cx="7578548" cy="3534520"/>
          </a:xfrm>
        </p:grpSpPr>
        <p:pic>
          <p:nvPicPr>
            <p:cNvPr id="8" name="图片 7"/>
            <p:cNvPicPr>
              <a:picLocks noChangeAspect="1"/>
            </p:cNvPicPr>
            <p:nvPr/>
          </p:nvPicPr>
          <p:blipFill>
            <a:blip r:embed="rId2"/>
            <a:stretch>
              <a:fillRect/>
            </a:stretch>
          </p:blipFill>
          <p:spPr>
            <a:xfrm>
              <a:off x="644735" y="1385002"/>
              <a:ext cx="3672408" cy="3095158"/>
            </a:xfrm>
            <a:prstGeom prst="rect">
              <a:avLst/>
            </a:prstGeom>
          </p:spPr>
        </p:pic>
        <p:sp>
          <p:nvSpPr>
            <p:cNvPr id="9" name="矩形 8"/>
            <p:cNvSpPr/>
            <p:nvPr/>
          </p:nvSpPr>
          <p:spPr>
            <a:xfrm>
              <a:off x="998538" y="945640"/>
              <a:ext cx="3177808" cy="331930"/>
            </a:xfrm>
            <a:prstGeom prst="rect">
              <a:avLst/>
            </a:prstGeom>
            <a:solidFill>
              <a:srgbClr val="FFC000"/>
            </a:solidFill>
          </p:spPr>
          <p:txBody>
            <a:bodyPr wrap="square">
              <a:spAutoFit/>
            </a:bodyPr>
            <a:lstStyle/>
            <a:p>
              <a:pPr algn="ctr"/>
              <a:r>
                <a:rPr lang="en-US" altLang="zh-CN" dirty="0" smtClean="0">
                  <a:latin typeface="微软雅黑" pitchFamily="34" charset="-122"/>
                  <a:ea typeface="微软雅黑" pitchFamily="34" charset="-122"/>
                </a:rPr>
                <a:t>AB5</a:t>
              </a:r>
              <a:r>
                <a:rPr lang="zh-CN" altLang="en-US" dirty="0" smtClean="0">
                  <a:latin typeface="微软雅黑" pitchFamily="34" charset="-122"/>
                  <a:ea typeface="微软雅黑" pitchFamily="34" charset="-122"/>
                </a:rPr>
                <a:t>型储氢合金</a:t>
              </a:r>
              <a:endParaRPr lang="zh-CN" altLang="en-US" dirty="0">
                <a:latin typeface="微软雅黑" pitchFamily="34" charset="-122"/>
                <a:ea typeface="微软雅黑" pitchFamily="34" charset="-122"/>
              </a:endParaRPr>
            </a:p>
          </p:txBody>
        </p:sp>
        <p:sp>
          <p:nvSpPr>
            <p:cNvPr id="11" name="矩形 10"/>
            <p:cNvSpPr/>
            <p:nvPr/>
          </p:nvSpPr>
          <p:spPr>
            <a:xfrm>
              <a:off x="4880112" y="945640"/>
              <a:ext cx="3112096" cy="331930"/>
            </a:xfrm>
            <a:prstGeom prst="rect">
              <a:avLst/>
            </a:prstGeom>
            <a:solidFill>
              <a:srgbClr val="FFC000"/>
            </a:solidFill>
          </p:spPr>
          <p:txBody>
            <a:bodyPr wrap="square">
              <a:spAutoFit/>
            </a:bodyPr>
            <a:lstStyle/>
            <a:p>
              <a:pPr algn="ctr"/>
              <a:r>
                <a:rPr lang="en-US" altLang="zh-CN" dirty="0" smtClean="0">
                  <a:latin typeface="微软雅黑" pitchFamily="34" charset="-122"/>
                  <a:ea typeface="微软雅黑" pitchFamily="34" charset="-122"/>
                </a:rPr>
                <a:t>AB2</a:t>
              </a:r>
              <a:r>
                <a:rPr lang="zh-CN" altLang="en-US" dirty="0" smtClean="0">
                  <a:latin typeface="微软雅黑" pitchFamily="34" charset="-122"/>
                  <a:ea typeface="微软雅黑" pitchFamily="34" charset="-122"/>
                </a:rPr>
                <a:t>型储氢合金</a:t>
              </a:r>
              <a:endParaRPr lang="zh-CN" altLang="en-US" dirty="0">
                <a:latin typeface="微软雅黑" pitchFamily="34" charset="-122"/>
                <a:ea typeface="微软雅黑" pitchFamily="34" charset="-122"/>
              </a:endParaRPr>
            </a:p>
          </p:txBody>
        </p:sp>
        <p:pic>
          <p:nvPicPr>
            <p:cNvPr id="16" name="图片 15"/>
            <p:cNvPicPr>
              <a:picLocks noChangeAspect="1"/>
            </p:cNvPicPr>
            <p:nvPr/>
          </p:nvPicPr>
          <p:blipFill>
            <a:blip r:embed="rId3"/>
            <a:stretch>
              <a:fillRect/>
            </a:stretch>
          </p:blipFill>
          <p:spPr>
            <a:xfrm>
              <a:off x="4567194" y="1385112"/>
              <a:ext cx="3656089" cy="3095048"/>
            </a:xfrm>
            <a:prstGeom prst="rect">
              <a:avLst/>
            </a:prstGeom>
          </p:spPr>
        </p:pic>
      </p:grpSp>
      <p:sp>
        <p:nvSpPr>
          <p:cNvPr id="18" name="Text Box 624">
            <a:extLst>
              <a:ext uri="{FF2B5EF4-FFF2-40B4-BE49-F238E27FC236}">
                <a16:creationId xmlns="" xmlns:a16="http://schemas.microsoft.com/office/drawing/2014/main" id="{F8BC019C-7ECE-43D2-B7BF-8C56BAF96C3D}"/>
              </a:ext>
            </a:extLst>
          </p:cNvPr>
          <p:cNvSpPr txBox="1">
            <a:spLocks noChangeArrowheads="1"/>
          </p:cNvSpPr>
          <p:nvPr/>
        </p:nvSpPr>
        <p:spPr bwMode="auto">
          <a:xfrm>
            <a:off x="382738" y="726582"/>
            <a:ext cx="5850743" cy="286327"/>
          </a:xfrm>
          <a:prstGeom prst="rect">
            <a:avLst/>
          </a:prstGeom>
          <a:noFill/>
          <a:ln w="9525">
            <a:noFill/>
            <a:miter lim="800000"/>
            <a:headEnd/>
            <a:tailEnd/>
          </a:ln>
        </p:spPr>
        <p:txBody>
          <a:bodyPr wrap="square" lIns="70197" tIns="35099" rIns="70197" bIns="35099">
            <a:spAutoFit/>
          </a:bodyPr>
          <a:lstStyle/>
          <a:p>
            <a:pPr marL="171450" indent="-171450">
              <a:buFont typeface="Wingdings" pitchFamily="2" charset="2"/>
              <a:buChar char="n"/>
            </a:pPr>
            <a:r>
              <a:rPr lang="zh-CN" altLang="en-US" b="1" dirty="0" smtClean="0">
                <a:solidFill>
                  <a:schemeClr val="tx1">
                    <a:lumMod val="95000"/>
                    <a:lumOff val="5000"/>
                  </a:schemeClr>
                </a:solidFill>
                <a:latin typeface="微软雅黑" pitchFamily="34" charset="-122"/>
                <a:ea typeface="微软雅黑" pitchFamily="34" charset="-122"/>
              </a:rPr>
              <a:t>厦钨固态储氢产品</a:t>
            </a:r>
            <a:endParaRPr lang="zh-CN" altLang="en-US" b="1" dirty="0">
              <a:solidFill>
                <a:schemeClr val="tx1">
                  <a:lumMod val="95000"/>
                  <a:lumOff val="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19766598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2" y="243483"/>
            <a:ext cx="2333011"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smtClean="0">
                <a:solidFill>
                  <a:prstClr val="black"/>
                </a:solidFill>
                <a:latin typeface="微软雅黑" pitchFamily="34" charset="-122"/>
                <a:ea typeface="微软雅黑" pitchFamily="34" charset="-122"/>
              </a:rPr>
              <a:t>4</a:t>
            </a:r>
            <a:r>
              <a:rPr lang="zh-CN" altLang="en-US" sz="1500" dirty="0" smtClean="0">
                <a:solidFill>
                  <a:prstClr val="black"/>
                </a:solidFill>
                <a:latin typeface="微软雅黑" pitchFamily="34" charset="-122"/>
                <a:ea typeface="微软雅黑" pitchFamily="34" charset="-122"/>
              </a:rPr>
              <a:t>固态储氢领域相关应用</a:t>
            </a:r>
            <a:endParaRPr lang="zh-CN" altLang="en-US" sz="1500" dirty="0">
              <a:solidFill>
                <a:prstClr val="black"/>
              </a:solidFill>
              <a:latin typeface="微软雅黑" pitchFamily="34" charset="-122"/>
              <a:ea typeface="微软雅黑" pitchFamily="34" charset="-122"/>
            </a:endParaRPr>
          </a:p>
        </p:txBody>
      </p:sp>
      <p:sp>
        <p:nvSpPr>
          <p:cNvPr id="5"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6"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grpSp>
        <p:nvGrpSpPr>
          <p:cNvPr id="3" name="组合 2"/>
          <p:cNvGrpSpPr/>
          <p:nvPr/>
        </p:nvGrpSpPr>
        <p:grpSpPr>
          <a:xfrm>
            <a:off x="643180" y="765753"/>
            <a:ext cx="7975479" cy="3758617"/>
            <a:chOff x="286074" y="1831088"/>
            <a:chExt cx="8692787" cy="4271742"/>
          </a:xfrm>
        </p:grpSpPr>
        <p:sp>
          <p:nvSpPr>
            <p:cNvPr id="12" name="矩形 11"/>
            <p:cNvSpPr/>
            <p:nvPr/>
          </p:nvSpPr>
          <p:spPr>
            <a:xfrm>
              <a:off x="5594487" y="2157465"/>
              <a:ext cx="3384374" cy="3410492"/>
            </a:xfrm>
            <a:prstGeom prst="rect">
              <a:avLst/>
            </a:prstGeom>
            <a:noFill/>
          </p:spPr>
          <p:txBody>
            <a:bodyPr wrap="square" rtlCol="0">
              <a:spAutoFit/>
            </a:bodyPr>
            <a:lstStyle/>
            <a:p>
              <a:pPr indent="342900">
                <a:lnSpc>
                  <a:spcPct val="150000"/>
                </a:lnSpc>
              </a:pPr>
              <a:r>
                <a:rPr lang="zh-CN" altLang="en-US" dirty="0">
                  <a:latin typeface="微软雅黑" pitchFamily="34" charset="-122"/>
                  <a:ea typeface="微软雅黑" pitchFamily="34" charset="-122"/>
                </a:rPr>
                <a:t>稀土系贮氢合金适用于小功率燃料电池贮氢、特种车辆及军工载具。对于燃料乘用车，则需要开发新材料体系，进一步提升储氢量（丰田车载高压储氢系统</a:t>
              </a:r>
              <a:r>
                <a:rPr lang="en-US" altLang="zh-CN" dirty="0">
                  <a:latin typeface="微软雅黑" pitchFamily="34" charset="-122"/>
                  <a:ea typeface="微软雅黑" pitchFamily="34" charset="-122"/>
                </a:rPr>
                <a:t>5.6wt%</a:t>
              </a:r>
              <a:r>
                <a:rPr lang="zh-CN" altLang="en-US" dirty="0">
                  <a:latin typeface="微软雅黑" pitchFamily="34" charset="-122"/>
                  <a:ea typeface="微软雅黑" pitchFamily="34" charset="-122"/>
                </a:rPr>
                <a:t>）。</a:t>
              </a:r>
              <a:endParaRPr lang="en-US" altLang="zh-CN" dirty="0">
                <a:latin typeface="微软雅黑" pitchFamily="34" charset="-122"/>
                <a:ea typeface="微软雅黑" pitchFamily="34" charset="-122"/>
              </a:endParaRPr>
            </a:p>
            <a:p>
              <a:pPr indent="342900">
                <a:lnSpc>
                  <a:spcPct val="150000"/>
                </a:lnSpc>
              </a:pPr>
              <a:endParaRPr lang="en-US" altLang="zh-CN" dirty="0">
                <a:latin typeface="微软雅黑" pitchFamily="34" charset="-122"/>
                <a:ea typeface="微软雅黑" pitchFamily="34" charset="-122"/>
              </a:endParaRPr>
            </a:p>
            <a:p>
              <a:pPr indent="342900">
                <a:lnSpc>
                  <a:spcPct val="150000"/>
                </a:lnSpc>
              </a:pPr>
              <a:r>
                <a:rPr lang="zh-CN" altLang="en-US" dirty="0">
                  <a:latin typeface="微软雅黑" pitchFamily="34" charset="-122"/>
                  <a:ea typeface="微软雅黑" pitchFamily="34" charset="-122"/>
                </a:rPr>
                <a:t>特种车辆及军工载具对合金需求量大，共享燃料自行车的发展预计也会为稀土储氢合金提供更多的市场</a:t>
              </a:r>
            </a:p>
          </p:txBody>
        </p:sp>
        <p:pic>
          <p:nvPicPr>
            <p:cNvPr id="13" name="Picture 2">
              <a:extLst>
                <a:ext uri="{FF2B5EF4-FFF2-40B4-BE49-F238E27FC236}">
                  <a16:creationId xmlns="" xmlns:a16="http://schemas.microsoft.com/office/drawing/2014/main" id="{EBC4CE5A-9DAF-42DE-99C3-CF823834D80D}"/>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6074" y="4293096"/>
              <a:ext cx="2212136" cy="1809734"/>
            </a:xfrm>
            <a:prstGeom prst="snip2DiagRect">
              <a:avLst>
                <a:gd name="adj1" fmla="val 0"/>
                <a:gd name="adj2" fmla="val 2859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Picture 4">
              <a:extLst>
                <a:ext uri="{FF2B5EF4-FFF2-40B4-BE49-F238E27FC236}">
                  <a16:creationId xmlns="" xmlns:a16="http://schemas.microsoft.com/office/drawing/2014/main" id="{7D15BA2B-406B-4663-A77A-5A7695AADE41}"/>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20988645">
              <a:off x="2793991" y="4242987"/>
              <a:ext cx="2440139" cy="1808801"/>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grpSp>
          <p:nvGrpSpPr>
            <p:cNvPr id="15" name="组合 14">
              <a:extLst>
                <a:ext uri="{FF2B5EF4-FFF2-40B4-BE49-F238E27FC236}">
                  <a16:creationId xmlns="" xmlns:a16="http://schemas.microsoft.com/office/drawing/2014/main" id="{929F6E1F-AB48-4804-90F5-03D20EE1742C}"/>
                </a:ext>
              </a:extLst>
            </p:cNvPr>
            <p:cNvGrpSpPr/>
            <p:nvPr/>
          </p:nvGrpSpPr>
          <p:grpSpPr>
            <a:xfrm rot="484560">
              <a:off x="923184" y="1831088"/>
              <a:ext cx="3566395" cy="1934107"/>
              <a:chOff x="4333623" y="3143639"/>
              <a:chExt cx="3679606" cy="2616238"/>
            </a:xfrm>
          </p:grpSpPr>
          <p:pic>
            <p:nvPicPr>
              <p:cNvPr id="17" name="Picture 6" descr="图片">
                <a:extLst>
                  <a:ext uri="{FF2B5EF4-FFF2-40B4-BE49-F238E27FC236}">
                    <a16:creationId xmlns="" xmlns:a16="http://schemas.microsoft.com/office/drawing/2014/main" id="{9B4F69AD-B43E-42B5-9101-547C1C37AF94}"/>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333785" y="3182544"/>
                <a:ext cx="3679444" cy="25773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9" name="文本框 18">
                <a:extLst>
                  <a:ext uri="{FF2B5EF4-FFF2-40B4-BE49-F238E27FC236}">
                    <a16:creationId xmlns="" xmlns:a16="http://schemas.microsoft.com/office/drawing/2014/main" id="{C0037D3C-E5F9-4C8E-A37C-F6F75B3573DA}"/>
                  </a:ext>
                </a:extLst>
              </p:cNvPr>
              <p:cNvSpPr txBox="1"/>
              <p:nvPr/>
            </p:nvSpPr>
            <p:spPr>
              <a:xfrm rot="21278947">
                <a:off x="4333623" y="3143639"/>
                <a:ext cx="3384375" cy="354870"/>
              </a:xfrm>
              <a:prstGeom prst="rect">
                <a:avLst/>
              </a:prstGeom>
              <a:noFill/>
            </p:spPr>
            <p:txBody>
              <a:bodyPr wrap="square" rtlCol="0">
                <a:spAutoFit/>
              </a:bodyPr>
              <a:lstStyle/>
              <a:p>
                <a:r>
                  <a:rPr lang="zh-CN" altLang="en-US" sz="900" dirty="0"/>
                  <a:t>德国</a:t>
                </a:r>
                <a:r>
                  <a:rPr lang="en-US" altLang="zh-CN" sz="900" dirty="0"/>
                  <a:t>212</a:t>
                </a:r>
                <a:r>
                  <a:rPr lang="zh-CN" altLang="en-US" sz="900" dirty="0"/>
                  <a:t>潜艇（燃料电池动力）</a:t>
                </a:r>
              </a:p>
            </p:txBody>
          </p:sp>
        </p:grpSp>
      </p:grpSp>
    </p:spTree>
    <p:extLst>
      <p:ext uri="{BB962C8B-B14F-4D97-AF65-F5344CB8AC3E}">
        <p14:creationId xmlns:p14="http://schemas.microsoft.com/office/powerpoint/2010/main" xmlns="" val="24390523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
            <a:extLst>
              <a:ext uri="{FF2B5EF4-FFF2-40B4-BE49-F238E27FC236}">
                <a16:creationId xmlns="" xmlns:a16="http://schemas.microsoft.com/office/drawing/2014/main" id="{E11EBC19-4F78-43BA-8794-C6D03CC8BD16}"/>
              </a:ext>
            </a:extLst>
          </p:cNvPr>
          <p:cNvSpPr txBox="1">
            <a:spLocks noChangeArrowheads="1"/>
          </p:cNvSpPr>
          <p:nvPr/>
        </p:nvSpPr>
        <p:spPr bwMode="auto">
          <a:xfrm>
            <a:off x="860822" y="243483"/>
            <a:ext cx="2333011"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charset="0"/>
              <a:buNone/>
            </a:pPr>
            <a:r>
              <a:rPr lang="en-US" altLang="zh-CN" sz="1500" dirty="0" smtClean="0">
                <a:solidFill>
                  <a:prstClr val="black"/>
                </a:solidFill>
                <a:latin typeface="微软雅黑" pitchFamily="34" charset="-122"/>
                <a:ea typeface="微软雅黑" pitchFamily="34" charset="-122"/>
              </a:rPr>
              <a:t>3</a:t>
            </a:r>
            <a:r>
              <a:rPr lang="en-US" sz="1500" dirty="0" smtClean="0">
                <a:solidFill>
                  <a:prstClr val="black"/>
                </a:solidFill>
                <a:latin typeface="微软雅黑" pitchFamily="34" charset="-122"/>
                <a:ea typeface="微软雅黑" pitchFamily="34" charset="-122"/>
              </a:rPr>
              <a:t>.</a:t>
            </a:r>
            <a:r>
              <a:rPr lang="en-US" altLang="zh-CN" sz="1500" dirty="0" smtClean="0">
                <a:solidFill>
                  <a:prstClr val="black"/>
                </a:solidFill>
                <a:latin typeface="微软雅黑" pitchFamily="34" charset="-122"/>
                <a:ea typeface="微软雅黑" pitchFamily="34" charset="-122"/>
              </a:rPr>
              <a:t>4</a:t>
            </a:r>
            <a:r>
              <a:rPr lang="zh-CN" altLang="en-US" sz="1500" dirty="0" smtClean="0">
                <a:solidFill>
                  <a:prstClr val="black"/>
                </a:solidFill>
                <a:latin typeface="微软雅黑" pitchFamily="34" charset="-122"/>
                <a:ea typeface="微软雅黑" pitchFamily="34" charset="-122"/>
              </a:rPr>
              <a:t>固态储氢领域相关应用</a:t>
            </a:r>
            <a:endParaRPr lang="zh-CN" altLang="en-US" sz="1500" dirty="0">
              <a:solidFill>
                <a:prstClr val="black"/>
              </a:solidFill>
              <a:latin typeface="微软雅黑" pitchFamily="34" charset="-122"/>
              <a:ea typeface="微软雅黑" pitchFamily="34" charset="-122"/>
            </a:endParaRPr>
          </a:p>
        </p:txBody>
      </p:sp>
      <p:sp>
        <p:nvSpPr>
          <p:cNvPr id="5" name="五边形 35">
            <a:extLst>
              <a:ext uri="{FF2B5EF4-FFF2-40B4-BE49-F238E27FC236}">
                <a16:creationId xmlns="" xmlns:a16="http://schemas.microsoft.com/office/drawing/2014/main" id="{2EE52565-89CC-4F21-9E40-4152F4F2F143}"/>
              </a:ext>
            </a:extLst>
          </p:cNvPr>
          <p:cNvSpPr>
            <a:spLocks noChangeArrowheads="1"/>
          </p:cNvSpPr>
          <p:nvPr/>
        </p:nvSpPr>
        <p:spPr bwMode="auto">
          <a:xfrm>
            <a:off x="0" y="189905"/>
            <a:ext cx="523875" cy="353616"/>
          </a:xfrm>
          <a:prstGeom prst="homePlate">
            <a:avLst>
              <a:gd name="adj" fmla="val 49904"/>
            </a:avLst>
          </a:prstGeom>
          <a:solidFill>
            <a:srgbClr val="4F81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sp>
        <p:nvSpPr>
          <p:cNvPr id="6" name="燕尾形 36">
            <a:extLst>
              <a:ext uri="{FF2B5EF4-FFF2-40B4-BE49-F238E27FC236}">
                <a16:creationId xmlns="" xmlns:a16="http://schemas.microsoft.com/office/drawing/2014/main" id="{6A16C13A-56E7-4B07-9AA4-7AED36D257CF}"/>
              </a:ext>
            </a:extLst>
          </p:cNvPr>
          <p:cNvSpPr>
            <a:spLocks noChangeArrowheads="1"/>
          </p:cNvSpPr>
          <p:nvPr/>
        </p:nvSpPr>
        <p:spPr bwMode="auto">
          <a:xfrm>
            <a:off x="425054" y="189905"/>
            <a:ext cx="323850" cy="353616"/>
          </a:xfrm>
          <a:prstGeom prst="chevron">
            <a:avLst>
              <a:gd name="adj" fmla="val 50000"/>
            </a:avLst>
          </a:prstGeom>
          <a:solidFill>
            <a:srgbClr val="EEECE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fontAlgn="base">
              <a:spcBef>
                <a:spcPct val="0"/>
              </a:spcBef>
              <a:spcAft>
                <a:spcPct val="0"/>
              </a:spcAft>
              <a:defRPr/>
            </a:pPr>
            <a:endParaRPr lang="zh-CN" altLang="en-US" kern="0" dirty="0" smtClean="0">
              <a:solidFill>
                <a:prstClr val="black"/>
              </a:solidFill>
            </a:endParaRPr>
          </a:p>
        </p:txBody>
      </p:sp>
      <p:pic>
        <p:nvPicPr>
          <p:cNvPr id="16" name="图片 15">
            <a:extLst>
              <a:ext uri="{FF2B5EF4-FFF2-40B4-BE49-F238E27FC236}">
                <a16:creationId xmlns="" xmlns:a16="http://schemas.microsoft.com/office/drawing/2014/main" id="{6F3D1B61-7338-48BB-B66E-7358C61DE07E}"/>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86104" y="946744"/>
            <a:ext cx="7488440" cy="24258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文本框 17">
            <a:extLst>
              <a:ext uri="{FF2B5EF4-FFF2-40B4-BE49-F238E27FC236}">
                <a16:creationId xmlns="" xmlns:a16="http://schemas.microsoft.com/office/drawing/2014/main" id="{C9D28625-274A-47A1-A773-30E2B5741D9E}"/>
              </a:ext>
            </a:extLst>
          </p:cNvPr>
          <p:cNvSpPr txBox="1"/>
          <p:nvPr/>
        </p:nvSpPr>
        <p:spPr>
          <a:xfrm>
            <a:off x="425053" y="3577847"/>
            <a:ext cx="8333096" cy="931024"/>
          </a:xfrm>
          <a:prstGeom prst="rect">
            <a:avLst/>
          </a:prstGeom>
          <a:noFill/>
        </p:spPr>
        <p:txBody>
          <a:bodyPr wrap="square" lIns="68580" tIns="34290" rIns="68580" bIns="34290">
            <a:spAutoFit/>
          </a:bodyPr>
          <a:lstStyle/>
          <a:p>
            <a:pPr marL="214313" indent="-214313">
              <a:buFont typeface="Wingdings" panose="05000000000000000000" pitchFamily="2" charset="2"/>
              <a:buChar char="n"/>
            </a:pPr>
            <a:r>
              <a:rPr lang="zh-CN" altLang="en-US" dirty="0">
                <a:latin typeface="微软雅黑" pitchFamily="34" charset="-122"/>
                <a:ea typeface="微软雅黑" pitchFamily="34" charset="-122"/>
              </a:rPr>
              <a:t>现行高压</a:t>
            </a:r>
            <a:r>
              <a:rPr lang="zh-CN" altLang="zh-CN" dirty="0">
                <a:latin typeface="微软雅黑" pitchFamily="34" charset="-122"/>
                <a:ea typeface="微软雅黑" pitchFamily="34" charset="-122"/>
              </a:rPr>
              <a:t>加氢站总成本中</a:t>
            </a:r>
            <a:r>
              <a:rPr lang="en-US" altLang="zh-CN" dirty="0">
                <a:latin typeface="微软雅黑" pitchFamily="34" charset="-122"/>
                <a:ea typeface="微软雅黑" pitchFamily="34" charset="-122"/>
              </a:rPr>
              <a:t>31%</a:t>
            </a:r>
            <a:r>
              <a:rPr lang="zh-CN" altLang="zh-CN" dirty="0">
                <a:latin typeface="微软雅黑" pitchFamily="34" charset="-122"/>
                <a:ea typeface="微软雅黑" pitchFamily="34" charset="-122"/>
              </a:rPr>
              <a:t>来自于氢压缩机，氢压缩机也是除加注车外维护时间最长的设备，同时运行能耗占总能耗的</a:t>
            </a:r>
            <a:r>
              <a:rPr lang="en-US" altLang="zh-CN" dirty="0">
                <a:latin typeface="微软雅黑" pitchFamily="34" charset="-122"/>
                <a:ea typeface="微软雅黑" pitchFamily="34" charset="-122"/>
              </a:rPr>
              <a:t>30%</a:t>
            </a:r>
            <a:r>
              <a:rPr lang="zh-CN" altLang="zh-CN" dirty="0">
                <a:latin typeface="微软雅黑" pitchFamily="34" charset="-122"/>
                <a:ea typeface="微软雅黑" pitchFamily="34" charset="-122"/>
              </a:rPr>
              <a:t>以上。</a:t>
            </a:r>
            <a:endParaRPr lang="en-US" altLang="zh-CN" dirty="0">
              <a:latin typeface="微软雅黑" pitchFamily="34" charset="-122"/>
              <a:ea typeface="微软雅黑" pitchFamily="34" charset="-122"/>
            </a:endParaRPr>
          </a:p>
          <a:p>
            <a:pPr marL="214313" indent="-214313">
              <a:buFont typeface="Wingdings" panose="05000000000000000000" pitchFamily="2" charset="2"/>
              <a:buChar char="n"/>
            </a:pPr>
            <a:r>
              <a:rPr lang="zh-CN" altLang="zh-CN" dirty="0">
                <a:latin typeface="微软雅黑" pitchFamily="34" charset="-122"/>
                <a:ea typeface="微软雅黑" pitchFamily="34" charset="-122"/>
              </a:rPr>
              <a:t>稀土储氢材料的氢压缩系统具有增压比和输气量的调节范围大、设备费用小、安全性能好、能耗低，又兼具氢气提纯功能的优点，是目前最有可能替代标准机械氢压缩机的加氢站氢气压缩设备。</a:t>
            </a:r>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xmlns="" val="21264088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252219" y="1431156"/>
            <a:ext cx="5227054" cy="1872555"/>
            <a:chOff x="2123728" y="1635646"/>
            <a:chExt cx="4025229" cy="1442009"/>
          </a:xfrm>
        </p:grpSpPr>
        <p:sp>
          <p:nvSpPr>
            <p:cNvPr id="12" name="TextBox 11"/>
            <p:cNvSpPr txBox="1"/>
            <p:nvPr/>
          </p:nvSpPr>
          <p:spPr>
            <a:xfrm>
              <a:off x="3851922" y="1707654"/>
              <a:ext cx="2297035" cy="1149504"/>
            </a:xfrm>
            <a:prstGeom prst="rect">
              <a:avLst/>
            </a:prstGeom>
            <a:noFill/>
          </p:spPr>
          <p:txBody>
            <a:bodyPr wrap="none" rtlCol="0">
              <a:spAutoFit/>
            </a:bodyPr>
            <a:lstStyle/>
            <a:p>
              <a:pPr marL="0" lvl="1" fontAlgn="base">
                <a:spcBef>
                  <a:spcPct val="0"/>
                </a:spcBef>
                <a:spcAft>
                  <a:spcPct val="0"/>
                </a:spcAft>
              </a:pPr>
              <a:r>
                <a:rPr lang="zh-CN" altLang="en-US" sz="2400" b="1" dirty="0">
                  <a:solidFill>
                    <a:srgbClr val="080808"/>
                  </a:solidFill>
                  <a:latin typeface="微软雅黑"/>
                  <a:ea typeface="微软雅黑"/>
                </a:rPr>
                <a:t> </a:t>
              </a:r>
              <a:r>
                <a:rPr lang="zh-CN" altLang="en-US" sz="4100" b="1" dirty="0" smtClean="0">
                  <a:solidFill>
                    <a:srgbClr val="080808"/>
                  </a:solidFill>
                  <a:latin typeface="微软雅黑"/>
                  <a:ea typeface="微软雅黑"/>
                </a:rPr>
                <a:t>第四部分</a:t>
              </a:r>
              <a:endParaRPr lang="en-US" altLang="zh-CN" sz="4100" b="1" dirty="0" smtClean="0">
                <a:solidFill>
                  <a:srgbClr val="080808"/>
                </a:solidFill>
                <a:latin typeface="微软雅黑"/>
                <a:ea typeface="微软雅黑"/>
              </a:endParaRPr>
            </a:p>
            <a:p>
              <a:pPr marL="0" lvl="1" algn="ctr" fontAlgn="base">
                <a:spcBef>
                  <a:spcPct val="0"/>
                </a:spcBef>
                <a:spcAft>
                  <a:spcPct val="0"/>
                </a:spcAft>
              </a:pPr>
              <a:r>
                <a:rPr lang="zh-CN" altLang="en-US" sz="5000" b="1" dirty="0" smtClean="0">
                  <a:solidFill>
                    <a:schemeClr val="accent2"/>
                  </a:solidFill>
                  <a:latin typeface="微软雅黑"/>
                  <a:ea typeface="微软雅黑"/>
                </a:rPr>
                <a:t>未来展望</a:t>
              </a:r>
              <a:endParaRPr lang="en-US" altLang="zh-CN" sz="5000" b="1" dirty="0">
                <a:solidFill>
                  <a:schemeClr val="accent2"/>
                </a:solidFill>
                <a:latin typeface="微软雅黑"/>
                <a:ea typeface="微软雅黑"/>
              </a:endParaRPr>
            </a:p>
          </p:txBody>
        </p:sp>
        <p:cxnSp>
          <p:nvCxnSpPr>
            <p:cNvPr id="13" name="直接连接符 12"/>
            <p:cNvCxnSpPr/>
            <p:nvPr/>
          </p:nvCxnSpPr>
          <p:spPr>
            <a:xfrm flipV="1">
              <a:off x="3635896" y="1635646"/>
              <a:ext cx="0" cy="1442009"/>
            </a:xfrm>
            <a:prstGeom prst="line">
              <a:avLst/>
            </a:prstGeom>
            <a:noFill/>
            <a:ln w="12700" cap="flat" cmpd="sng" algn="ctr">
              <a:solidFill>
                <a:srgbClr val="080808"/>
              </a:solidFill>
              <a:prstDash val="dash"/>
            </a:ln>
            <a:effectLst/>
          </p:spPr>
        </p:cxnSp>
        <p:grpSp>
          <p:nvGrpSpPr>
            <p:cNvPr id="14" name="组合 13"/>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CCE8CF"/>
                  </a:gs>
                  <a:gs pos="55000">
                    <a:sysClr val="window" lastClr="CCE8CF">
                      <a:lumMod val="95000"/>
                    </a:sysClr>
                  </a:gs>
                  <a:gs pos="100000">
                    <a:sysClr val="window" lastClr="CCE8CF">
                      <a:lumMod val="65000"/>
                    </a:sysClr>
                  </a:gs>
                </a:gsLst>
                <a:lin ang="81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3000" kern="0" dirty="0" smtClean="0">
                  <a:solidFill>
                    <a:srgbClr val="080808"/>
                  </a:solidFill>
                  <a:latin typeface="微软雅黑"/>
                  <a:ea typeface="微软雅黑"/>
                </a:endParaRPr>
              </a:p>
            </p:txBody>
          </p:sp>
          <p:sp>
            <p:nvSpPr>
              <p:cNvPr id="17" name="椭圆 16"/>
              <p:cNvSpPr/>
              <p:nvPr/>
            </p:nvSpPr>
            <p:spPr>
              <a:xfrm>
                <a:off x="392112" y="760412"/>
                <a:ext cx="3825874" cy="3825874"/>
              </a:xfrm>
              <a:prstGeom prst="ellipse">
                <a:avLst/>
              </a:prstGeom>
              <a:gradFill>
                <a:gsLst>
                  <a:gs pos="0">
                    <a:sysClr val="window" lastClr="CCE8CF"/>
                  </a:gs>
                  <a:gs pos="51000">
                    <a:sysClr val="window" lastClr="CCE8CF">
                      <a:lumMod val="95000"/>
                    </a:sysClr>
                  </a:gs>
                  <a:gs pos="100000">
                    <a:sysClr val="window" lastClr="CCE8CF">
                      <a:lumMod val="75000"/>
                    </a:sysClr>
                  </a:gs>
                </a:gsLst>
                <a:lin ang="189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3000" kern="0" dirty="0" smtClean="0">
                  <a:solidFill>
                    <a:srgbClr val="080808"/>
                  </a:solidFill>
                  <a:latin typeface="微软雅黑"/>
                  <a:ea typeface="微软雅黑"/>
                </a:endParaRPr>
              </a:p>
            </p:txBody>
          </p:sp>
        </p:grpSp>
        <p:sp>
          <p:nvSpPr>
            <p:cNvPr id="15" name="TextBox 13"/>
            <p:cNvSpPr txBox="1"/>
            <p:nvPr/>
          </p:nvSpPr>
          <p:spPr>
            <a:xfrm>
              <a:off x="2344338" y="1921522"/>
              <a:ext cx="902846" cy="782137"/>
            </a:xfrm>
            <a:prstGeom prst="rect">
              <a:avLst/>
            </a:prstGeom>
            <a:noFill/>
          </p:spPr>
          <p:txBody>
            <a:bodyPr wrap="square" lIns="0" tIns="0" rIns="0" bIns="0" rtlCol="0">
              <a:spAutoFit/>
            </a:bodyPr>
            <a:lstStyle/>
            <a:p>
              <a:pPr fontAlgn="base">
                <a:spcBef>
                  <a:spcPct val="0"/>
                </a:spcBef>
                <a:spcAft>
                  <a:spcPct val="0"/>
                </a:spcAft>
              </a:pPr>
              <a:r>
                <a:rPr lang="en-US" altLang="zh-CN" sz="6600" b="1" dirty="0" smtClean="0">
                  <a:solidFill>
                    <a:schemeClr val="accent2"/>
                  </a:solidFill>
                  <a:latin typeface="微软雅黑"/>
                  <a:ea typeface="微软雅黑"/>
                </a:rPr>
                <a:t>04</a:t>
              </a:r>
              <a:endParaRPr lang="zh-CN" altLang="en-US" sz="6600" b="1" dirty="0">
                <a:solidFill>
                  <a:schemeClr val="accent2"/>
                </a:solidFill>
                <a:latin typeface="微软雅黑"/>
                <a:ea typeface="微软雅黑"/>
              </a:endParaRPr>
            </a:p>
          </p:txBody>
        </p:sp>
      </p:grpSp>
    </p:spTree>
    <p:extLst>
      <p:ext uri="{BB962C8B-B14F-4D97-AF65-F5344CB8AC3E}">
        <p14:creationId xmlns:p14="http://schemas.microsoft.com/office/powerpoint/2010/main" xmlns="" val="30590933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3C5D711-F23E-461D-ACF3-336C983F0F01}"/>
              </a:ext>
            </a:extLst>
          </p:cNvPr>
          <p:cNvGrpSpPr/>
          <p:nvPr/>
        </p:nvGrpSpPr>
        <p:grpSpPr>
          <a:xfrm>
            <a:off x="546690" y="428624"/>
            <a:ext cx="8104941" cy="3771296"/>
            <a:chOff x="863865" y="1484018"/>
            <a:chExt cx="7146290" cy="4036270"/>
          </a:xfrm>
        </p:grpSpPr>
        <p:sp>
          <p:nvSpPr>
            <p:cNvPr id="3" name="Freeform 42">
              <a:extLst>
                <a:ext uri="{FF2B5EF4-FFF2-40B4-BE49-F238E27FC236}">
                  <a16:creationId xmlns="" xmlns:a16="http://schemas.microsoft.com/office/drawing/2014/main" id="{863795C2-146B-4323-A2EA-FD833BE53DFE}"/>
                </a:ext>
              </a:extLst>
            </p:cNvPr>
            <p:cNvSpPr>
              <a:spLocks/>
            </p:cNvSpPr>
            <p:nvPr/>
          </p:nvSpPr>
          <p:spPr bwMode="auto">
            <a:xfrm>
              <a:off x="1300537" y="1853727"/>
              <a:ext cx="2529724" cy="604506"/>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62084" tIns="31042" rIns="62084" bIns="31042"/>
            <a:lstStyle/>
            <a:p>
              <a:endParaRPr lang="zh-CN" altLang="en-US" sz="1800" dirty="0">
                <a:solidFill>
                  <a:prstClr val="black"/>
                </a:solidFill>
                <a:latin typeface="微软雅黑" panose="020B0503020204020204" pitchFamily="34" charset="-122"/>
                <a:ea typeface="微软雅黑" panose="020B0503020204020204" pitchFamily="34" charset="-122"/>
              </a:endParaRPr>
            </a:p>
          </p:txBody>
        </p:sp>
        <p:sp>
          <p:nvSpPr>
            <p:cNvPr id="4" name="Freeform 42">
              <a:extLst>
                <a:ext uri="{FF2B5EF4-FFF2-40B4-BE49-F238E27FC236}">
                  <a16:creationId xmlns="" xmlns:a16="http://schemas.microsoft.com/office/drawing/2014/main" id="{8DC0EBA6-B862-438B-8B50-C1B493F0D656}"/>
                </a:ext>
              </a:extLst>
            </p:cNvPr>
            <p:cNvSpPr>
              <a:spLocks/>
            </p:cNvSpPr>
            <p:nvPr/>
          </p:nvSpPr>
          <p:spPr bwMode="auto">
            <a:xfrm flipH="1">
              <a:off x="5030154" y="1853727"/>
              <a:ext cx="2529724" cy="604506"/>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62084" tIns="31042" rIns="62084" bIns="31042"/>
            <a:lstStyle/>
            <a:p>
              <a:endParaRPr lang="zh-CN" altLang="en-US" sz="1800" dirty="0">
                <a:solidFill>
                  <a:prstClr val="black"/>
                </a:solidFill>
                <a:latin typeface="微软雅黑" panose="020B0503020204020204" pitchFamily="34" charset="-122"/>
                <a:ea typeface="微软雅黑" panose="020B0503020204020204" pitchFamily="34" charset="-122"/>
              </a:endParaRPr>
            </a:p>
          </p:txBody>
        </p:sp>
        <p:sp>
          <p:nvSpPr>
            <p:cNvPr id="5" name="Freeform 42">
              <a:extLst>
                <a:ext uri="{FF2B5EF4-FFF2-40B4-BE49-F238E27FC236}">
                  <a16:creationId xmlns="" xmlns:a16="http://schemas.microsoft.com/office/drawing/2014/main" id="{F5D639DD-0DAF-4D2C-BC16-6F18B10B0EC8}"/>
                </a:ext>
              </a:extLst>
            </p:cNvPr>
            <p:cNvSpPr>
              <a:spLocks/>
            </p:cNvSpPr>
            <p:nvPr/>
          </p:nvSpPr>
          <p:spPr bwMode="auto">
            <a:xfrm flipV="1">
              <a:off x="1300537" y="4576595"/>
              <a:ext cx="2529724" cy="603207"/>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62084" tIns="31042" rIns="62084" bIns="31042"/>
            <a:lstStyle/>
            <a:p>
              <a:endParaRPr lang="zh-CN" altLang="en-US" sz="1800" dirty="0">
                <a:solidFill>
                  <a:prstClr val="black"/>
                </a:solidFill>
                <a:latin typeface="微软雅黑" panose="020B0503020204020204" pitchFamily="34" charset="-122"/>
                <a:ea typeface="微软雅黑" panose="020B0503020204020204" pitchFamily="34" charset="-122"/>
              </a:endParaRPr>
            </a:p>
          </p:txBody>
        </p:sp>
        <p:sp>
          <p:nvSpPr>
            <p:cNvPr id="6" name="Freeform 42">
              <a:extLst>
                <a:ext uri="{FF2B5EF4-FFF2-40B4-BE49-F238E27FC236}">
                  <a16:creationId xmlns="" xmlns:a16="http://schemas.microsoft.com/office/drawing/2014/main" id="{72F0A2C6-5D2B-44C6-B0E5-2D4E82107D56}"/>
                </a:ext>
              </a:extLst>
            </p:cNvPr>
            <p:cNvSpPr>
              <a:spLocks/>
            </p:cNvSpPr>
            <p:nvPr/>
          </p:nvSpPr>
          <p:spPr bwMode="auto">
            <a:xfrm flipH="1" flipV="1">
              <a:off x="5030154" y="4576595"/>
              <a:ext cx="2529724" cy="603207"/>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62084" tIns="31042" rIns="62084" bIns="31042"/>
            <a:lstStyle/>
            <a:p>
              <a:endParaRPr lang="zh-CN" altLang="en-US" sz="1800" dirty="0">
                <a:solidFill>
                  <a:prstClr val="black"/>
                </a:solidFill>
                <a:latin typeface="微软雅黑" panose="020B0503020204020204" pitchFamily="34" charset="-122"/>
                <a:ea typeface="微软雅黑" panose="020B0503020204020204" pitchFamily="34" charset="-122"/>
              </a:endParaRPr>
            </a:p>
          </p:txBody>
        </p:sp>
        <p:sp>
          <p:nvSpPr>
            <p:cNvPr id="7" name="TextBox 33">
              <a:extLst>
                <a:ext uri="{FF2B5EF4-FFF2-40B4-BE49-F238E27FC236}">
                  <a16:creationId xmlns="" xmlns:a16="http://schemas.microsoft.com/office/drawing/2014/main" id="{43573B5A-7F7F-4E04-B80D-25AD2F38BFEA}"/>
                </a:ext>
              </a:extLst>
            </p:cNvPr>
            <p:cNvSpPr txBox="1">
              <a:spLocks noChangeArrowheads="1"/>
            </p:cNvSpPr>
            <p:nvPr/>
          </p:nvSpPr>
          <p:spPr bwMode="auto">
            <a:xfrm>
              <a:off x="3215936" y="3315924"/>
              <a:ext cx="2247611" cy="412967"/>
            </a:xfrm>
            <a:prstGeom prst="rect">
              <a:avLst/>
            </a:prstGeom>
            <a:noFill/>
            <a:ln>
              <a:noFill/>
            </a:ln>
          </p:spPr>
          <p:txBody>
            <a:bodyPr wrap="non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None/>
              </a:pPr>
              <a:r>
                <a:rPr lang="zh-CN" altLang="en-US" sz="2100" b="1" dirty="0">
                  <a:solidFill>
                    <a:prstClr val="black">
                      <a:lumMod val="75000"/>
                      <a:lumOff val="25000"/>
                    </a:prstClr>
                  </a:solidFill>
                  <a:latin typeface="微软雅黑" pitchFamily="34" charset="-122"/>
                </a:rPr>
                <a:t>稀土储氢发展的瓶颈</a:t>
              </a:r>
            </a:p>
          </p:txBody>
        </p:sp>
        <p:grpSp>
          <p:nvGrpSpPr>
            <p:cNvPr id="8" name="组合 34">
              <a:extLst>
                <a:ext uri="{FF2B5EF4-FFF2-40B4-BE49-F238E27FC236}">
                  <a16:creationId xmlns="" xmlns:a16="http://schemas.microsoft.com/office/drawing/2014/main" id="{42AF0C11-78BB-482E-A87E-EB08CF366F10}"/>
                </a:ext>
              </a:extLst>
            </p:cNvPr>
            <p:cNvGrpSpPr>
              <a:grpSpLocks/>
            </p:cNvGrpSpPr>
            <p:nvPr/>
          </p:nvGrpSpPr>
          <p:grpSpPr bwMode="auto">
            <a:xfrm>
              <a:off x="863865" y="2399858"/>
              <a:ext cx="899320" cy="944377"/>
              <a:chOff x="0" y="0"/>
              <a:chExt cx="1154113" cy="1155699"/>
            </a:xfrm>
            <a:solidFill>
              <a:sysClr val="window" lastClr="CCE8CF">
                <a:lumMod val="65000"/>
              </a:sysClr>
            </a:solidFill>
          </p:grpSpPr>
          <p:sp>
            <p:nvSpPr>
              <p:cNvPr id="26" name="Oval 30">
                <a:extLst>
                  <a:ext uri="{FF2B5EF4-FFF2-40B4-BE49-F238E27FC236}">
                    <a16:creationId xmlns="" xmlns:a16="http://schemas.microsoft.com/office/drawing/2014/main" id="{ACDBC675-B8D7-45A0-927E-6317B627C3C9}"/>
                  </a:ext>
                </a:extLst>
              </p:cNvPr>
              <p:cNvSpPr>
                <a:spLocks noChangeArrowheads="1"/>
              </p:cNvSpPr>
              <p:nvPr/>
            </p:nvSpPr>
            <p:spPr bwMode="auto">
              <a:xfrm>
                <a:off x="0" y="0"/>
                <a:ext cx="1154113" cy="1155699"/>
              </a:xfrm>
              <a:prstGeom prst="ellipse">
                <a:avLst/>
              </a:prstGeom>
              <a:solidFill>
                <a:srgbClr val="0070C0"/>
              </a:solidFill>
              <a:ln w="63500">
                <a:solidFill>
                  <a:sysClr val="window" lastClr="CCE8CF"/>
                </a:solidFill>
                <a:round/>
                <a:headEnd/>
                <a:tailE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None/>
                  <a:defRPr/>
                </a:pPr>
                <a:endParaRPr lang="zh-CN" altLang="en-US" sz="1200" kern="0" dirty="0">
                  <a:solidFill>
                    <a:prstClr val="black"/>
                  </a:solidFill>
                  <a:latin typeface="微软雅黑" panose="020B0503020204020204" pitchFamily="34" charset="-122"/>
                </a:endParaRPr>
              </a:p>
            </p:txBody>
          </p:sp>
          <p:sp>
            <p:nvSpPr>
              <p:cNvPr id="27" name="Freeform 34">
                <a:extLst>
                  <a:ext uri="{FF2B5EF4-FFF2-40B4-BE49-F238E27FC236}">
                    <a16:creationId xmlns="" xmlns:a16="http://schemas.microsoft.com/office/drawing/2014/main" id="{B6E1F61C-F62B-421F-9B8A-AF382A398BF7}"/>
                  </a:ext>
                </a:extLst>
              </p:cNvPr>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ysClr val="window" lastClr="CCE8C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sz="1800" kern="0" dirty="0">
                  <a:solidFill>
                    <a:prstClr val="black"/>
                  </a:solidFill>
                  <a:latin typeface="微软雅黑" panose="020B0503020204020204" pitchFamily="34" charset="-122"/>
                  <a:ea typeface="微软雅黑" panose="020B0503020204020204" pitchFamily="34" charset="-122"/>
                </a:endParaRPr>
              </a:p>
            </p:txBody>
          </p:sp>
        </p:grpSp>
        <p:grpSp>
          <p:nvGrpSpPr>
            <p:cNvPr id="9" name="组合 37">
              <a:extLst>
                <a:ext uri="{FF2B5EF4-FFF2-40B4-BE49-F238E27FC236}">
                  <a16:creationId xmlns="" xmlns:a16="http://schemas.microsoft.com/office/drawing/2014/main" id="{3EF44B24-E973-415E-8D74-09D4DD8F1935}"/>
                </a:ext>
              </a:extLst>
            </p:cNvPr>
            <p:cNvGrpSpPr>
              <a:grpSpLocks/>
            </p:cNvGrpSpPr>
            <p:nvPr/>
          </p:nvGrpSpPr>
          <p:grpSpPr bwMode="auto">
            <a:xfrm>
              <a:off x="883658" y="3686702"/>
              <a:ext cx="899320" cy="944377"/>
              <a:chOff x="0" y="0"/>
              <a:chExt cx="1154113" cy="1155698"/>
            </a:xfrm>
            <a:solidFill>
              <a:sysClr val="window" lastClr="CCE8CF">
                <a:lumMod val="65000"/>
              </a:sysClr>
            </a:solidFill>
          </p:grpSpPr>
          <p:sp>
            <p:nvSpPr>
              <p:cNvPr id="24" name="Oval 31">
                <a:extLst>
                  <a:ext uri="{FF2B5EF4-FFF2-40B4-BE49-F238E27FC236}">
                    <a16:creationId xmlns="" xmlns:a16="http://schemas.microsoft.com/office/drawing/2014/main" id="{27706FB0-9ECE-4325-BA2A-5257EA00FE41}"/>
                  </a:ext>
                </a:extLst>
              </p:cNvPr>
              <p:cNvSpPr>
                <a:spLocks noChangeArrowheads="1"/>
              </p:cNvSpPr>
              <p:nvPr/>
            </p:nvSpPr>
            <p:spPr bwMode="auto">
              <a:xfrm>
                <a:off x="0" y="0"/>
                <a:ext cx="1154113" cy="1155699"/>
              </a:xfrm>
              <a:prstGeom prst="ellipse">
                <a:avLst/>
              </a:prstGeom>
              <a:solidFill>
                <a:srgbClr val="0070C0"/>
              </a:solidFill>
              <a:ln w="63500">
                <a:solidFill>
                  <a:sysClr val="window" lastClr="CCE8CF"/>
                </a:solidFill>
                <a:round/>
                <a:headEnd/>
                <a:tailE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None/>
                  <a:defRPr/>
                </a:pPr>
                <a:endParaRPr lang="zh-CN" altLang="en-US" sz="1200" kern="0" dirty="0">
                  <a:solidFill>
                    <a:prstClr val="black"/>
                  </a:solidFill>
                  <a:latin typeface="微软雅黑" panose="020B0503020204020204" pitchFamily="34" charset="-122"/>
                </a:endParaRPr>
              </a:p>
            </p:txBody>
          </p:sp>
          <p:sp>
            <p:nvSpPr>
              <p:cNvPr id="25" name="Freeform 35">
                <a:extLst>
                  <a:ext uri="{FF2B5EF4-FFF2-40B4-BE49-F238E27FC236}">
                    <a16:creationId xmlns="" xmlns:a16="http://schemas.microsoft.com/office/drawing/2014/main" id="{51E4F5C1-A143-4388-8B2D-F5E8B25E2717}"/>
                  </a:ext>
                </a:extLst>
              </p:cNvPr>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ysClr val="window" lastClr="CCE8C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sz="1800" kern="0" dirty="0">
                  <a:solidFill>
                    <a:prstClr val="black"/>
                  </a:solidFill>
                  <a:latin typeface="微软雅黑" panose="020B0503020204020204" pitchFamily="34" charset="-122"/>
                  <a:ea typeface="微软雅黑" panose="020B0503020204020204" pitchFamily="34" charset="-122"/>
                </a:endParaRPr>
              </a:p>
            </p:txBody>
          </p:sp>
        </p:grpSp>
        <p:grpSp>
          <p:nvGrpSpPr>
            <p:cNvPr id="10" name="组合 40">
              <a:extLst>
                <a:ext uri="{FF2B5EF4-FFF2-40B4-BE49-F238E27FC236}">
                  <a16:creationId xmlns="" xmlns:a16="http://schemas.microsoft.com/office/drawing/2014/main" id="{6365432E-6189-4AE7-8F35-F34F39A6A74F}"/>
                </a:ext>
              </a:extLst>
            </p:cNvPr>
            <p:cNvGrpSpPr>
              <a:grpSpLocks/>
            </p:cNvGrpSpPr>
            <p:nvPr/>
          </p:nvGrpSpPr>
          <p:grpSpPr bwMode="auto">
            <a:xfrm>
              <a:off x="7073724" y="2425802"/>
              <a:ext cx="900557" cy="944377"/>
              <a:chOff x="0" y="0"/>
              <a:chExt cx="1155700" cy="1155698"/>
            </a:xfrm>
            <a:solidFill>
              <a:sysClr val="window" lastClr="CCE8CF">
                <a:lumMod val="65000"/>
              </a:sysClr>
            </a:solidFill>
          </p:grpSpPr>
          <p:sp>
            <p:nvSpPr>
              <p:cNvPr id="22" name="Oval 33">
                <a:extLst>
                  <a:ext uri="{FF2B5EF4-FFF2-40B4-BE49-F238E27FC236}">
                    <a16:creationId xmlns="" xmlns:a16="http://schemas.microsoft.com/office/drawing/2014/main" id="{58BA0C84-D7DF-4641-9B7C-49439AD917A1}"/>
                  </a:ext>
                </a:extLst>
              </p:cNvPr>
              <p:cNvSpPr>
                <a:spLocks noChangeArrowheads="1"/>
              </p:cNvSpPr>
              <p:nvPr/>
            </p:nvSpPr>
            <p:spPr bwMode="auto">
              <a:xfrm>
                <a:off x="0" y="0"/>
                <a:ext cx="1155700" cy="1155698"/>
              </a:xfrm>
              <a:prstGeom prst="ellipse">
                <a:avLst/>
              </a:prstGeom>
              <a:solidFill>
                <a:srgbClr val="0070C0"/>
              </a:solidFill>
              <a:ln w="63500">
                <a:solidFill>
                  <a:sysClr val="window" lastClr="CCE8CF"/>
                </a:solidFill>
                <a:round/>
                <a:headEnd/>
                <a:tailE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None/>
                  <a:defRPr/>
                </a:pPr>
                <a:endParaRPr lang="zh-CN" altLang="en-US" sz="1200" kern="0" dirty="0">
                  <a:solidFill>
                    <a:prstClr val="black"/>
                  </a:solidFill>
                  <a:latin typeface="微软雅黑" panose="020B0503020204020204" pitchFamily="34" charset="-122"/>
                </a:endParaRPr>
              </a:p>
            </p:txBody>
          </p:sp>
          <p:sp>
            <p:nvSpPr>
              <p:cNvPr id="23" name="Freeform 36">
                <a:extLst>
                  <a:ext uri="{FF2B5EF4-FFF2-40B4-BE49-F238E27FC236}">
                    <a16:creationId xmlns="" xmlns:a16="http://schemas.microsoft.com/office/drawing/2014/main" id="{98D67CB6-EAB7-48CF-988E-8ACCDE094990}"/>
                  </a:ext>
                </a:extLst>
              </p:cNvPr>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ysClr val="window" lastClr="CCE8C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sz="1800" kern="0" dirty="0">
                  <a:solidFill>
                    <a:prstClr val="black"/>
                  </a:solidFill>
                  <a:latin typeface="微软雅黑" panose="020B0503020204020204" pitchFamily="34" charset="-122"/>
                  <a:ea typeface="微软雅黑" panose="020B0503020204020204" pitchFamily="34" charset="-122"/>
                </a:endParaRPr>
              </a:p>
            </p:txBody>
          </p:sp>
        </p:grpSp>
        <p:grpSp>
          <p:nvGrpSpPr>
            <p:cNvPr id="11" name="组合 43">
              <a:extLst>
                <a:ext uri="{FF2B5EF4-FFF2-40B4-BE49-F238E27FC236}">
                  <a16:creationId xmlns="" xmlns:a16="http://schemas.microsoft.com/office/drawing/2014/main" id="{0A8371FC-16E3-4593-84B1-95CDC659BC30}"/>
                </a:ext>
              </a:extLst>
            </p:cNvPr>
            <p:cNvGrpSpPr>
              <a:grpSpLocks/>
            </p:cNvGrpSpPr>
            <p:nvPr/>
          </p:nvGrpSpPr>
          <p:grpSpPr bwMode="auto">
            <a:xfrm>
              <a:off x="7110835" y="3711349"/>
              <a:ext cx="899320" cy="944377"/>
              <a:chOff x="0" y="0"/>
              <a:chExt cx="1154113" cy="1155698"/>
            </a:xfrm>
            <a:solidFill>
              <a:sysClr val="window" lastClr="CCE8CF">
                <a:lumMod val="65000"/>
              </a:sysClr>
            </a:solidFill>
          </p:grpSpPr>
          <p:sp>
            <p:nvSpPr>
              <p:cNvPr id="20" name="Oval 32">
                <a:extLst>
                  <a:ext uri="{FF2B5EF4-FFF2-40B4-BE49-F238E27FC236}">
                    <a16:creationId xmlns="" xmlns:a16="http://schemas.microsoft.com/office/drawing/2014/main" id="{6D81A6D6-4DAD-460F-BF1D-63B4CB8E4218}"/>
                  </a:ext>
                </a:extLst>
              </p:cNvPr>
              <p:cNvSpPr>
                <a:spLocks noChangeArrowheads="1"/>
              </p:cNvSpPr>
              <p:nvPr/>
            </p:nvSpPr>
            <p:spPr bwMode="auto">
              <a:xfrm>
                <a:off x="0" y="0"/>
                <a:ext cx="1154113" cy="1155698"/>
              </a:xfrm>
              <a:prstGeom prst="ellipse">
                <a:avLst/>
              </a:prstGeom>
              <a:solidFill>
                <a:srgbClr val="0070C0"/>
              </a:solidFill>
              <a:ln w="63500">
                <a:solidFill>
                  <a:sysClr val="window" lastClr="CCE8CF"/>
                </a:solidFill>
                <a:round/>
                <a:headEnd/>
                <a:tailE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None/>
                  <a:defRPr/>
                </a:pPr>
                <a:endParaRPr lang="zh-CN" altLang="en-US" sz="1200" kern="0" dirty="0">
                  <a:solidFill>
                    <a:prstClr val="black"/>
                  </a:solidFill>
                  <a:latin typeface="微软雅黑" panose="020B0503020204020204" pitchFamily="34" charset="-122"/>
                </a:endParaRPr>
              </a:p>
            </p:txBody>
          </p:sp>
          <p:sp>
            <p:nvSpPr>
              <p:cNvPr id="21" name="Freeform 37">
                <a:extLst>
                  <a:ext uri="{FF2B5EF4-FFF2-40B4-BE49-F238E27FC236}">
                    <a16:creationId xmlns="" xmlns:a16="http://schemas.microsoft.com/office/drawing/2014/main" id="{6CC04955-E26D-407D-A460-40F7F85AAB02}"/>
                  </a:ext>
                </a:extLst>
              </p:cNvPr>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ysClr val="window" lastClr="CCE8C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sz="1800" kern="0" dirty="0">
                  <a:solidFill>
                    <a:prstClr val="black"/>
                  </a:solidFill>
                  <a:latin typeface="微软雅黑" panose="020B0503020204020204" pitchFamily="34" charset="-122"/>
                  <a:ea typeface="微软雅黑" panose="020B0503020204020204" pitchFamily="34" charset="-122"/>
                </a:endParaRPr>
              </a:p>
            </p:txBody>
          </p:sp>
        </p:grpSp>
        <p:sp>
          <p:nvSpPr>
            <p:cNvPr id="12" name="TextBox 46">
              <a:extLst>
                <a:ext uri="{FF2B5EF4-FFF2-40B4-BE49-F238E27FC236}">
                  <a16:creationId xmlns="" xmlns:a16="http://schemas.microsoft.com/office/drawing/2014/main" id="{82F49044-ABE3-4FC7-BF59-7A43183BABAA}"/>
                </a:ext>
              </a:extLst>
            </p:cNvPr>
            <p:cNvSpPr txBox="1">
              <a:spLocks noChangeArrowheads="1"/>
            </p:cNvSpPr>
            <p:nvPr/>
          </p:nvSpPr>
          <p:spPr bwMode="auto">
            <a:xfrm>
              <a:off x="1837406" y="1484018"/>
              <a:ext cx="1370628" cy="2976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None/>
              </a:pPr>
              <a:r>
                <a:rPr lang="zh-CN" altLang="en-US" sz="1400" b="1" dirty="0">
                  <a:solidFill>
                    <a:srgbClr val="0070C0"/>
                  </a:solidFill>
                  <a:latin typeface="微软雅黑" pitchFamily="34" charset="-122"/>
                </a:rPr>
                <a:t>研发力量不足</a:t>
              </a:r>
              <a:endParaRPr lang="en-US" altLang="zh-CN" sz="1400" b="1" dirty="0">
                <a:solidFill>
                  <a:srgbClr val="0070C0"/>
                </a:solidFill>
                <a:latin typeface="微软雅黑" pitchFamily="34" charset="-122"/>
              </a:endParaRPr>
            </a:p>
          </p:txBody>
        </p:sp>
        <p:sp>
          <p:nvSpPr>
            <p:cNvPr id="13" name="TextBox 47">
              <a:extLst>
                <a:ext uri="{FF2B5EF4-FFF2-40B4-BE49-F238E27FC236}">
                  <a16:creationId xmlns="" xmlns:a16="http://schemas.microsoft.com/office/drawing/2014/main" id="{89C9E4B9-2D67-495F-A163-096C5AE5A779}"/>
                </a:ext>
              </a:extLst>
            </p:cNvPr>
            <p:cNvSpPr txBox="1">
              <a:spLocks noChangeArrowheads="1"/>
            </p:cNvSpPr>
            <p:nvPr/>
          </p:nvSpPr>
          <p:spPr bwMode="auto">
            <a:xfrm>
              <a:off x="1778030" y="1954746"/>
              <a:ext cx="2020068" cy="1219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None/>
              </a:pPr>
              <a:r>
                <a:rPr lang="zh-CN" altLang="en-US" sz="1400" dirty="0">
                  <a:solidFill>
                    <a:prstClr val="black"/>
                  </a:solidFill>
                  <a:latin typeface="微软雅黑" panose="020B0503020204020204" pitchFamily="34" charset="-122"/>
                </a:rPr>
                <a:t>国家对稀土系功能材料的研发支持基本倾向于稀土磁性材料及稀土发光材料等。在缺乏经费情况下，稀土储氢研发团队大多改变研究方向</a:t>
              </a:r>
            </a:p>
          </p:txBody>
        </p:sp>
        <p:sp>
          <p:nvSpPr>
            <p:cNvPr id="14" name="TextBox 48">
              <a:extLst>
                <a:ext uri="{FF2B5EF4-FFF2-40B4-BE49-F238E27FC236}">
                  <a16:creationId xmlns="" xmlns:a16="http://schemas.microsoft.com/office/drawing/2014/main" id="{4AB615B8-DF96-4862-B4FE-EBC46E773492}"/>
                </a:ext>
              </a:extLst>
            </p:cNvPr>
            <p:cNvSpPr txBox="1">
              <a:spLocks noChangeArrowheads="1"/>
            </p:cNvSpPr>
            <p:nvPr/>
          </p:nvSpPr>
          <p:spPr bwMode="auto">
            <a:xfrm>
              <a:off x="5220854" y="1497155"/>
              <a:ext cx="2121045" cy="2976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None/>
              </a:pPr>
              <a:r>
                <a:rPr lang="zh-CN" altLang="en-US" sz="1400" b="1" dirty="0">
                  <a:solidFill>
                    <a:srgbClr val="0070C0"/>
                  </a:solidFill>
                  <a:latin typeface="微软雅黑" pitchFamily="34" charset="-122"/>
                </a:rPr>
                <a:t>新材料产业化进程缓慢</a:t>
              </a:r>
              <a:endParaRPr lang="en-US" altLang="zh-CN" sz="1400" b="1" dirty="0">
                <a:solidFill>
                  <a:srgbClr val="0070C0"/>
                </a:solidFill>
                <a:latin typeface="微软雅黑" pitchFamily="34" charset="-122"/>
              </a:endParaRPr>
            </a:p>
          </p:txBody>
        </p:sp>
        <p:sp>
          <p:nvSpPr>
            <p:cNvPr id="15" name="TextBox 49">
              <a:extLst>
                <a:ext uri="{FF2B5EF4-FFF2-40B4-BE49-F238E27FC236}">
                  <a16:creationId xmlns="" xmlns:a16="http://schemas.microsoft.com/office/drawing/2014/main" id="{91D13596-B3F3-4A20-80A7-E0745E25BE0F}"/>
                </a:ext>
              </a:extLst>
            </p:cNvPr>
            <p:cNvSpPr txBox="1">
              <a:spLocks noChangeArrowheads="1"/>
            </p:cNvSpPr>
            <p:nvPr/>
          </p:nvSpPr>
          <p:spPr bwMode="auto">
            <a:xfrm>
              <a:off x="5035102" y="1954746"/>
              <a:ext cx="2020068" cy="14505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None/>
              </a:pPr>
              <a:r>
                <a:rPr lang="en-US" altLang="zh-CN" sz="1400" dirty="0">
                  <a:solidFill>
                    <a:prstClr val="black"/>
                  </a:solidFill>
                  <a:latin typeface="微软雅黑" panose="020B0503020204020204" pitchFamily="34" charset="-122"/>
                </a:rPr>
                <a:t>La-Mg-Ni</a:t>
              </a:r>
              <a:r>
                <a:rPr lang="zh-CN" altLang="en-US" sz="1400" dirty="0">
                  <a:solidFill>
                    <a:prstClr val="black"/>
                  </a:solidFill>
                  <a:latin typeface="微软雅黑" panose="020B0503020204020204" pitchFamily="34" charset="-122"/>
                </a:rPr>
                <a:t>系等储氢合金生产工艺复杂，保证合金结构均一稳定是产业化的难点</a:t>
              </a:r>
              <a:endParaRPr lang="en-US" altLang="zh-CN" sz="1400" dirty="0">
                <a:solidFill>
                  <a:prstClr val="black"/>
                </a:solidFill>
                <a:latin typeface="微软雅黑" panose="020B0503020204020204" pitchFamily="34" charset="-122"/>
              </a:endParaRPr>
            </a:p>
            <a:p>
              <a:pPr eaLnBrk="1" hangingPunct="1">
                <a:spcBef>
                  <a:spcPct val="0"/>
                </a:spcBef>
                <a:buNone/>
              </a:pPr>
              <a:r>
                <a:rPr lang="zh-CN" altLang="en-US" sz="1400" dirty="0">
                  <a:solidFill>
                    <a:prstClr val="black"/>
                  </a:solidFill>
                  <a:latin typeface="微软雅黑" panose="020B0503020204020204" pitchFamily="34" charset="-122"/>
                </a:rPr>
                <a:t>国内产能过剩，企业经营困难，对于新材料产业化积极性不高</a:t>
              </a:r>
            </a:p>
          </p:txBody>
        </p:sp>
        <p:sp>
          <p:nvSpPr>
            <p:cNvPr id="16" name="TextBox 50">
              <a:extLst>
                <a:ext uri="{FF2B5EF4-FFF2-40B4-BE49-F238E27FC236}">
                  <a16:creationId xmlns="" xmlns:a16="http://schemas.microsoft.com/office/drawing/2014/main" id="{338CB9EB-22CD-48F9-95EE-FC9BDB3EAC3B}"/>
                </a:ext>
              </a:extLst>
            </p:cNvPr>
            <p:cNvSpPr txBox="1">
              <a:spLocks noChangeArrowheads="1"/>
            </p:cNvSpPr>
            <p:nvPr/>
          </p:nvSpPr>
          <p:spPr bwMode="auto">
            <a:xfrm>
              <a:off x="1837406" y="5222612"/>
              <a:ext cx="1370628" cy="2976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None/>
              </a:pPr>
              <a:r>
                <a:rPr lang="zh-CN" altLang="en-US" sz="1400" b="1" dirty="0">
                  <a:solidFill>
                    <a:srgbClr val="0070C0"/>
                  </a:solidFill>
                  <a:latin typeface="微软雅黑" pitchFamily="34" charset="-122"/>
                </a:rPr>
                <a:t>性能需要改进</a:t>
              </a:r>
              <a:endParaRPr lang="en-US" altLang="zh-CN" sz="1400" b="1" dirty="0">
                <a:solidFill>
                  <a:srgbClr val="0070C0"/>
                </a:solidFill>
                <a:latin typeface="微软雅黑" pitchFamily="34" charset="-122"/>
              </a:endParaRPr>
            </a:p>
          </p:txBody>
        </p:sp>
        <p:sp>
          <p:nvSpPr>
            <p:cNvPr id="17" name="TextBox 51">
              <a:extLst>
                <a:ext uri="{FF2B5EF4-FFF2-40B4-BE49-F238E27FC236}">
                  <a16:creationId xmlns="" xmlns:a16="http://schemas.microsoft.com/office/drawing/2014/main" id="{01D739D0-9787-48B1-8197-7707E7C7EF80}"/>
                </a:ext>
              </a:extLst>
            </p:cNvPr>
            <p:cNvSpPr txBox="1">
              <a:spLocks noChangeArrowheads="1"/>
            </p:cNvSpPr>
            <p:nvPr/>
          </p:nvSpPr>
          <p:spPr bwMode="auto">
            <a:xfrm>
              <a:off x="1824893" y="4199585"/>
              <a:ext cx="2020068" cy="758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None/>
              </a:pPr>
              <a:r>
                <a:rPr lang="zh-CN" altLang="en-US" sz="1400" dirty="0">
                  <a:solidFill>
                    <a:prstClr val="black"/>
                  </a:solidFill>
                  <a:latin typeface="微软雅黑" panose="020B0503020204020204" pitchFamily="34" charset="-122"/>
                </a:rPr>
                <a:t>稀土储氢材料重量储氢率较低，在固态储氢领域优势小，需要进一步提高吸氢质量比</a:t>
              </a:r>
              <a:endParaRPr lang="en-US" altLang="zh-CN" sz="1400" dirty="0">
                <a:solidFill>
                  <a:prstClr val="black"/>
                </a:solidFill>
                <a:latin typeface="微软雅黑" panose="020B0503020204020204" pitchFamily="34" charset="-122"/>
              </a:endParaRPr>
            </a:p>
          </p:txBody>
        </p:sp>
        <p:sp>
          <p:nvSpPr>
            <p:cNvPr id="18" name="TextBox 52">
              <a:extLst>
                <a:ext uri="{FF2B5EF4-FFF2-40B4-BE49-F238E27FC236}">
                  <a16:creationId xmlns="" xmlns:a16="http://schemas.microsoft.com/office/drawing/2014/main" id="{0D521E50-72C0-4297-AFF4-745ABE45D69F}"/>
                </a:ext>
              </a:extLst>
            </p:cNvPr>
            <p:cNvSpPr txBox="1">
              <a:spLocks noChangeArrowheads="1"/>
            </p:cNvSpPr>
            <p:nvPr/>
          </p:nvSpPr>
          <p:spPr bwMode="auto">
            <a:xfrm>
              <a:off x="5609083" y="5222612"/>
              <a:ext cx="1371864" cy="2976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None/>
              </a:pPr>
              <a:r>
                <a:rPr lang="zh-CN" altLang="en-US" sz="1400" b="1" dirty="0">
                  <a:solidFill>
                    <a:srgbClr val="0070C0"/>
                  </a:solidFill>
                  <a:latin typeface="微软雅黑" pitchFamily="34" charset="-122"/>
                </a:rPr>
                <a:t>成本需要降低</a:t>
              </a:r>
              <a:endParaRPr lang="en-US" altLang="zh-CN" sz="1400" b="1" dirty="0">
                <a:solidFill>
                  <a:srgbClr val="0070C0"/>
                </a:solidFill>
                <a:latin typeface="微软雅黑" pitchFamily="34" charset="-122"/>
              </a:endParaRPr>
            </a:p>
          </p:txBody>
        </p:sp>
        <p:sp>
          <p:nvSpPr>
            <p:cNvPr id="19" name="TextBox 53">
              <a:extLst>
                <a:ext uri="{FF2B5EF4-FFF2-40B4-BE49-F238E27FC236}">
                  <a16:creationId xmlns="" xmlns:a16="http://schemas.microsoft.com/office/drawing/2014/main" id="{E558FB30-60B6-4CB7-A5DE-9B29E293E425}"/>
                </a:ext>
              </a:extLst>
            </p:cNvPr>
            <p:cNvSpPr txBox="1">
              <a:spLocks noChangeArrowheads="1"/>
            </p:cNvSpPr>
            <p:nvPr/>
          </p:nvSpPr>
          <p:spPr bwMode="auto">
            <a:xfrm>
              <a:off x="5072069" y="3850963"/>
              <a:ext cx="2020068" cy="14505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None/>
              </a:pPr>
              <a:r>
                <a:rPr lang="zh-CN" altLang="en-US" sz="1400" dirty="0">
                  <a:solidFill>
                    <a:prstClr val="black"/>
                  </a:solidFill>
                  <a:latin typeface="微软雅黑" panose="020B0503020204020204" pitchFamily="34" charset="-122"/>
                </a:rPr>
                <a:t>在风光电储能及储能用镍氢电池应用中，稀土储氢合金成本过高是最大的瓶颈，需要进一步优化原料组成，减少镍钴含量及昂贵稀土元素含量</a:t>
              </a:r>
            </a:p>
          </p:txBody>
        </p:sp>
      </p:grpSp>
    </p:spTree>
    <p:extLst>
      <p:ext uri="{BB962C8B-B14F-4D97-AF65-F5344CB8AC3E}">
        <p14:creationId xmlns:p14="http://schemas.microsoft.com/office/powerpoint/2010/main" xmlns="" val="33852325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4A1E1851-A9A4-4BA3-9022-B29E1026CCC9}"/>
              </a:ext>
            </a:extLst>
          </p:cNvPr>
          <p:cNvGrpSpPr/>
          <p:nvPr/>
        </p:nvGrpSpPr>
        <p:grpSpPr>
          <a:xfrm>
            <a:off x="439946" y="627912"/>
            <a:ext cx="8189344" cy="3894071"/>
            <a:chOff x="538376" y="1136672"/>
            <a:chExt cx="8067249" cy="3667326"/>
          </a:xfrm>
        </p:grpSpPr>
        <p:sp>
          <p:nvSpPr>
            <p:cNvPr id="3" name="圆角矩形 177">
              <a:extLst>
                <a:ext uri="{FF2B5EF4-FFF2-40B4-BE49-F238E27FC236}">
                  <a16:creationId xmlns="" xmlns:a16="http://schemas.microsoft.com/office/drawing/2014/main" id="{6D4BDD7F-1A43-4F25-8B2E-F6C034F553D3}"/>
                </a:ext>
              </a:extLst>
            </p:cNvPr>
            <p:cNvSpPr/>
            <p:nvPr/>
          </p:nvSpPr>
          <p:spPr>
            <a:xfrm>
              <a:off x="538376" y="1136672"/>
              <a:ext cx="8067249" cy="3667326"/>
            </a:xfrm>
            <a:prstGeom prst="roundRect">
              <a:avLst>
                <a:gd name="adj" fmla="val 9039"/>
              </a:avLst>
            </a:prstGeom>
            <a:solidFill>
              <a:sysClr val="window" lastClr="CCE8CF">
                <a:lumMod val="85000"/>
              </a:sysClr>
            </a:solidFill>
            <a:ln w="31750" cap="flat" cmpd="sng" algn="ctr">
              <a:gradFill flip="none" rotWithShape="1">
                <a:gsLst>
                  <a:gs pos="0">
                    <a:sysClr val="window" lastClr="CCE8CF">
                      <a:lumMod val="85000"/>
                    </a:sysClr>
                  </a:gs>
                  <a:gs pos="100000">
                    <a:sysClr val="window" lastClr="CCE8C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algn="ctr" fontAlgn="base">
                <a:spcBef>
                  <a:spcPct val="0"/>
                </a:spcBef>
                <a:spcAft>
                  <a:spcPct val="0"/>
                </a:spcAft>
                <a:defRPr/>
              </a:pPr>
              <a:endParaRPr lang="zh-CN" altLang="en-US" sz="1800" kern="0" dirty="0" smtClean="0">
                <a:solidFill>
                  <a:srgbClr val="FFFFFF"/>
                </a:solidFill>
                <a:latin typeface="Calibri"/>
                <a:ea typeface="宋体" panose="02010600030101010101" pitchFamily="2" charset="-122"/>
              </a:endParaRPr>
            </a:p>
          </p:txBody>
        </p:sp>
        <p:sp>
          <p:nvSpPr>
            <p:cNvPr id="4" name="圆角矩形 178">
              <a:extLst>
                <a:ext uri="{FF2B5EF4-FFF2-40B4-BE49-F238E27FC236}">
                  <a16:creationId xmlns="" xmlns:a16="http://schemas.microsoft.com/office/drawing/2014/main" id="{082EF782-1B2F-49BD-90FE-86791A839B24}"/>
                </a:ext>
              </a:extLst>
            </p:cNvPr>
            <p:cNvSpPr/>
            <p:nvPr/>
          </p:nvSpPr>
          <p:spPr>
            <a:xfrm>
              <a:off x="784340" y="1368335"/>
              <a:ext cx="7575321" cy="3204000"/>
            </a:xfrm>
            <a:prstGeom prst="roundRect">
              <a:avLst>
                <a:gd name="adj" fmla="val 9613"/>
              </a:avLst>
            </a:prstGeom>
            <a:solidFill>
              <a:sysClr val="window" lastClr="CCE8C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algn="ctr" fontAlgn="base">
                <a:spcBef>
                  <a:spcPct val="0"/>
                </a:spcBef>
                <a:spcAft>
                  <a:spcPct val="0"/>
                </a:spcAft>
                <a:defRPr/>
              </a:pPr>
              <a:endParaRPr lang="zh-CN" altLang="en-US" sz="1800" kern="0" dirty="0" smtClean="0">
                <a:solidFill>
                  <a:srgbClr val="FFFFFF"/>
                </a:solidFill>
                <a:latin typeface="Calibri"/>
                <a:ea typeface="宋体" panose="02010600030101010101" pitchFamily="2" charset="-122"/>
              </a:endParaRPr>
            </a:p>
          </p:txBody>
        </p:sp>
      </p:grpSp>
      <p:grpSp>
        <p:nvGrpSpPr>
          <p:cNvPr id="5" name="组合 4">
            <a:extLst>
              <a:ext uri="{FF2B5EF4-FFF2-40B4-BE49-F238E27FC236}">
                <a16:creationId xmlns="" xmlns:a16="http://schemas.microsoft.com/office/drawing/2014/main" id="{7F9AE11C-48D4-4F6D-9E93-91E0C2EBB163}"/>
              </a:ext>
            </a:extLst>
          </p:cNvPr>
          <p:cNvGrpSpPr/>
          <p:nvPr/>
        </p:nvGrpSpPr>
        <p:grpSpPr>
          <a:xfrm>
            <a:off x="3615807" y="5313"/>
            <a:ext cx="1837620" cy="746440"/>
            <a:chOff x="3871510" y="2267120"/>
            <a:chExt cx="1400981" cy="609261"/>
          </a:xfrm>
        </p:grpSpPr>
        <p:grpSp>
          <p:nvGrpSpPr>
            <p:cNvPr id="6" name="组合 5">
              <a:extLst>
                <a:ext uri="{FF2B5EF4-FFF2-40B4-BE49-F238E27FC236}">
                  <a16:creationId xmlns="" xmlns:a16="http://schemas.microsoft.com/office/drawing/2014/main" id="{EA6187BE-1BC4-43BC-ABDD-E4CC8622F783}"/>
                </a:ext>
              </a:extLst>
            </p:cNvPr>
            <p:cNvGrpSpPr/>
            <p:nvPr/>
          </p:nvGrpSpPr>
          <p:grpSpPr>
            <a:xfrm>
              <a:off x="3871510" y="2267120"/>
              <a:ext cx="1400981" cy="609261"/>
              <a:chOff x="3871510" y="504521"/>
              <a:chExt cx="1400981" cy="609261"/>
            </a:xfrm>
          </p:grpSpPr>
          <p:sp>
            <p:nvSpPr>
              <p:cNvPr id="8" name="圆角矩形 13">
                <a:extLst>
                  <a:ext uri="{FF2B5EF4-FFF2-40B4-BE49-F238E27FC236}">
                    <a16:creationId xmlns="" xmlns:a16="http://schemas.microsoft.com/office/drawing/2014/main" id="{5E23F1E3-043E-4CB2-B76D-62F746C08D11}"/>
                  </a:ext>
                </a:extLst>
              </p:cNvPr>
              <p:cNvSpPr/>
              <p:nvPr/>
            </p:nvSpPr>
            <p:spPr>
              <a:xfrm>
                <a:off x="3871510" y="504521"/>
                <a:ext cx="1400981" cy="609261"/>
              </a:xfrm>
              <a:prstGeom prst="roundRect">
                <a:avLst>
                  <a:gd name="adj" fmla="val 50000"/>
                </a:avLst>
              </a:prstGeom>
              <a:solidFill>
                <a:sysClr val="window" lastClr="CCE8CF">
                  <a:lumMod val="85000"/>
                </a:sysClr>
              </a:solidFill>
              <a:ln w="31750" cap="flat" cmpd="sng" algn="ctr">
                <a:gradFill flip="none" rotWithShape="1">
                  <a:gsLst>
                    <a:gs pos="0">
                      <a:sysClr val="window" lastClr="CCE8CF">
                        <a:lumMod val="85000"/>
                      </a:sysClr>
                    </a:gs>
                    <a:gs pos="100000">
                      <a:sysClr val="window" lastClr="CCE8C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algn="ctr" fontAlgn="base">
                  <a:spcBef>
                    <a:spcPct val="0"/>
                  </a:spcBef>
                  <a:spcAft>
                    <a:spcPct val="0"/>
                  </a:spcAft>
                  <a:defRPr/>
                </a:pPr>
                <a:endParaRPr lang="zh-CN" altLang="en-US" kern="0" dirty="0" smtClean="0">
                  <a:solidFill>
                    <a:srgbClr val="FFFFFF"/>
                  </a:solidFill>
                  <a:latin typeface="Calibri"/>
                  <a:ea typeface="宋体" panose="02010600030101010101" pitchFamily="2" charset="-122"/>
                </a:endParaRPr>
              </a:p>
            </p:txBody>
          </p:sp>
          <p:sp>
            <p:nvSpPr>
              <p:cNvPr id="9" name="圆角矩形 14">
                <a:extLst>
                  <a:ext uri="{FF2B5EF4-FFF2-40B4-BE49-F238E27FC236}">
                    <a16:creationId xmlns="" xmlns:a16="http://schemas.microsoft.com/office/drawing/2014/main" id="{70DAA492-4D8B-4586-A055-3FBCFA92EBB1}"/>
                  </a:ext>
                </a:extLst>
              </p:cNvPr>
              <p:cNvSpPr/>
              <p:nvPr/>
            </p:nvSpPr>
            <p:spPr>
              <a:xfrm>
                <a:off x="3963170" y="572636"/>
                <a:ext cx="1217660" cy="473032"/>
              </a:xfrm>
              <a:prstGeom prst="roundRect">
                <a:avLst>
                  <a:gd name="adj" fmla="val 50000"/>
                </a:avLst>
              </a:prstGeom>
              <a:solidFill>
                <a:sysClr val="window" lastClr="CCE8CF">
                  <a:lumMod val="95000"/>
                </a:sysClr>
              </a:solidFill>
              <a:ln w="50800" cap="flat" cmpd="sng" algn="ctr">
                <a:noFill/>
                <a:prstDash val="solid"/>
              </a:ln>
              <a:effectLst>
                <a:outerShdw blurRad="127000" dist="63500" dir="2700000" algn="tl" rotWithShape="0">
                  <a:sysClr val="windowText" lastClr="000000">
                    <a:lumMod val="65000"/>
                    <a:lumOff val="35000"/>
                    <a:alpha val="64000"/>
                  </a:sysClr>
                </a:outerShdw>
              </a:effectLst>
              <a:scene3d>
                <a:camera prst="orthographicFront"/>
                <a:lightRig rig="threePt" dir="t"/>
              </a:scene3d>
              <a:sp3d prstMaterial="softEdge">
                <a:bevelT w="38100" h="6350" prst="angle"/>
              </a:sp3d>
            </p:spPr>
            <p:txBody>
              <a:bodyPr rtlCol="0" anchor="ctr"/>
              <a:lstStyle/>
              <a:p>
                <a:pPr algn="ctr" fontAlgn="base">
                  <a:spcBef>
                    <a:spcPct val="0"/>
                  </a:spcBef>
                  <a:spcAft>
                    <a:spcPct val="0"/>
                  </a:spcAft>
                  <a:defRPr/>
                </a:pPr>
                <a:endParaRPr lang="zh-CN" altLang="en-US" kern="0" dirty="0">
                  <a:solidFill>
                    <a:srgbClr val="FFFFFF"/>
                  </a:solidFill>
                  <a:latin typeface="Calibri"/>
                  <a:ea typeface="宋体" panose="02010600030101010101" pitchFamily="2" charset="-122"/>
                </a:endParaRPr>
              </a:p>
            </p:txBody>
          </p:sp>
        </p:grpSp>
        <p:sp>
          <p:nvSpPr>
            <p:cNvPr id="7" name="TextBox 242">
              <a:extLst>
                <a:ext uri="{FF2B5EF4-FFF2-40B4-BE49-F238E27FC236}">
                  <a16:creationId xmlns="" xmlns:a16="http://schemas.microsoft.com/office/drawing/2014/main" id="{A0AAD83D-85CA-40C6-A201-542ABB3E0438}"/>
                </a:ext>
              </a:extLst>
            </p:cNvPr>
            <p:cNvSpPr txBox="1"/>
            <p:nvPr/>
          </p:nvSpPr>
          <p:spPr>
            <a:xfrm>
              <a:off x="4284559" y="2376277"/>
              <a:ext cx="610078" cy="376821"/>
            </a:xfrm>
            <a:prstGeom prst="rect">
              <a:avLst/>
            </a:prstGeom>
            <a:noFill/>
          </p:spPr>
          <p:txBody>
            <a:bodyPr wrap="none" rtlCol="0" anchor="ctr">
              <a:spAutoFit/>
            </a:bodyPr>
            <a:lstStyle/>
            <a:p>
              <a:pPr fontAlgn="base">
                <a:spcBef>
                  <a:spcPct val="0"/>
                </a:spcBef>
                <a:spcAft>
                  <a:spcPct val="0"/>
                </a:spcAft>
                <a:defRPr/>
              </a:pPr>
              <a:r>
                <a:rPr lang="zh-CN" altLang="en-US" sz="2400" kern="0" dirty="0" smtClean="0">
                  <a:solidFill>
                    <a:prstClr val="black">
                      <a:lumMod val="75000"/>
                      <a:lumOff val="25000"/>
                    </a:prstClr>
                  </a:solidFill>
                  <a:latin typeface="微软雅黑" pitchFamily="34" charset="-122"/>
                  <a:ea typeface="微软雅黑" pitchFamily="34" charset="-122"/>
                </a:rPr>
                <a:t>展望</a:t>
              </a:r>
            </a:p>
          </p:txBody>
        </p:sp>
      </p:grpSp>
      <p:sp>
        <p:nvSpPr>
          <p:cNvPr id="10" name="TextBox 182">
            <a:extLst>
              <a:ext uri="{FF2B5EF4-FFF2-40B4-BE49-F238E27FC236}">
                <a16:creationId xmlns="" xmlns:a16="http://schemas.microsoft.com/office/drawing/2014/main" id="{76C5E674-15E2-42A7-8DA1-39710D6F92D3}"/>
              </a:ext>
            </a:extLst>
          </p:cNvPr>
          <p:cNvSpPr txBox="1"/>
          <p:nvPr/>
        </p:nvSpPr>
        <p:spPr>
          <a:xfrm>
            <a:off x="735810" y="861625"/>
            <a:ext cx="7471940" cy="1685077"/>
          </a:xfrm>
          <a:prstGeom prst="rect">
            <a:avLst/>
          </a:prstGeom>
          <a:noFill/>
        </p:spPr>
        <p:txBody>
          <a:bodyPr wrap="square" lIns="68580" tIns="34290" rIns="68580" bIns="34290" rtlCol="0">
            <a:spAutoFit/>
          </a:bodyPr>
          <a:lstStyle/>
          <a:p>
            <a:pPr fontAlgn="base">
              <a:lnSpc>
                <a:spcPct val="150000"/>
              </a:lnSpc>
              <a:spcBef>
                <a:spcPct val="0"/>
              </a:spcBef>
              <a:spcAft>
                <a:spcPct val="0"/>
              </a:spcAft>
              <a:buFont typeface="Arial" charset="0"/>
              <a:buNone/>
            </a:pPr>
            <a:r>
              <a:rPr lang="zh-CN" altLang="en-US" b="1" dirty="0">
                <a:solidFill>
                  <a:srgbClr val="4F81BD"/>
                </a:solidFill>
                <a:latin typeface="微软雅黑" pitchFamily="34" charset="-122"/>
                <a:ea typeface="微软雅黑" pitchFamily="34" charset="-122"/>
              </a:rPr>
              <a:t>镍氢电池领域：</a:t>
            </a:r>
            <a:endParaRPr lang="en-US" altLang="zh-CN" b="1" dirty="0">
              <a:solidFill>
                <a:srgbClr val="4F81BD"/>
              </a:solidFill>
              <a:latin typeface="微软雅黑" pitchFamily="34" charset="-122"/>
              <a:ea typeface="微软雅黑" pitchFamily="34" charset="-122"/>
            </a:endParaRPr>
          </a:p>
          <a:p>
            <a:pPr marL="214313" indent="-214313" fontAlgn="base">
              <a:lnSpc>
                <a:spcPct val="150000"/>
              </a:lnSpc>
              <a:spcBef>
                <a:spcPct val="0"/>
              </a:spcBef>
              <a:spcAft>
                <a:spcPct val="0"/>
              </a:spcAft>
              <a:buFont typeface="Wingdings" panose="05000000000000000000" pitchFamily="2" charset="2"/>
              <a:buChar char="u"/>
            </a:pPr>
            <a:r>
              <a:rPr lang="zh-CN" altLang="en-US" dirty="0">
                <a:solidFill>
                  <a:srgbClr val="292929"/>
                </a:solidFill>
                <a:latin typeface="微软雅黑" pitchFamily="34" charset="-122"/>
                <a:ea typeface="微软雅黑" pitchFamily="34" charset="-122"/>
              </a:rPr>
              <a:t>备用电源：车载用备用电源（</a:t>
            </a:r>
            <a:r>
              <a:rPr lang="en-US" altLang="zh-CN" dirty="0">
                <a:solidFill>
                  <a:srgbClr val="292929"/>
                </a:solidFill>
                <a:latin typeface="微软雅黑" pitchFamily="34" charset="-122"/>
                <a:ea typeface="微软雅黑" pitchFamily="34" charset="-122"/>
              </a:rPr>
              <a:t>e-call</a:t>
            </a:r>
            <a:r>
              <a:rPr lang="zh-CN" altLang="en-US" dirty="0">
                <a:solidFill>
                  <a:srgbClr val="292929"/>
                </a:solidFill>
                <a:latin typeface="微软雅黑" pitchFamily="34" charset="-122"/>
                <a:ea typeface="微软雅黑" pitchFamily="34" charset="-122"/>
              </a:rPr>
              <a:t>、</a:t>
            </a:r>
            <a:r>
              <a:rPr lang="en-US" altLang="zh-CN" dirty="0">
                <a:solidFill>
                  <a:srgbClr val="292929"/>
                </a:solidFill>
                <a:latin typeface="微软雅黑" pitchFamily="34" charset="-122"/>
                <a:ea typeface="微软雅黑" pitchFamily="34" charset="-122"/>
              </a:rPr>
              <a:t>T-box</a:t>
            </a:r>
            <a:r>
              <a:rPr lang="zh-CN" altLang="en-US" dirty="0">
                <a:solidFill>
                  <a:srgbClr val="292929"/>
                </a:solidFill>
                <a:latin typeface="微软雅黑" pitchFamily="34" charset="-122"/>
                <a:ea typeface="微软雅黑" pitchFamily="34" charset="-122"/>
              </a:rPr>
              <a:t>）、轨道交通备用电源及储能型备用电源</a:t>
            </a:r>
            <a:r>
              <a:rPr lang="zh-CN" altLang="en-US" dirty="0" smtClean="0">
                <a:solidFill>
                  <a:srgbClr val="292929"/>
                </a:solidFill>
                <a:latin typeface="微软雅黑" pitchFamily="34" charset="-122"/>
                <a:ea typeface="微软雅黑" pitchFamily="34" charset="-122"/>
              </a:rPr>
              <a:t>市场</a:t>
            </a:r>
            <a:r>
              <a:rPr lang="zh-CN" altLang="en-US" dirty="0">
                <a:solidFill>
                  <a:srgbClr val="292929"/>
                </a:solidFill>
                <a:latin typeface="微软雅黑" pitchFamily="34" charset="-122"/>
                <a:ea typeface="微软雅黑" pitchFamily="34" charset="-122"/>
              </a:rPr>
              <a:t>潜力大，镍氢电池在宽温放电领域具有长足的优势，未来前景可期</a:t>
            </a:r>
            <a:endParaRPr lang="en-US" altLang="zh-CN" dirty="0">
              <a:solidFill>
                <a:srgbClr val="292929"/>
              </a:solidFill>
              <a:latin typeface="微软雅黑" pitchFamily="34" charset="-122"/>
              <a:ea typeface="微软雅黑" pitchFamily="34" charset="-122"/>
            </a:endParaRPr>
          </a:p>
          <a:p>
            <a:pPr marL="214313" indent="-214313" fontAlgn="base">
              <a:lnSpc>
                <a:spcPct val="150000"/>
              </a:lnSpc>
              <a:spcBef>
                <a:spcPct val="0"/>
              </a:spcBef>
              <a:spcAft>
                <a:spcPct val="0"/>
              </a:spcAft>
              <a:buFont typeface="Wingdings" panose="05000000000000000000" pitchFamily="2" charset="2"/>
              <a:buChar char="u"/>
            </a:pPr>
            <a:r>
              <a:rPr lang="zh-CN" altLang="en-US" dirty="0">
                <a:solidFill>
                  <a:srgbClr val="292929"/>
                </a:solidFill>
                <a:latin typeface="微软雅黑" pitchFamily="34" charset="-122"/>
                <a:ea typeface="微软雅黑" pitchFamily="34" charset="-122"/>
              </a:rPr>
              <a:t>车载动力电池：丰田混合动力汽车销量快速上升，全球</a:t>
            </a:r>
            <a:r>
              <a:rPr lang="en-US" altLang="zh-CN" dirty="0">
                <a:solidFill>
                  <a:srgbClr val="292929"/>
                </a:solidFill>
                <a:latin typeface="微软雅黑" pitchFamily="34" charset="-122"/>
                <a:ea typeface="微软雅黑" pitchFamily="34" charset="-122"/>
              </a:rPr>
              <a:t>HEV</a:t>
            </a:r>
            <a:r>
              <a:rPr lang="zh-CN" altLang="en-US" dirty="0">
                <a:solidFill>
                  <a:srgbClr val="292929"/>
                </a:solidFill>
                <a:latin typeface="微软雅黑" pitchFamily="34" charset="-122"/>
                <a:ea typeface="微软雅黑" pitchFamily="34" charset="-122"/>
              </a:rPr>
              <a:t>市场广阔，预计会给镍氢</a:t>
            </a:r>
            <a:r>
              <a:rPr lang="zh-CN" altLang="en-US" dirty="0" smtClean="0">
                <a:solidFill>
                  <a:srgbClr val="292929"/>
                </a:solidFill>
                <a:latin typeface="微软雅黑" pitchFamily="34" charset="-122"/>
                <a:ea typeface="微软雅黑" pitchFamily="34" charset="-122"/>
              </a:rPr>
              <a:t>电池</a:t>
            </a:r>
            <a:r>
              <a:rPr lang="zh-CN" altLang="en-US" dirty="0">
                <a:solidFill>
                  <a:srgbClr val="292929"/>
                </a:solidFill>
                <a:latin typeface="微软雅黑" pitchFamily="34" charset="-122"/>
                <a:ea typeface="微软雅黑" pitchFamily="34" charset="-122"/>
              </a:rPr>
              <a:t>市场带来巨大增量。</a:t>
            </a:r>
          </a:p>
        </p:txBody>
      </p:sp>
      <p:sp>
        <p:nvSpPr>
          <p:cNvPr id="11" name="TextBox 184">
            <a:extLst>
              <a:ext uri="{FF2B5EF4-FFF2-40B4-BE49-F238E27FC236}">
                <a16:creationId xmlns="" xmlns:a16="http://schemas.microsoft.com/office/drawing/2014/main" id="{181F78DC-E110-48DF-93FC-8BC604C855F1}"/>
              </a:ext>
            </a:extLst>
          </p:cNvPr>
          <p:cNvSpPr txBox="1"/>
          <p:nvPr/>
        </p:nvSpPr>
        <p:spPr>
          <a:xfrm>
            <a:off x="735809" y="2373696"/>
            <a:ext cx="7597616" cy="2008242"/>
          </a:xfrm>
          <a:prstGeom prst="rect">
            <a:avLst/>
          </a:prstGeom>
          <a:noFill/>
        </p:spPr>
        <p:txBody>
          <a:bodyPr wrap="square" lIns="68580" tIns="34290" rIns="68580" bIns="34290" rtlCol="0">
            <a:spAutoFit/>
          </a:bodyPr>
          <a:lstStyle/>
          <a:p>
            <a:pPr fontAlgn="base">
              <a:lnSpc>
                <a:spcPct val="150000"/>
              </a:lnSpc>
              <a:spcBef>
                <a:spcPct val="0"/>
              </a:spcBef>
              <a:spcAft>
                <a:spcPct val="0"/>
              </a:spcAft>
              <a:buFont typeface="Arial" charset="0"/>
              <a:buNone/>
            </a:pPr>
            <a:r>
              <a:rPr lang="zh-CN" altLang="en-US" b="1" dirty="0">
                <a:solidFill>
                  <a:srgbClr val="4F81BD"/>
                </a:solidFill>
                <a:latin typeface="微软雅黑" pitchFamily="34" charset="-122"/>
                <a:ea typeface="微软雅黑" pitchFamily="34" charset="-122"/>
              </a:rPr>
              <a:t>固态储氢领域：</a:t>
            </a:r>
            <a:endParaRPr lang="en-US" altLang="zh-CN" b="1" dirty="0">
              <a:solidFill>
                <a:srgbClr val="4F81BD"/>
              </a:solidFill>
              <a:latin typeface="微软雅黑" pitchFamily="34" charset="-122"/>
              <a:ea typeface="微软雅黑" pitchFamily="34" charset="-122"/>
            </a:endParaRPr>
          </a:p>
          <a:p>
            <a:pPr marL="214313" indent="-214313" fontAlgn="base">
              <a:lnSpc>
                <a:spcPct val="150000"/>
              </a:lnSpc>
              <a:spcBef>
                <a:spcPct val="0"/>
              </a:spcBef>
              <a:spcAft>
                <a:spcPct val="0"/>
              </a:spcAft>
              <a:buFont typeface="Wingdings" panose="05000000000000000000" pitchFamily="2" charset="2"/>
              <a:buChar char="u"/>
            </a:pPr>
            <a:r>
              <a:rPr lang="zh-CN" altLang="en-US" dirty="0">
                <a:solidFill>
                  <a:srgbClr val="292929"/>
                </a:solidFill>
                <a:latin typeface="微软雅黑" pitchFamily="34" charset="-122"/>
                <a:ea typeface="微软雅黑" pitchFamily="34" charset="-122"/>
              </a:rPr>
              <a:t>固定式储氢系统：风光电等可再生能源的发展，迫切需要开发储能系统已保证供能稳定，这类储氢系统对安全、</a:t>
            </a:r>
            <a:r>
              <a:rPr lang="zh-CN" altLang="en-US" dirty="0" smtClean="0">
                <a:solidFill>
                  <a:srgbClr val="292929"/>
                </a:solidFill>
                <a:latin typeface="微软雅黑" pitchFamily="34" charset="-122"/>
                <a:ea typeface="微软雅黑" pitchFamily="34" charset="-122"/>
              </a:rPr>
              <a:t>环保要求</a:t>
            </a:r>
            <a:r>
              <a:rPr lang="zh-CN" altLang="en-US" dirty="0">
                <a:solidFill>
                  <a:srgbClr val="292929"/>
                </a:solidFill>
                <a:latin typeface="微软雅黑" pitchFamily="34" charset="-122"/>
                <a:ea typeface="微软雅黑" pitchFamily="34" charset="-122"/>
              </a:rPr>
              <a:t>较高，对质量储氢密度要求较低，适合稀土储氢材料应用</a:t>
            </a:r>
            <a:endParaRPr lang="en-US" altLang="zh-CN" dirty="0">
              <a:solidFill>
                <a:srgbClr val="292929"/>
              </a:solidFill>
              <a:latin typeface="微软雅黑" pitchFamily="34" charset="-122"/>
              <a:ea typeface="微软雅黑" pitchFamily="34" charset="-122"/>
            </a:endParaRPr>
          </a:p>
          <a:p>
            <a:pPr marL="214313" indent="-214313" fontAlgn="base">
              <a:lnSpc>
                <a:spcPct val="150000"/>
              </a:lnSpc>
              <a:spcBef>
                <a:spcPct val="0"/>
              </a:spcBef>
              <a:spcAft>
                <a:spcPct val="0"/>
              </a:spcAft>
              <a:buFont typeface="Wingdings" panose="05000000000000000000" pitchFamily="2" charset="2"/>
              <a:buChar char="u"/>
            </a:pPr>
            <a:r>
              <a:rPr lang="zh-CN" altLang="en-US" dirty="0">
                <a:solidFill>
                  <a:srgbClr val="292929"/>
                </a:solidFill>
                <a:latin typeface="微软雅黑" pitchFamily="34" charset="-122"/>
                <a:ea typeface="微软雅黑" pitchFamily="34" charset="-122"/>
              </a:rPr>
              <a:t>车载燃料供氢系统：适用于“特（种）高（频）大（型）”设备燃料电池领域。客车、叉车、机场拖车等特种车辆对质量储氢密度要求不高，并且要求配重，非常适合金属储氢合金应用。此外，小型燃料电池自行车也十分适合稀土储氢材料的应用</a:t>
            </a:r>
            <a:endParaRPr lang="en-US" altLang="zh-CN" dirty="0">
              <a:solidFill>
                <a:srgbClr val="292929"/>
              </a:solidFill>
              <a:latin typeface="微软雅黑" pitchFamily="34" charset="-122"/>
              <a:ea typeface="微软雅黑" pitchFamily="34" charset="-122"/>
            </a:endParaRPr>
          </a:p>
        </p:txBody>
      </p:sp>
    </p:spTree>
    <p:extLst>
      <p:ext uri="{BB962C8B-B14F-4D97-AF65-F5344CB8AC3E}">
        <p14:creationId xmlns:p14="http://schemas.microsoft.com/office/powerpoint/2010/main" xmlns="" val="24370821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a:extLst>
              <a:ext uri="{FF2B5EF4-FFF2-40B4-BE49-F238E27FC236}">
                <a16:creationId xmlns="" xmlns:a16="http://schemas.microsoft.com/office/drawing/2014/main" id="{0F9E3EA3-66AB-4EBC-BD1B-FB3DE3669F90}"/>
              </a:ext>
            </a:extLst>
          </p:cNvPr>
          <p:cNvSpPr txBox="1">
            <a:spLocks noChangeArrowheads="1"/>
          </p:cNvSpPr>
          <p:nvPr/>
        </p:nvSpPr>
        <p:spPr bwMode="auto">
          <a:xfrm>
            <a:off x="1654969" y="832247"/>
            <a:ext cx="5400675" cy="57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68580" tIns="34290" rIns="68580" bIns="34290">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0" fontAlgn="base" hangingPunct="0">
              <a:spcBef>
                <a:spcPct val="0"/>
              </a:spcBef>
              <a:spcAft>
                <a:spcPct val="0"/>
              </a:spcAft>
              <a:buNone/>
              <a:defRPr/>
            </a:pPr>
            <a:r>
              <a:rPr lang="en-US" altLang="zh-CN" sz="3300" b="1" dirty="0">
                <a:solidFill>
                  <a:srgbClr val="FFFFFF"/>
                </a:solidFill>
                <a:ea typeface="黑体" panose="02010609060101010101" pitchFamily="49" charset="-122"/>
              </a:rPr>
              <a:t>Thanks !</a:t>
            </a:r>
          </a:p>
        </p:txBody>
      </p:sp>
      <p:sp>
        <p:nvSpPr>
          <p:cNvPr id="23555" name="Text Box 3">
            <a:extLst>
              <a:ext uri="{FF2B5EF4-FFF2-40B4-BE49-F238E27FC236}">
                <a16:creationId xmlns="" xmlns:a16="http://schemas.microsoft.com/office/drawing/2014/main" id="{248A38FA-9184-428E-BA5D-89B35FDE1857}"/>
              </a:ext>
            </a:extLst>
          </p:cNvPr>
          <p:cNvSpPr txBox="1">
            <a:spLocks noChangeArrowheads="1"/>
          </p:cNvSpPr>
          <p:nvPr/>
        </p:nvSpPr>
        <p:spPr bwMode="auto">
          <a:xfrm>
            <a:off x="1701403" y="1804987"/>
            <a:ext cx="5400675" cy="252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68580" tIns="34290" rIns="68580" bIns="34290">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0" fontAlgn="base" hangingPunct="0">
              <a:spcBef>
                <a:spcPct val="0"/>
              </a:spcBef>
              <a:spcAft>
                <a:spcPct val="0"/>
              </a:spcAft>
              <a:buNone/>
              <a:defRPr/>
            </a:pPr>
            <a:r>
              <a:rPr lang="zh-CN" altLang="en-US" sz="1200" dirty="0">
                <a:solidFill>
                  <a:srgbClr val="CA9E03"/>
                </a:solidFill>
                <a:ea typeface="黑体" panose="02010609060101010101" pitchFamily="49" charset="-122"/>
              </a:rPr>
              <a:t>厦门钨业股份有限公司</a:t>
            </a:r>
          </a:p>
        </p:txBody>
      </p:sp>
      <p:sp>
        <p:nvSpPr>
          <p:cNvPr id="23556" name="Text Box 4">
            <a:extLst>
              <a:ext uri="{FF2B5EF4-FFF2-40B4-BE49-F238E27FC236}">
                <a16:creationId xmlns="" xmlns:a16="http://schemas.microsoft.com/office/drawing/2014/main" id="{F6C56F9F-D654-4E4D-B4FF-DA0476128D63}"/>
              </a:ext>
            </a:extLst>
          </p:cNvPr>
          <p:cNvSpPr txBox="1">
            <a:spLocks noChangeArrowheads="1"/>
          </p:cNvSpPr>
          <p:nvPr/>
        </p:nvSpPr>
        <p:spPr bwMode="auto">
          <a:xfrm>
            <a:off x="1693069" y="2234804"/>
            <a:ext cx="5400675" cy="2385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68580" tIns="34290" rIns="68580" bIns="34290">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0" fontAlgn="base" hangingPunct="0">
              <a:spcBef>
                <a:spcPct val="0"/>
              </a:spcBef>
              <a:spcAft>
                <a:spcPct val="0"/>
              </a:spcAft>
              <a:buNone/>
              <a:defRPr/>
            </a:pPr>
            <a:r>
              <a:rPr lang="zh-CN" altLang="en-US" sz="1100" dirty="0">
                <a:solidFill>
                  <a:srgbClr val="CA9E03"/>
                </a:solidFill>
              </a:rPr>
              <a:t>XIAMEN TUNGSTEN CO.,LTD.</a:t>
            </a:r>
          </a:p>
        </p:txBody>
      </p:sp>
      <p:sp>
        <p:nvSpPr>
          <p:cNvPr id="23557" name="Text Box 5">
            <a:extLst>
              <a:ext uri="{FF2B5EF4-FFF2-40B4-BE49-F238E27FC236}">
                <a16:creationId xmlns="" xmlns:a16="http://schemas.microsoft.com/office/drawing/2014/main" id="{5D35F8BA-F3FE-478A-BE6B-9E07653A4F6F}"/>
              </a:ext>
            </a:extLst>
          </p:cNvPr>
          <p:cNvSpPr txBox="1">
            <a:spLocks noChangeArrowheads="1"/>
          </p:cNvSpPr>
          <p:nvPr/>
        </p:nvSpPr>
        <p:spPr bwMode="auto">
          <a:xfrm>
            <a:off x="1684735" y="2534841"/>
            <a:ext cx="5400675"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68580" tIns="34290" rIns="68580" bIns="34290">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0" fontAlgn="base" hangingPunct="0">
              <a:spcBef>
                <a:spcPct val="0"/>
              </a:spcBef>
              <a:spcAft>
                <a:spcPct val="0"/>
              </a:spcAft>
              <a:buNone/>
              <a:defRPr/>
            </a:pPr>
            <a:r>
              <a:rPr lang="zh-CN" altLang="en-US" sz="1200" dirty="0">
                <a:solidFill>
                  <a:srgbClr val="CA9E03"/>
                </a:solidFill>
                <a:ea typeface="黑体" panose="02010609060101010101" pitchFamily="49" charset="-122"/>
              </a:rPr>
              <a:t>中国福建省厦门市海沧</a:t>
            </a:r>
            <a:r>
              <a:rPr lang="zh-CN" altLang="en-US" sz="1200" dirty="0" smtClean="0">
                <a:solidFill>
                  <a:srgbClr val="CA9E03"/>
                </a:solidFill>
                <a:ea typeface="黑体" panose="02010609060101010101" pitchFamily="49" charset="-122"/>
              </a:rPr>
              <a:t>区海沧社区柯井</a:t>
            </a:r>
            <a:r>
              <a:rPr lang="en-US" altLang="zh-CN" sz="1200" dirty="0" smtClean="0">
                <a:solidFill>
                  <a:srgbClr val="CA9E03"/>
                </a:solidFill>
                <a:ea typeface="黑体" panose="02010609060101010101" pitchFamily="49" charset="-122"/>
              </a:rPr>
              <a:t>300</a:t>
            </a:r>
            <a:r>
              <a:rPr lang="zh-CN" altLang="en-US" sz="1200" dirty="0">
                <a:solidFill>
                  <a:srgbClr val="CA9E03"/>
                </a:solidFill>
                <a:ea typeface="黑体" panose="02010609060101010101" pitchFamily="49" charset="-122"/>
              </a:rPr>
              <a:t>号 </a:t>
            </a:r>
            <a:r>
              <a:rPr lang="en-US" altLang="zh-CN" sz="1200" dirty="0">
                <a:solidFill>
                  <a:srgbClr val="CA9E03"/>
                </a:solidFill>
                <a:ea typeface="黑体" panose="02010609060101010101" pitchFamily="49" charset="-122"/>
              </a:rPr>
              <a:t>361026</a:t>
            </a:r>
          </a:p>
        </p:txBody>
      </p:sp>
      <p:sp>
        <p:nvSpPr>
          <p:cNvPr id="23558" name="Text Box 6">
            <a:extLst>
              <a:ext uri="{FF2B5EF4-FFF2-40B4-BE49-F238E27FC236}">
                <a16:creationId xmlns="" xmlns:a16="http://schemas.microsoft.com/office/drawing/2014/main" id="{0739EFE0-7451-4118-A378-E41CB91C9007}"/>
              </a:ext>
            </a:extLst>
          </p:cNvPr>
          <p:cNvSpPr txBox="1">
            <a:spLocks noChangeArrowheads="1"/>
          </p:cNvSpPr>
          <p:nvPr/>
        </p:nvSpPr>
        <p:spPr bwMode="auto">
          <a:xfrm>
            <a:off x="1701403" y="2883694"/>
            <a:ext cx="5400675" cy="2385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68580" tIns="34290" rIns="68580" bIns="34290">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0" fontAlgn="base" hangingPunct="0">
              <a:spcBef>
                <a:spcPct val="0"/>
              </a:spcBef>
              <a:spcAft>
                <a:spcPct val="0"/>
              </a:spcAft>
              <a:buNone/>
              <a:defRPr/>
            </a:pPr>
            <a:r>
              <a:rPr lang="en-US" altLang="zh-CN" sz="1100" dirty="0">
                <a:solidFill>
                  <a:srgbClr val="CA9E03"/>
                </a:solidFill>
              </a:rPr>
              <a:t>No.300,Ke </a:t>
            </a:r>
            <a:r>
              <a:rPr lang="en-US" altLang="zh-CN" sz="1100" dirty="0" err="1">
                <a:solidFill>
                  <a:srgbClr val="CA9E03"/>
                </a:solidFill>
              </a:rPr>
              <a:t>Jingshe</a:t>
            </a:r>
            <a:r>
              <a:rPr lang="en-US" altLang="zh-CN" sz="1100" dirty="0">
                <a:solidFill>
                  <a:srgbClr val="CA9E03"/>
                </a:solidFill>
              </a:rPr>
              <a:t>, </a:t>
            </a:r>
            <a:r>
              <a:rPr lang="en-US" altLang="zh-CN" sz="1100" dirty="0" err="1">
                <a:solidFill>
                  <a:srgbClr val="CA9E03"/>
                </a:solidFill>
              </a:rPr>
              <a:t>Haicang</a:t>
            </a:r>
            <a:r>
              <a:rPr lang="en-US" altLang="zh-CN" sz="1100" dirty="0">
                <a:solidFill>
                  <a:srgbClr val="CA9E03"/>
                </a:solidFill>
              </a:rPr>
              <a:t> </a:t>
            </a:r>
            <a:r>
              <a:rPr lang="en-US" altLang="zh-CN" sz="1100" dirty="0" err="1">
                <a:solidFill>
                  <a:srgbClr val="CA9E03"/>
                </a:solidFill>
              </a:rPr>
              <a:t>District,Xiamen,FuJian,China</a:t>
            </a:r>
            <a:r>
              <a:rPr lang="en-US" altLang="zh-CN" sz="1100" dirty="0">
                <a:solidFill>
                  <a:srgbClr val="CA9E03"/>
                </a:solidFill>
              </a:rPr>
              <a:t>. P.C:361026</a:t>
            </a:r>
            <a:endParaRPr lang="zh-CN" altLang="en-US" sz="1100" dirty="0">
              <a:solidFill>
                <a:srgbClr val="CA9E03"/>
              </a:solidFill>
            </a:endParaRPr>
          </a:p>
        </p:txBody>
      </p:sp>
    </p:spTree>
    <p:extLst>
      <p:ext uri="{BB962C8B-B14F-4D97-AF65-F5344CB8AC3E}">
        <p14:creationId xmlns:p14="http://schemas.microsoft.com/office/powerpoint/2010/main" xmlns="" val="17110465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自定义设计方案_4">
  <a:themeElements>
    <a:clrScheme name="自定义设计方案_4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自定义设计方案_4">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自定义设计方案_4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_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_4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_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_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_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_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_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_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_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_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_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自定义设计方案_4">
  <a:themeElements>
    <a:clrScheme name="自定义设计方案_4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自定义设计方案_4">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自定义设计方案_4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_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_4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_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_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_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_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_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_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_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_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_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钨业公司模板</Template>
  <TotalTime>3560</TotalTime>
  <Words>2851</Words>
  <Application>Microsoft Office PowerPoint</Application>
  <PresentationFormat>全屏显示(16:9)</PresentationFormat>
  <Paragraphs>460</Paragraphs>
  <Slides>34</Slides>
  <Notes>1</Notes>
  <HiddenSlides>0</HiddenSlides>
  <MMClips>0</MMClips>
  <ScaleCrop>false</ScaleCrop>
  <HeadingPairs>
    <vt:vector size="6" baseType="variant">
      <vt:variant>
        <vt:lpstr>主题</vt:lpstr>
      </vt:variant>
      <vt:variant>
        <vt:i4>3</vt:i4>
      </vt:variant>
      <vt:variant>
        <vt:lpstr>嵌入 OLE 服务器</vt:lpstr>
      </vt:variant>
      <vt:variant>
        <vt:i4>1</vt:i4>
      </vt:variant>
      <vt:variant>
        <vt:lpstr>幻灯片标题</vt:lpstr>
      </vt:variant>
      <vt:variant>
        <vt:i4>34</vt:i4>
      </vt:variant>
    </vt:vector>
  </HeadingPairs>
  <TitlesOfParts>
    <vt:vector size="38" baseType="lpstr">
      <vt:lpstr>Office 主题</vt:lpstr>
      <vt:lpstr>1_自定义设计方案_4</vt:lpstr>
      <vt:lpstr>2_自定义设计方案_4</vt:lpstr>
      <vt:lpstr>工作表</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厦门钨业（XTC）储氢合金发展历程</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林思杰</dc:creator>
  <cp:lastModifiedBy>hp</cp:lastModifiedBy>
  <cp:revision>86</cp:revision>
  <dcterms:created xsi:type="dcterms:W3CDTF">2021-04-25T00:38:57Z</dcterms:created>
  <dcterms:modified xsi:type="dcterms:W3CDTF">2021-05-25T01:03:26Z</dcterms:modified>
</cp:coreProperties>
</file>