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082"/>
    <a:srgbClr val="E8E8E8"/>
    <a:srgbClr val="6B5547"/>
    <a:srgbClr val="016839"/>
    <a:srgbClr val="6C55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350645" y="3429000"/>
            <a:ext cx="9939020" cy="2442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83000"/>
              </a:lnSpc>
            </a:pPr>
            <a:r>
              <a:rPr lang="en-US" altLang="zh-CN" sz="2800" b="1" kern="0" spc="440" dirty="0">
                <a:solidFill>
                  <a:srgbClr val="C55A11">
                    <a:alpha val="100000"/>
                  </a:srgbClr>
                </a:solidFill>
                <a:latin typeface="Arial Bold" panose="020B0604020202090204" charset="0"/>
                <a:ea typeface="Avenir Next Condensed" panose="020B0806020202020204"/>
                <a:cs typeface="Arial Bold" panose="020B0604020202090204" charset="0"/>
              </a:rPr>
              <a:t>GBC</a:t>
            </a:r>
            <a:r>
              <a:rPr lang="zh-CN" altLang="en-US" sz="2800" b="1" kern="0" spc="440" dirty="0">
                <a:solidFill>
                  <a:srgbClr val="C55A11">
                    <a:alpha val="100000"/>
                  </a:srgbClr>
                </a:solidFill>
                <a:latin typeface="Arial Bold" panose="020B0604020202090204" charset="0"/>
                <a:ea typeface="Avenir Next Condensed" panose="020B0806020202020204"/>
                <a:cs typeface="Arial Bold" panose="020B0604020202090204" charset="0"/>
              </a:rPr>
              <a:t>发展历程与未来展望</a:t>
            </a: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3000"/>
              </a:lnSpc>
            </a:pPr>
            <a:endParaRPr sz="6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indent="0" algn="ctr" rtl="0" eaLnBrk="0" fontAlgn="auto">
              <a:lnSpc>
                <a:spcPct val="100000"/>
              </a:lnSpc>
              <a:spcBef>
                <a:spcPts val="0"/>
              </a:spcBef>
            </a:pPr>
            <a:r>
              <a:rPr lang="zh-CN" sz="2700" b="1" kern="0" spc="430" dirty="0">
                <a:solidFill>
                  <a:srgbClr val="44546A">
                    <a:alpha val="100000"/>
                  </a:srgbClr>
                </a:solidFill>
                <a:latin typeface="Arial Bold" panose="020B0604020202090204" charset="0"/>
                <a:ea typeface="Avenir Next Condensed" panose="020B0806020202020204"/>
                <a:cs typeface="Arial Bold" panose="020B0604020202090204" charset="0"/>
              </a:rPr>
              <a:t>亚洲金属网</a:t>
            </a:r>
            <a:r>
              <a:rPr lang="en-US" altLang="zh-CN" sz="2700" b="1" kern="0" spc="430" dirty="0">
                <a:solidFill>
                  <a:srgbClr val="44546A">
                    <a:alpha val="100000"/>
                  </a:srgbClr>
                </a:solidFill>
                <a:latin typeface="Arial Bold" panose="020B0604020202090204" charset="0"/>
                <a:ea typeface="Avenir Next Condensed" panose="020B0806020202020204"/>
                <a:cs typeface="Arial Bold" panose="020B0604020202090204" charset="0"/>
              </a:rPr>
              <a:t> 2025</a:t>
            </a:r>
          </a:p>
          <a:p>
            <a:pPr indent="0" algn="ctr" rtl="0" eaLnBrk="0" fontAlgn="auto">
              <a:lnSpc>
                <a:spcPct val="100000"/>
              </a:lnSpc>
              <a:spcBef>
                <a:spcPts val="0"/>
              </a:spcBef>
            </a:pPr>
            <a:r>
              <a:rPr lang="zh-CN" sz="2700" b="1" kern="0" spc="430" dirty="0">
                <a:solidFill>
                  <a:srgbClr val="44546A">
                    <a:alpha val="100000"/>
                  </a:srgbClr>
                </a:solidFill>
                <a:latin typeface="Arial Bold" panose="020B0604020202090204" charset="0"/>
                <a:ea typeface="Avenir Next Condensed" panose="020B0806020202020204"/>
                <a:cs typeface="Arial Bold" panose="020B0604020202090204" charset="0"/>
              </a:rPr>
              <a:t>第十五届国际铝原料峰会</a:t>
            </a:r>
            <a:endParaRPr lang="en-US" altLang="zh-CN" sz="2700" b="1" kern="0" spc="430" dirty="0">
              <a:solidFill>
                <a:srgbClr val="44546A">
                  <a:alpha val="100000"/>
                </a:srgbClr>
              </a:solidFill>
              <a:latin typeface="Arial Bold" panose="020B0604020202090204" charset="0"/>
              <a:ea typeface="Avenir Next Condensed" panose="020B0806020202020204"/>
              <a:cs typeface="Arial Bold" panose="020B060402020209020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38358" y="1331533"/>
            <a:ext cx="7123666" cy="145986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271645" y="1249045"/>
            <a:ext cx="58407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spc="120">
                <a:solidFill>
                  <a:srgbClr val="6C5547"/>
                </a:solidFill>
                <a:uFillTx/>
                <a:latin typeface="Arial Bold" panose="020B0604020202090204" charset="0"/>
                <a:cs typeface="Arial Bold" panose="020B0604020202090204" charset="0"/>
              </a:rPr>
              <a:t>加纳</a:t>
            </a:r>
            <a:r>
              <a:rPr lang="en-US" altLang="zh-CN" sz="3600" b="1" spc="120">
                <a:solidFill>
                  <a:srgbClr val="6C5547"/>
                </a:solidFill>
                <a:uFillTx/>
                <a:latin typeface="Arial Bold" panose="020B0604020202090204" charset="0"/>
                <a:cs typeface="Arial Bold" panose="020B0604020202090204" charset="0"/>
              </a:rPr>
              <a:t>GBC</a:t>
            </a:r>
            <a:r>
              <a:rPr lang="zh-CN" altLang="en-US" sz="3600" b="1" spc="120">
                <a:solidFill>
                  <a:srgbClr val="6C5547"/>
                </a:solidFill>
                <a:uFillTx/>
                <a:latin typeface="Arial Bold" panose="020B0604020202090204" charset="0"/>
                <a:cs typeface="Arial Bold" panose="020B0604020202090204" charset="0"/>
              </a:rPr>
              <a:t>铝土矿有限公司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799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4190492" y="1684654"/>
            <a:ext cx="3811270" cy="4503420"/>
            <a:chOff x="-12700" y="-142875"/>
            <a:chExt cx="3811270" cy="450342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785615" cy="4347515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-12700" y="-142875"/>
              <a:ext cx="3811270" cy="45034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 anchor="ctr" anchorCtr="0"/>
            <a:lstStyle/>
            <a:p>
              <a:pPr indent="0" algn="ctr" rtl="0" eaLnBrk="0" fontAlgn="auto">
                <a:lnSpc>
                  <a:spcPct val="140000"/>
                </a:lnSpc>
                <a:spcBef>
                  <a:spcPts val="0"/>
                </a:spcBef>
              </a:pPr>
              <a:r>
                <a:rPr lang="zh-CN" altLang="en-US" sz="2000" b="1" spc="100" dirty="0">
                  <a:solidFill>
                    <a:schemeClr val="bg1"/>
                  </a:solidFill>
                  <a:latin typeface="Arial Bold" panose="020B0604020202090204" charset="0"/>
                  <a:ea typeface="Arial" panose="020B0604020202090204"/>
                  <a:cs typeface="Arial Bold" panose="020B0604020202090204" charset="0"/>
                </a:rPr>
                <a:t>加纳</a:t>
              </a:r>
              <a:r>
                <a:rPr lang="en-US" altLang="zh-CN" sz="2000" b="1" spc="100" dirty="0">
                  <a:solidFill>
                    <a:schemeClr val="bg1"/>
                  </a:solidFill>
                  <a:latin typeface="Arial Bold" panose="020B0604020202090204" charset="0"/>
                  <a:ea typeface="Arial" panose="020B0604020202090204"/>
                  <a:cs typeface="Arial Bold" panose="020B0604020202090204" charset="0"/>
                </a:rPr>
                <a:t>GBC</a:t>
              </a:r>
              <a:r>
                <a:rPr lang="zh-CN" altLang="en-US" sz="2000" b="1" spc="100" dirty="0">
                  <a:solidFill>
                    <a:schemeClr val="bg1"/>
                  </a:solidFill>
                  <a:latin typeface="Arial Bold" panose="020B0604020202090204" charset="0"/>
                  <a:ea typeface="Arial" panose="020B0604020202090204"/>
                  <a:cs typeface="Arial Bold" panose="020B0604020202090204" charset="0"/>
                </a:rPr>
                <a:t>铝土矿公司背景介绍</a:t>
              </a:r>
            </a:p>
            <a:p>
              <a:pPr indent="0" algn="ctr" rtl="0" eaLnBrk="0" fontAlgn="auto">
                <a:lnSpc>
                  <a:spcPct val="140000"/>
                </a:lnSpc>
                <a:spcBef>
                  <a:spcPts val="0"/>
                </a:spcBef>
              </a:pPr>
              <a:endParaRPr sz="2000" b="1" spc="100" dirty="0">
                <a:latin typeface="Arial Bold" panose="020B0604020202090204" charset="0"/>
                <a:ea typeface="Arial" panose="020B0604020202090204"/>
                <a:cs typeface="Arial Bold" panose="020B0604020202090204" charset="0"/>
              </a:endParaRPr>
            </a:p>
            <a:p>
              <a:pPr indent="0" algn="ctr" rtl="0" eaLnBrk="0" fontAlgn="auto">
                <a:lnSpc>
                  <a:spcPct val="140000"/>
                </a:lnSpc>
                <a:spcBef>
                  <a:spcPts val="0"/>
                </a:spcBef>
              </a:pPr>
              <a:r>
                <a:rPr lang="zh-CN" altLang="en-US" sz="2000" b="1" spc="100" dirty="0">
                  <a:solidFill>
                    <a:schemeClr val="bg1"/>
                  </a:solidFill>
                  <a:latin typeface="Arial Bold" panose="020B0604020202090204" charset="0"/>
                  <a:ea typeface="Arial" panose="020B0604020202090204"/>
                  <a:cs typeface="Arial Bold" panose="020B0604020202090204" charset="0"/>
                </a:rPr>
                <a:t>股权变更历史</a:t>
              </a:r>
            </a:p>
            <a:p>
              <a:pPr indent="0" algn="ctr" rtl="0" eaLnBrk="0" fontAlgn="auto">
                <a:lnSpc>
                  <a:spcPct val="140000"/>
                </a:lnSpc>
                <a:spcBef>
                  <a:spcPts val="0"/>
                </a:spcBef>
              </a:pPr>
              <a:endParaRPr lang="zh-CN" altLang="en-US" sz="2000" b="1" spc="100" dirty="0">
                <a:solidFill>
                  <a:schemeClr val="bg1"/>
                </a:solidFill>
                <a:latin typeface="Arial Bold" panose="020B0604020202090204" charset="0"/>
                <a:ea typeface="Arial" panose="020B0604020202090204"/>
                <a:cs typeface="Arial Bold" panose="020B0604020202090204" charset="0"/>
              </a:endParaRPr>
            </a:p>
            <a:p>
              <a:pPr indent="0" algn="ctr" rtl="0" eaLnBrk="0" fontAlgn="auto">
                <a:lnSpc>
                  <a:spcPct val="140000"/>
                </a:lnSpc>
                <a:spcBef>
                  <a:spcPts val="0"/>
                </a:spcBef>
              </a:pPr>
              <a:r>
                <a:rPr lang="zh-CN" altLang="en-US" sz="2000" b="1" spc="100" dirty="0">
                  <a:solidFill>
                    <a:schemeClr val="bg1"/>
                  </a:solidFill>
                  <a:latin typeface="Arial Bold" panose="020B0604020202090204" charset="0"/>
                  <a:ea typeface="Arial" panose="020B0604020202090204"/>
                  <a:cs typeface="Arial Bold" panose="020B0604020202090204" charset="0"/>
                </a:rPr>
                <a:t>近三年矿山投资与产量概况</a:t>
              </a:r>
            </a:p>
            <a:p>
              <a:pPr indent="0" algn="ctr" rtl="0" eaLnBrk="0" fontAlgn="auto">
                <a:lnSpc>
                  <a:spcPct val="140000"/>
                </a:lnSpc>
                <a:spcBef>
                  <a:spcPts val="0"/>
                </a:spcBef>
              </a:pPr>
              <a:endParaRPr sz="2000" b="1" spc="100" dirty="0">
                <a:latin typeface="Arial Bold" panose="020B0604020202090204" charset="0"/>
                <a:ea typeface="Arial" panose="020B0604020202090204"/>
                <a:cs typeface="Arial Bold" panose="020B0604020202090204" charset="0"/>
              </a:endParaRPr>
            </a:p>
            <a:p>
              <a:pPr indent="0" algn="ctr" rtl="0" eaLnBrk="0" fontAlgn="auto">
                <a:lnSpc>
                  <a:spcPct val="150000"/>
                </a:lnSpc>
                <a:spcBef>
                  <a:spcPts val="0"/>
                </a:spcBef>
              </a:pPr>
              <a:r>
                <a:rPr lang="zh-CN" altLang="en-US" sz="2000" b="1" spc="100" dirty="0">
                  <a:solidFill>
                    <a:schemeClr val="bg1"/>
                  </a:solidFill>
                  <a:latin typeface="Arial Bold" panose="020B0604020202090204" charset="0"/>
                  <a:ea typeface="Arial" panose="020B0604020202090204"/>
                  <a:cs typeface="Arial Bold" panose="020B0604020202090204" charset="0"/>
                </a:rPr>
                <a:t>单位运营成本</a:t>
              </a:r>
            </a:p>
            <a:p>
              <a:pPr indent="0" algn="ctr" rtl="0" eaLnBrk="0" fontAlgn="auto">
                <a:lnSpc>
                  <a:spcPct val="140000"/>
                </a:lnSpc>
                <a:spcBef>
                  <a:spcPts val="0"/>
                </a:spcBef>
              </a:pPr>
              <a:endParaRPr sz="2000" b="1" spc="100" dirty="0">
                <a:latin typeface="Arial Bold" panose="020B0604020202090204" charset="0"/>
                <a:ea typeface="Arial" panose="020B0604020202090204"/>
                <a:cs typeface="Arial Bold" panose="020B0604020202090204" charset="0"/>
              </a:endParaRPr>
            </a:p>
            <a:p>
              <a:pPr indent="0" algn="ctr" rtl="0" eaLnBrk="0" fontAlgn="auto">
                <a:lnSpc>
                  <a:spcPct val="150000"/>
                </a:lnSpc>
                <a:spcBef>
                  <a:spcPts val="0"/>
                </a:spcBef>
              </a:pPr>
              <a:r>
                <a:rPr lang="zh-CN" altLang="en-US" sz="2000" b="1" spc="100" dirty="0">
                  <a:solidFill>
                    <a:schemeClr val="bg1"/>
                  </a:solidFill>
                  <a:latin typeface="Arial Bold" panose="020B0604020202090204" charset="0"/>
                  <a:ea typeface="Arial" panose="020B0604020202090204"/>
                  <a:cs typeface="Arial Bold" panose="020B0604020202090204" charset="0"/>
                </a:rPr>
                <a:t>未来发展与投资展望</a:t>
              </a: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942975" y="767080"/>
            <a:ext cx="3488690" cy="560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b="1" dirty="0">
              <a:latin typeface="宋体" charset="0"/>
              <a:ea typeface="宋体" charset="0"/>
              <a:cs typeface="Arial" panose="020B060402020209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lang="zh-CN" altLang="en-US" sz="4400" b="1" dirty="0">
                <a:latin typeface="宋体" charset="0"/>
                <a:ea typeface="宋体" charset="0"/>
                <a:cs typeface="Avenir Next Condensed" panose="020B0806020202020204"/>
              </a:rPr>
              <a:t>概要</a:t>
            </a:r>
          </a:p>
        </p:txBody>
      </p:sp>
      <p:sp>
        <p:nvSpPr>
          <p:cNvPr id="16" name="textbox 16"/>
          <p:cNvSpPr/>
          <p:nvPr/>
        </p:nvSpPr>
        <p:spPr>
          <a:xfrm>
            <a:off x="11008995" y="6443573"/>
            <a:ext cx="100330" cy="160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1200" kern="0" spc="-10" dirty="0">
                <a:solidFill>
                  <a:srgbClr val="89898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</a:t>
            </a:r>
            <a:endParaRPr sz="12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/>
          <p:nvPr/>
        </p:nvSpPr>
        <p:spPr>
          <a:xfrm>
            <a:off x="1906270" y="2172970"/>
            <a:ext cx="9170035" cy="4066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8435" indent="-165735" algn="l" rtl="0" eaLnBrk="0">
              <a:lnSpc>
                <a:spcPct val="134000"/>
              </a:lnSpc>
            </a:pP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1700" kern="0" spc="16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GBC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于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1941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年由英国铝业公司（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British Aluminium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）创建，并于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1974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年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10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月在加纳注册成立，同年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12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月依据加纳公司法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（</a:t>
            </a:r>
            <a:r>
              <a:rPr sz="1700" kern="0" spc="-4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Code of Ghana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）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获发营业证书。</a:t>
            </a:r>
          </a:p>
          <a:p>
            <a:pPr marL="170815" indent="-158115" algn="l" rtl="0" eaLnBrk="0">
              <a:lnSpc>
                <a:spcPct val="134000"/>
              </a:lnSpc>
              <a:spcBef>
                <a:spcPts val="25"/>
              </a:spcBef>
            </a:pP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1700" kern="0" spc="17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GBC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由加纳联合铝业发展公司（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GIADEC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）和加纳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OPCL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公司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（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Ofori-Poku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Company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Limited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）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共同持有。最初设计年产能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50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万吨，经过多次升级，目前产能已超过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150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万吨，以满足铝土矿市场日益增长的需求。</a:t>
            </a:r>
          </a:p>
          <a:p>
            <a:pPr marL="167005" indent="-154305" algn="l" rtl="0" eaLnBrk="0">
              <a:lnSpc>
                <a:spcPct val="134000"/>
              </a:lnSpc>
              <a:spcBef>
                <a:spcPts val="135"/>
              </a:spcBef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lang="en-US" sz="17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公司在加纳西北部阿瓦索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（Awaso）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地区开展采矿业务，包括地表采矿、传统露天采矿、破碎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、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洗矿及尾矿贮存等。</a:t>
            </a:r>
          </a:p>
          <a:p>
            <a:pPr marL="178435" indent="-165735" algn="l" rtl="0" eaLnBrk="0">
              <a:lnSpc>
                <a:spcPct val="134000"/>
              </a:lnSpc>
              <a:spcBef>
                <a:spcPts val="155"/>
              </a:spcBef>
            </a:pP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1700" kern="0" spc="17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铝土矿经加工处理后，将被运至塔科拉迪港（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Takoradi Port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），待装船出口。</a:t>
            </a:r>
          </a:p>
          <a:p>
            <a:pPr marL="167640" indent="-154940" algn="l" rtl="0" eaLnBrk="0">
              <a:lnSpc>
                <a:spcPct val="134000"/>
              </a:lnSpc>
              <a:spcBef>
                <a:spcPts val="155"/>
              </a:spcBef>
            </a:pP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1700" kern="0" spc="16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公司在阿克拉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（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Accra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）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、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阿瓦索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（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Awaso）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和塔科拉迪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（</a:t>
            </a:r>
            <a:r>
              <a:rPr sz="1700" kern="0" spc="-4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Takoradi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）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三地运营，员工总数已达上千人。自</a:t>
            </a:r>
            <a:r>
              <a:rPr lang="en-US" altLang="zh-CN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1974</a:t>
            </a:r>
            <a:r>
              <a:rPr lang="zh-CN" altLang="en-US" sz="1700" dirty="0">
                <a:latin typeface="Arial" panose="020B0604020202090204"/>
                <a:ea typeface="Arial" panose="020B0604020202090204"/>
                <a:cs typeface="Arial" panose="020B0604020202090204"/>
              </a:rPr>
              <a:t>年成立以来，公司股东结构经历多次变化。</a:t>
            </a:r>
          </a:p>
        </p:txBody>
      </p:sp>
      <p:sp>
        <p:nvSpPr>
          <p:cNvPr id="20" name="textbox 20"/>
          <p:cNvSpPr/>
          <p:nvPr/>
        </p:nvSpPr>
        <p:spPr>
          <a:xfrm>
            <a:off x="1906143" y="1600327"/>
            <a:ext cx="9058275" cy="541020"/>
          </a:xfrm>
          <a:prstGeom prst="roundRect">
            <a:avLst>
              <a:gd name="adj" fmla="val 19503"/>
            </a:avLst>
          </a:prstGeom>
          <a:solidFill>
            <a:srgbClr val="156082">
              <a:alpha val="100000"/>
            </a:srgbClr>
          </a:solidFill>
          <a:ln w="19050" cap="flat">
            <a:solidFill>
              <a:srgbClr val="FFFFFF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sz="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92710" algn="l" rtl="0" eaLnBrk="0">
              <a:lnSpc>
                <a:spcPts val="268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宋体" charset="0"/>
                <a:ea typeface="宋体" charset="0"/>
                <a:cs typeface="PingFang SC" panose="020B0400000000000000" charset="-122"/>
              </a:rPr>
              <a:t>加纳首个且唯一的铝土矿公司</a:t>
            </a:r>
          </a:p>
        </p:txBody>
      </p:sp>
      <p:sp>
        <p:nvSpPr>
          <p:cNvPr id="22" name="textbox 22"/>
          <p:cNvSpPr/>
          <p:nvPr/>
        </p:nvSpPr>
        <p:spPr>
          <a:xfrm>
            <a:off x="1906270" y="210185"/>
            <a:ext cx="3949700" cy="541020"/>
          </a:xfrm>
          <a:prstGeom prst="rect">
            <a:avLst/>
          </a:prstGeom>
          <a:solidFill>
            <a:srgbClr val="D1D1D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sz="600" b="1" kern="0" spc="150" dirty="0">
              <a:latin typeface="Arial Regular" panose="020B0604020202090204" charset="0"/>
              <a:ea typeface="Arial" panose="020B0604020202090204"/>
              <a:cs typeface="Arial Regular" panose="020B0604020202090204" charset="0"/>
            </a:endParaRPr>
          </a:p>
          <a:p>
            <a:pPr marL="179705" indent="0" algn="l" rtl="0" eaLnBrk="0" fontAlgn="auto">
              <a:lnSpc>
                <a:spcPct val="100000"/>
              </a:lnSpc>
              <a:spcBef>
                <a:spcPts val="0"/>
              </a:spcBef>
            </a:pPr>
            <a:r>
              <a:rPr lang="zh-CN" sz="2400" b="1" kern="0" spc="150" dirty="0">
                <a:solidFill>
                  <a:srgbClr val="0E2841">
                    <a:alpha val="100000"/>
                  </a:srgbClr>
                </a:solidFill>
                <a:latin typeface="宋体" charset="0"/>
                <a:ea typeface="宋体" charset="0"/>
                <a:cs typeface="Arial Regular" panose="020B0604020202090204" charset="0"/>
              </a:rPr>
              <a:t>加纳</a:t>
            </a:r>
            <a:r>
              <a:rPr sz="2400" b="1" kern="0" spc="150" dirty="0">
                <a:solidFill>
                  <a:srgbClr val="0E2841">
                    <a:alpha val="100000"/>
                  </a:srgbClr>
                </a:solidFill>
                <a:latin typeface="Arial Bold" panose="020B0604020202090204" charset="0"/>
                <a:ea typeface="Avenir Next Condensed" panose="020B0806020202020204"/>
                <a:cs typeface="Arial Bold" panose="020B0604020202090204" charset="0"/>
              </a:rPr>
              <a:t>GBC</a:t>
            </a:r>
            <a:r>
              <a:rPr lang="zh-CN" sz="2400" b="1" kern="0" spc="150" dirty="0">
                <a:solidFill>
                  <a:srgbClr val="0E2841">
                    <a:alpha val="100000"/>
                  </a:srgbClr>
                </a:solidFill>
                <a:latin typeface="宋体" charset="0"/>
                <a:ea typeface="宋体" charset="0"/>
                <a:cs typeface="Arial Regular" panose="020B0604020202090204" charset="0"/>
              </a:rPr>
              <a:t>公司背景与历史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11009452" y="6443573"/>
            <a:ext cx="99695" cy="160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73000"/>
              </a:lnSpc>
            </a:pPr>
            <a:r>
              <a:rPr sz="1200" kern="0" spc="-10" dirty="0">
                <a:solidFill>
                  <a:srgbClr val="89898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3</a:t>
            </a:r>
            <a:endParaRPr sz="12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1828165" y="1250315"/>
            <a:ext cx="8705215" cy="5071745"/>
            <a:chOff x="-120015" y="9525"/>
            <a:chExt cx="8843010" cy="5071745"/>
          </a:xfrm>
        </p:grpSpPr>
        <p:sp>
          <p:nvSpPr>
            <p:cNvPr id="28" name="textbox 28"/>
            <p:cNvSpPr/>
            <p:nvPr/>
          </p:nvSpPr>
          <p:spPr>
            <a:xfrm>
              <a:off x="-120015" y="9525"/>
              <a:ext cx="8843010" cy="5071745"/>
            </a:xfrm>
            <a:prstGeom prst="roundRect">
              <a:avLst>
                <a:gd name="adj" fmla="val 16979"/>
              </a:avLst>
            </a:prstGeom>
            <a:solidFill>
              <a:srgbClr val="E4ECF0">
                <a:alpha val="100000"/>
              </a:srgbClr>
            </a:solidFill>
            <a:ln w="19050" cap="flat">
              <a:solidFill>
                <a:srgbClr val="0C445E"/>
              </a:solidFill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r" rtl="0" eaLnBrk="0">
                <a:lnSpc>
                  <a:spcPts val="1295"/>
                </a:lnSpc>
                <a:spcBef>
                  <a:spcPts val="0"/>
                </a:spcBef>
              </a:pP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           </a:t>
              </a: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17195" algn="l" rtl="0" eaLnBrk="0">
                <a:lnSpc>
                  <a:spcPts val="3995"/>
                </a:lnSpc>
                <a:spcBef>
                  <a:spcPts val="1650"/>
                </a:spcBef>
              </a:pPr>
              <a:r>
                <a:rPr sz="5500" kern="0" spc="520" dirty="0">
                  <a:solidFill>
                    <a:srgbClr val="A6A6A6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!</a:t>
              </a:r>
              <a:endParaRPr sz="55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482215" algn="l" rtl="0" eaLnBrk="0">
                <a:lnSpc>
                  <a:spcPts val="1290"/>
                </a:lnSpc>
                <a:spcBef>
                  <a:spcPts val="935"/>
                </a:spcBef>
              </a:pPr>
              <a:endPara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482215" algn="l" rtl="0" eaLnBrk="0">
                <a:lnSpc>
                  <a:spcPts val="1290"/>
                </a:lnSpc>
                <a:spcBef>
                  <a:spcPts val="935"/>
                </a:spcBef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</p:txBody>
        </p:sp>
        <p:sp>
          <p:nvSpPr>
            <p:cNvPr id="30" name="textbox 30"/>
            <p:cNvSpPr/>
            <p:nvPr/>
          </p:nvSpPr>
          <p:spPr>
            <a:xfrm>
              <a:off x="211455" y="3189605"/>
              <a:ext cx="1707515" cy="5099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indent="0" algn="just" rtl="0" eaLnBrk="0" fontAlgn="auto">
                <a:lnSpc>
                  <a:spcPct val="100000"/>
                </a:lnSpc>
              </a:pPr>
              <a:r>
                <a:rPr lang="en-US" altLang="zh-CN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1941</a:t>
              </a:r>
              <a:r>
                <a:rPr lang="zh-CN" altLang="en-US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年：英国铝业公司</a:t>
              </a:r>
            </a:p>
            <a:p>
              <a:pPr indent="0" algn="just" rtl="0" eaLnBrk="0" fontAlgn="auto">
                <a:lnSpc>
                  <a:spcPct val="100000"/>
                </a:lnSpc>
              </a:pPr>
              <a:r>
                <a:rPr lang="en-US" altLang="zh-CN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（British Aluminium</a:t>
              </a:r>
              <a:r>
                <a:rPr lang="zh-CN" altLang="en-US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）</a:t>
              </a:r>
            </a:p>
            <a:p>
              <a:pPr indent="0" algn="just" rtl="0" eaLnBrk="0" fontAlgn="auto">
                <a:lnSpc>
                  <a:spcPct val="100000"/>
                </a:lnSpc>
              </a:pPr>
              <a:r>
                <a:rPr lang="zh-CN" altLang="en-US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成为首家在加纳开展</a:t>
              </a:r>
            </a:p>
            <a:p>
              <a:pPr indent="0" algn="just" rtl="0" eaLnBrk="0" fontAlgn="auto">
                <a:lnSpc>
                  <a:spcPct val="100000"/>
                </a:lnSpc>
              </a:pPr>
              <a:r>
                <a:rPr lang="zh-CN" altLang="en-US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铝土矿开采的公司</a:t>
              </a:r>
              <a:r>
                <a:rPr lang="en-US" altLang="zh-CN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。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1594510" y="645795"/>
              <a:ext cx="1349375" cy="4870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indent="0" algn="just" rtl="0" eaLnBrk="0" fontAlgn="auto">
                <a:lnSpc>
                  <a:spcPct val="100000"/>
                </a:lnSpc>
              </a:pPr>
              <a:r>
                <a:rPr lang="en-US" altLang="zh-CN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1974</a:t>
              </a:r>
              <a:r>
                <a:rPr lang="zh-CN" altLang="en-US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年：加纳政府收购</a:t>
              </a:r>
              <a:r>
                <a:rPr lang="en-US" altLang="zh-CN" sz="1200" dirty="0">
                  <a:latin typeface="Arial" panose="020B0604020202090204"/>
                  <a:ea typeface="Arial" panose="020B0604020202090204"/>
                  <a:cs typeface="Arial" panose="020B0604020202090204"/>
                  <a:sym typeface="+mn-ea"/>
                </a:rPr>
                <a:t>GBC</a:t>
              </a:r>
              <a:r>
                <a:rPr lang="zh-CN" altLang="en-US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公司</a:t>
              </a:r>
              <a:r>
                <a:rPr lang="en-US" altLang="zh-CN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55%</a:t>
              </a:r>
              <a:r>
                <a:rPr lang="zh-CN" altLang="en-US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的股份</a:t>
              </a:r>
              <a:r>
                <a:rPr lang="en-US" altLang="zh-CN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5505450" y="3187700"/>
              <a:ext cx="1595120" cy="3390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indent="0" algn="l" rtl="0" eaLnBrk="0" fontAlgn="auto">
                <a:lnSpc>
                  <a:spcPct val="100000"/>
                </a:lnSpc>
              </a:pPr>
              <a:r>
                <a:rPr lang="en-US" sz="12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2010</a:t>
              </a:r>
              <a:r>
                <a:rPr lang="zh-CN" altLang="en-US" sz="12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年</a:t>
              </a:r>
              <a:r>
                <a:rPr lang="en-US" altLang="zh-CN" sz="12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：</a:t>
              </a:r>
              <a:r>
                <a:rPr lang="zh-CN" altLang="en-US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力拓将其</a:t>
              </a:r>
              <a:r>
                <a:rPr lang="en-US" altLang="zh-CN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80%</a:t>
              </a:r>
              <a:r>
                <a:rPr lang="zh-CN" altLang="en-US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股份出售给重庆市博赛矿业集团</a:t>
              </a:r>
              <a:r>
                <a:rPr lang="en-US" altLang="zh-CN" sz="1200" dirty="0">
                  <a:latin typeface="Arial" panose="020B0604020202090204"/>
                  <a:ea typeface="Arial" panose="020B0604020202090204"/>
                  <a:cs typeface="Arial" panose="020B0604020202090204"/>
                </a:rPr>
                <a:t>。</a:t>
              </a:r>
            </a:p>
          </p:txBody>
        </p:sp>
      </p:grpSp>
      <p:sp>
        <p:nvSpPr>
          <p:cNvPr id="38" name="textbox 38"/>
          <p:cNvSpPr/>
          <p:nvPr/>
        </p:nvSpPr>
        <p:spPr>
          <a:xfrm>
            <a:off x="1906270" y="210185"/>
            <a:ext cx="2244725" cy="541655"/>
          </a:xfrm>
          <a:prstGeom prst="rect">
            <a:avLst/>
          </a:prstGeom>
          <a:solidFill>
            <a:srgbClr val="D1D1D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179705" indent="0" algn="l" rtl="0" eaLnBrk="0" fontAlgn="auto">
              <a:lnSpc>
                <a:spcPct val="100000"/>
              </a:lnSpc>
            </a:pPr>
            <a:endParaRPr sz="100" spc="150" dirty="0">
              <a:solidFill>
                <a:schemeClr val="tx1"/>
              </a:solidFill>
              <a:uFillTx/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9705" indent="0" algn="l" rtl="0" eaLnBrk="0" fontAlgn="auto">
              <a:lnSpc>
                <a:spcPct val="100000"/>
              </a:lnSpc>
            </a:pPr>
            <a:r>
              <a:rPr lang="zh-CN" altLang="en-US" sz="2400" b="1" spc="150" dirty="0">
                <a:solidFill>
                  <a:schemeClr val="tx1"/>
                </a:solidFill>
                <a:uFillTx/>
                <a:latin typeface="宋体" charset="0"/>
                <a:ea typeface="宋体" charset="0"/>
                <a:cs typeface="Avenir Next Condensed" panose="020B0806020202020204"/>
              </a:rPr>
              <a:t>股权变更历史</a:t>
            </a: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27135" y="3383569"/>
            <a:ext cx="6879844" cy="126519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049385" y="3118485"/>
            <a:ext cx="892810" cy="626110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947160" y="2557780"/>
            <a:ext cx="219710" cy="567055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667125" y="3093085"/>
            <a:ext cx="749935" cy="648970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369185" y="3081020"/>
            <a:ext cx="751840" cy="664210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70650" y="3129280"/>
            <a:ext cx="725805" cy="612775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107940" y="3118485"/>
            <a:ext cx="726440" cy="626745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833360" y="3129280"/>
            <a:ext cx="683260" cy="613410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208905" y="3129280"/>
            <a:ext cx="561340" cy="427355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9196705" y="3407410"/>
            <a:ext cx="746125" cy="23368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734175" y="2588895"/>
            <a:ext cx="223520" cy="567055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067167" y="3737483"/>
            <a:ext cx="220472" cy="566547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8089646" y="3450844"/>
            <a:ext cx="184404" cy="209295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8089011" y="3179318"/>
            <a:ext cx="184277" cy="209296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528062" y="3529076"/>
            <a:ext cx="161417" cy="63372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11006251" y="6444335"/>
            <a:ext cx="102870" cy="160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1200" kern="0" spc="-10" dirty="0">
                <a:solidFill>
                  <a:srgbClr val="89898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4</a:t>
            </a:r>
            <a:endParaRPr sz="12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76" name="picture 7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4101083" y="3481070"/>
            <a:ext cx="50419" cy="67055"/>
          </a:xfrm>
          <a:prstGeom prst="rect">
            <a:avLst/>
          </a:prstGeom>
        </p:spPr>
      </p:pic>
      <p:sp>
        <p:nvSpPr>
          <p:cNvPr id="2" name="textbox 32"/>
          <p:cNvSpPr/>
          <p:nvPr/>
        </p:nvSpPr>
        <p:spPr>
          <a:xfrm rot="21600000">
            <a:off x="5746115" y="1883410"/>
            <a:ext cx="1868170" cy="487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indent="0" algn="l" rtl="0" eaLnBrk="0" fontAlgn="auto">
              <a:lnSpc>
                <a:spcPct val="100000"/>
              </a:lnSpc>
            </a:pPr>
            <a:r>
              <a:rPr lang="en-US" altLang="zh-CN" sz="1200" kern="0" dirty="0">
                <a:latin typeface="Arial Regular" panose="020B0604020202090204" charset="0"/>
                <a:ea typeface="Arial" panose="020B0604020202090204"/>
                <a:cs typeface="Arial Regular" panose="020B0604020202090204" charset="0"/>
              </a:rPr>
              <a:t>1998</a:t>
            </a:r>
            <a:r>
              <a:rPr lang="zh-CN" altLang="en-US" sz="1200" kern="0" dirty="0">
                <a:latin typeface="Arial Regular" panose="020B0604020202090204" charset="0"/>
                <a:ea typeface="Arial" panose="020B0604020202090204"/>
                <a:cs typeface="Arial Regular" panose="020B0604020202090204" charset="0"/>
              </a:rPr>
              <a:t>年</a:t>
            </a:r>
            <a:r>
              <a:rPr lang="en-US" altLang="zh-CN" sz="1200" kern="0" dirty="0">
                <a:latin typeface="Arial Regular" panose="020B0604020202090204" charset="0"/>
                <a:ea typeface="Arial" panose="020B0604020202090204"/>
                <a:cs typeface="Arial Regular" panose="020B0604020202090204" charset="0"/>
              </a:rPr>
              <a:t>：</a:t>
            </a:r>
            <a:r>
              <a:rPr lang="zh-CN" altLang="en-US" sz="1200" kern="0" dirty="0">
                <a:latin typeface="Arial Regular" panose="020B0604020202090204" charset="0"/>
                <a:ea typeface="Arial" panose="020B0604020202090204"/>
                <a:cs typeface="Arial Regular" panose="020B0604020202090204" charset="0"/>
                <a:sym typeface="+mn-ea"/>
              </a:rPr>
              <a:t>加拿大铝业</a:t>
            </a:r>
            <a:r>
              <a:rPr lang="zh-CN" altLang="en-US" sz="1200" kern="0" dirty="0">
                <a:latin typeface="Arial Regular" panose="020B0604020202090204" charset="0"/>
                <a:ea typeface="Arial" panose="020B0604020202090204"/>
                <a:cs typeface="Arial Regular" panose="020B0604020202090204" charset="0"/>
              </a:rPr>
              <a:t>被力拓（</a:t>
            </a:r>
            <a:r>
              <a:rPr lang="en-US" altLang="zh-CN" sz="1200" kern="0" dirty="0">
                <a:latin typeface="Arial Regular" panose="020B0604020202090204" charset="0"/>
                <a:ea typeface="Arial" panose="020B0604020202090204"/>
                <a:cs typeface="Arial Regular" panose="020B0604020202090204" charset="0"/>
              </a:rPr>
              <a:t>Rio Tinto</a:t>
            </a:r>
            <a:r>
              <a:rPr lang="zh-CN" altLang="en-US" sz="1200" kern="0" dirty="0">
                <a:latin typeface="Arial Regular" panose="020B0604020202090204" charset="0"/>
                <a:ea typeface="Arial" panose="020B0604020202090204"/>
                <a:cs typeface="Arial Regular" panose="020B0604020202090204" charset="0"/>
              </a:rPr>
              <a:t>）收购，更名为力拓加铝</a:t>
            </a:r>
            <a:r>
              <a:rPr lang="en-US" altLang="zh-CN" sz="1200" kern="0" dirty="0">
                <a:latin typeface="Arial Regular" panose="020B0604020202090204" charset="0"/>
                <a:ea typeface="Arial" panose="020B0604020202090204"/>
                <a:cs typeface="Arial Regular" panose="020B0604020202090204" charset="0"/>
              </a:rPr>
              <a:t>（</a:t>
            </a:r>
            <a:r>
              <a:rPr sz="1200" kern="0" dirty="0">
                <a:solidFill>
                  <a:srgbClr val="000000">
                    <a:alpha val="100000"/>
                  </a:srgbClr>
                </a:solidFill>
                <a:latin typeface="Arial Regular" panose="020B0604020202090204" charset="0"/>
                <a:ea typeface="Arial" panose="020B0604020202090204"/>
                <a:cs typeface="Arial Regular" panose="020B0604020202090204" charset="0"/>
                <a:sym typeface="+mn-ea"/>
              </a:rPr>
              <a:t>Rio Tinto </a:t>
            </a:r>
            <a:r>
              <a:rPr lang="en-US" altLang="zh-CN" sz="1200" kern="0" dirty="0">
                <a:latin typeface="Arial Regular" panose="020B0604020202090204" charset="0"/>
                <a:ea typeface="Arial" panose="020B0604020202090204"/>
                <a:cs typeface="Arial Regular" panose="020B0604020202090204" charset="0"/>
                <a:sym typeface="+mn-ea"/>
              </a:rPr>
              <a:t>Alcan）</a:t>
            </a:r>
            <a:endParaRPr lang="zh-CN" altLang="en-US" sz="1200" kern="0" dirty="0">
              <a:latin typeface="Arial Regular" panose="020B0604020202090204" charset="0"/>
              <a:ea typeface="Arial" panose="020B0604020202090204"/>
              <a:cs typeface="Arial Regular" panose="020B0604020202090204" charset="0"/>
            </a:endParaRPr>
          </a:p>
        </p:txBody>
      </p:sp>
      <p:sp>
        <p:nvSpPr>
          <p:cNvPr id="5" name="textbox 30"/>
          <p:cNvSpPr/>
          <p:nvPr/>
        </p:nvSpPr>
        <p:spPr>
          <a:xfrm rot="21600000">
            <a:off x="4680585" y="4426585"/>
            <a:ext cx="1799590" cy="6496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1997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年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：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加纳政府持股比例降至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20%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，加拿大铝业（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Alcan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）持股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80%，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并签署采矿租赁协议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。</a:t>
            </a:r>
          </a:p>
        </p:txBody>
      </p:sp>
      <p:pic>
        <p:nvPicPr>
          <p:cNvPr id="6" name="picture 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343017" y="3726688"/>
            <a:ext cx="220472" cy="566547"/>
          </a:xfrm>
          <a:prstGeom prst="rect">
            <a:avLst/>
          </a:prstGeom>
        </p:spPr>
      </p:pic>
      <p:pic>
        <p:nvPicPr>
          <p:cNvPr id="7" name="picture 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628900" y="3715385"/>
            <a:ext cx="210185" cy="575310"/>
          </a:xfrm>
          <a:prstGeom prst="rect">
            <a:avLst/>
          </a:prstGeom>
        </p:spPr>
      </p:pic>
      <p:sp>
        <p:nvSpPr>
          <p:cNvPr id="8" name="textbox 32"/>
          <p:cNvSpPr/>
          <p:nvPr/>
        </p:nvSpPr>
        <p:spPr>
          <a:xfrm rot="21600000">
            <a:off x="8516620" y="1885315"/>
            <a:ext cx="1799590" cy="600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indent="0" algn="l" rtl="0" eaLnBrk="0" fontAlgn="auto">
              <a:lnSpc>
                <a:spcPct val="100000"/>
              </a:lnSpc>
            </a:pP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2022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年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3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月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：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博赛集团将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80%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股份转让给加纳本土企业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OPCL（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Ofori-Poku）</a:t>
            </a:r>
            <a:endParaRPr lang="zh-CN" altLang="en-US" sz="12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11" name="图片 10" descr="截屏2025-05-10 20.21.4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21750" y="2945765"/>
            <a:ext cx="1163955" cy="972820"/>
          </a:xfrm>
          <a:prstGeom prst="rect">
            <a:avLst/>
          </a:prstGeom>
        </p:spPr>
      </p:pic>
      <p:pic>
        <p:nvPicPr>
          <p:cNvPr id="9" name="picture 6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9324975" y="2557780"/>
            <a:ext cx="223520" cy="5753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56275" y="1676146"/>
            <a:ext cx="6435725" cy="3668394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391160" y="3105150"/>
            <a:ext cx="5615940" cy="1040765"/>
          </a:xfrm>
          <a:prstGeom prst="rect">
            <a:avLst/>
          </a:prstGeom>
          <a:solidFill>
            <a:srgbClr val="BB9F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indent="0" algn="l" rtl="0" eaLnBrk="0" fontAlgn="auto">
              <a:lnSpc>
                <a:spcPct val="100000"/>
              </a:lnSpc>
            </a:pPr>
            <a:r>
              <a:rPr lang="en-US" altLang="zh-CN" sz="1500" dirty="0">
                <a:solidFill>
                  <a:schemeClr val="bg1"/>
                </a:solidFill>
                <a:latin typeface="Arial Bold" panose="020B0604020202090204" charset="0"/>
                <a:ea typeface="Arial" panose="020B0604020202090204"/>
                <a:cs typeface="Arial Bold" panose="020B0604020202090204" charset="0"/>
              </a:rPr>
              <a:t>      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 Bold" panose="020B0604020202090204" charset="0"/>
                <a:ea typeface="Arial" panose="020B0604020202090204"/>
                <a:cs typeface="Arial Bold" panose="020B0604020202090204" charset="0"/>
              </a:rPr>
              <a:t>八十多年来，公司持续生产优质三水铝土矿，氧化铝含量</a:t>
            </a:r>
          </a:p>
          <a:p>
            <a:pPr indent="0" algn="l" rtl="0" eaLnBrk="0" fontAlgn="auto">
              <a:lnSpc>
                <a:spcPct val="100000"/>
              </a:lnSpc>
            </a:pPr>
            <a:r>
              <a:rPr lang="zh-CN" altLang="en-US" sz="1500" spc="100" dirty="0">
                <a:solidFill>
                  <a:schemeClr val="bg1"/>
                </a:solidFill>
                <a:uFillTx/>
                <a:latin typeface="Arial Bold" panose="020B0604020202090204" charset="0"/>
                <a:ea typeface="Arial" panose="020B0604020202090204"/>
                <a:cs typeface="Arial Bold" panose="020B0604020202090204" charset="0"/>
              </a:rPr>
              <a:t> 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 Bold" panose="020B0604020202090204" charset="0"/>
                <a:ea typeface="Arial" panose="020B0604020202090204"/>
                <a:cs typeface="Arial Bold" panose="020B0604020202090204" charset="0"/>
              </a:rPr>
              <a:t>  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 Bold" panose="020B0604020202090204" charset="0"/>
                <a:ea typeface="Arial" panose="020B0604020202090204"/>
                <a:cs typeface="Arial Bold" panose="020B0604020202090204" charset="0"/>
              </a:rPr>
              <a:t>（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 pitchFamily="34" charset="0"/>
              </a:rPr>
              <a:t>AL</a:t>
            </a:r>
            <a:r>
              <a:rPr lang="en-US" altLang="en-US" sz="1500" spc="100" baseline="-250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 pitchFamily="34" charset="0"/>
              </a:rPr>
              <a:t>2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 pitchFamily="34" charset="0"/>
              </a:rPr>
              <a:t>O</a:t>
            </a:r>
            <a:r>
              <a:rPr lang="en-US" altLang="en-US" sz="1500" spc="100" baseline="-250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 pitchFamily="34" charset="0"/>
              </a:rPr>
              <a:t>3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 Bold" panose="020B0604020202090204" charset="0"/>
                <a:ea typeface="Arial" panose="020B0604020202090204"/>
                <a:cs typeface="Arial Bold" panose="020B0604020202090204" charset="0"/>
              </a:rPr>
              <a:t>）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 pitchFamily="34" charset="0"/>
              </a:rPr>
              <a:t>51%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 Bold" panose="020B0604020202090204" charset="0"/>
                <a:ea typeface="Arial" panose="020B0604020202090204"/>
                <a:cs typeface="Arial Bold" panose="020B0604020202090204" charset="0"/>
              </a:rPr>
              <a:t>，二氧化硅含量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 pitchFamily="34" charset="0"/>
              </a:rPr>
              <a:t>2%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 Bold" panose="020B0604020202090204" charset="0"/>
                <a:ea typeface="Arial" panose="020B0604020202090204"/>
                <a:cs typeface="Arial Bold" panose="020B0604020202090204" charset="0"/>
              </a:rPr>
              <a:t>，水分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 pitchFamily="34" charset="0"/>
              </a:rPr>
              <a:t>9%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 Bold" panose="020B0604020202090204" charset="0"/>
                <a:ea typeface="Arial" panose="020B0604020202090204"/>
                <a:cs typeface="Arial Bold" panose="020B0604020202090204" charset="0"/>
              </a:rPr>
              <a:t>。</a:t>
            </a:r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8945" y="3403026"/>
            <a:ext cx="75806" cy="114723"/>
          </a:xfrm>
          <a:prstGeom prst="rect">
            <a:avLst/>
          </a:prstGeom>
        </p:spPr>
      </p:pic>
      <p:sp>
        <p:nvSpPr>
          <p:cNvPr id="84" name="rect 84"/>
          <p:cNvSpPr/>
          <p:nvPr/>
        </p:nvSpPr>
        <p:spPr>
          <a:xfrm>
            <a:off x="0" y="648563"/>
            <a:ext cx="12192000" cy="361721"/>
          </a:xfrm>
          <a:prstGeom prst="rect">
            <a:avLst/>
          </a:prstGeom>
          <a:solidFill>
            <a:srgbClr val="BB9F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6" name="textbox 86"/>
          <p:cNvSpPr/>
          <p:nvPr/>
        </p:nvSpPr>
        <p:spPr>
          <a:xfrm>
            <a:off x="391160" y="4645660"/>
            <a:ext cx="5615940" cy="829945"/>
          </a:xfrm>
          <a:prstGeom prst="rect">
            <a:avLst/>
          </a:prstGeom>
          <a:solidFill>
            <a:srgbClr val="BB9F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l" rtl="0" eaLnBrk="0">
              <a:lnSpc>
                <a:spcPct val="109000"/>
              </a:lnSpc>
            </a:pP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     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欢迎业内人士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  <a:sym typeface="+mn-ea"/>
              </a:rPr>
              <a:t>莅临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加纳首个且唯一运营中的铝土矿矿山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。</a:t>
            </a:r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38945" y="4983668"/>
            <a:ext cx="75806" cy="114723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391160" y="1676400"/>
            <a:ext cx="5615940" cy="929005"/>
          </a:xfrm>
          <a:prstGeom prst="rect">
            <a:avLst/>
          </a:prstGeom>
          <a:solidFill>
            <a:srgbClr val="BB9F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l" rtl="0" eaLnBrk="0">
              <a:lnSpc>
                <a:spcPct val="108000"/>
              </a:lnSpc>
            </a:pPr>
            <a:r>
              <a:rPr lang="en-US" altLang="zh-CN" sz="1500" dirty="0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加纳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GBC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铝土矿公司自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20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世纪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40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年代起在西非加纳西北部</a:t>
            </a:r>
          </a:p>
          <a:p>
            <a:pPr algn="l" rtl="0" eaLnBrk="0">
              <a:lnSpc>
                <a:spcPct val="108000"/>
              </a:lnSpc>
            </a:pPr>
            <a:r>
              <a:rPr lang="zh-CN" altLang="en-US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 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    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阿瓦索（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Awaso</a:t>
            </a:r>
            <a:r>
              <a:rPr lang="zh-CN" altLang="en-US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）地区开展采矿业务</a:t>
            </a:r>
            <a:r>
              <a:rPr lang="en-US" altLang="zh-CN" sz="1500" spc="100" dirty="0">
                <a:solidFill>
                  <a:schemeClr val="bg1"/>
                </a:solidFill>
                <a:uFillTx/>
                <a:latin typeface="Arial" panose="020B0604020202090204" pitchFamily="34" charset="0"/>
                <a:ea typeface="Arial" panose="020B0604020202090204"/>
                <a:cs typeface="Arial" panose="020B0604020202090204"/>
              </a:rPr>
              <a:t>。</a:t>
            </a:r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8945" y="1927159"/>
            <a:ext cx="75806" cy="114723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4630801" y="648537"/>
            <a:ext cx="323913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956310" algn="l" rtl="0" eaLnBrk="0">
              <a:lnSpc>
                <a:spcPct val="80000"/>
              </a:lnSpc>
              <a:spcBef>
                <a:spcPts val="5"/>
              </a:spcBef>
              <a:buClrTx/>
              <a:buSzTx/>
              <a:buFontTx/>
            </a:pPr>
            <a:r>
              <a:rPr lang="en-US" sz="1800" b="1" kern="0" spc="100" dirty="0">
                <a:solidFill>
                  <a:srgbClr val="FFFFFF">
                    <a:alpha val="100000"/>
                  </a:srgbClr>
                </a:solidFill>
                <a:uFillTx/>
                <a:latin typeface="Arial Bold" panose="020B0604020202090204" charset="0"/>
                <a:ea typeface="Trebuchet MS Bold" panose="020B0703020202090204" charset="0"/>
                <a:cs typeface="Arial Bold" panose="020B0604020202090204" charset="0"/>
              </a:rPr>
              <a:t>GBC公司简介</a:t>
            </a: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292215" y="4275455"/>
            <a:ext cx="3432175" cy="8299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C00000"/>
                </a:solidFill>
                <a:latin typeface="Arial Bold" panose="020B0604020202090204" charset="0"/>
              </a:rPr>
              <a:t>加纳</a:t>
            </a:r>
            <a:r>
              <a:rPr lang="zh-CN" altLang="en-US" sz="2400" b="1">
                <a:solidFill>
                  <a:srgbClr val="016839"/>
                </a:solidFill>
                <a:latin typeface="Arial Bold" panose="020B0604020202090204" charset="0"/>
              </a:rPr>
              <a:t>腹地深处</a:t>
            </a:r>
          </a:p>
          <a:p>
            <a:pPr algn="ctr"/>
            <a:endParaRPr lang="zh-CN" altLang="en-US" sz="2400" b="1">
              <a:solidFill>
                <a:srgbClr val="016839"/>
              </a:solidFill>
              <a:latin typeface="Arial Bold" panose="020B060402020209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8"/>
          <p:cNvSpPr/>
          <p:nvPr/>
        </p:nvSpPr>
        <p:spPr>
          <a:xfrm>
            <a:off x="4005580" y="2130425"/>
            <a:ext cx="7717155" cy="1656080"/>
          </a:xfrm>
          <a:prstGeom prst="rect">
            <a:avLst/>
          </a:prstGeom>
          <a:solidFill>
            <a:srgbClr val="E7D8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179705" indent="0" algn="l" rtl="0" eaLnBrk="0" fontAlgn="auto">
              <a:lnSpc>
                <a:spcPct val="150000"/>
              </a:lnSpc>
            </a:pPr>
            <a:r>
              <a:rPr lang="zh-CN" altLang="en-US" sz="2000" dirty="0">
                <a:latin typeface="宋体" charset="0"/>
                <a:ea typeface="宋体" charset="0"/>
                <a:cs typeface="Arial" panose="020B0604020202090204"/>
              </a:rPr>
              <a:t>凭借数十年的经验，</a:t>
            </a:r>
            <a:r>
              <a:rPr lang="zh-CN" altLang="en-US" sz="2000" dirty="0">
                <a:latin typeface="宋体" charset="0"/>
                <a:ea typeface="宋体" charset="0"/>
                <a:cs typeface="Arial" panose="020B0604020202090204"/>
                <a:sym typeface="+mn-ea"/>
              </a:rPr>
              <a:t>我们致力于</a:t>
            </a:r>
            <a:r>
              <a:rPr lang="zh-CN" altLang="en-US" sz="2000" dirty="0">
                <a:latin typeface="宋体" charset="0"/>
                <a:ea typeface="宋体" charset="0"/>
                <a:cs typeface="Arial" panose="020B0604020202090204"/>
              </a:rPr>
              <a:t>负责任地开采和交付高品质铝土矿，与此同时坚持</a:t>
            </a:r>
            <a:r>
              <a:rPr lang="zh-CN" altLang="en-US" sz="2000" b="1" dirty="0">
                <a:latin typeface="宋体" charset="0"/>
                <a:ea typeface="宋体" charset="0"/>
                <a:cs typeface="Arial" panose="020B0604020202090204"/>
              </a:rPr>
              <a:t>最高的安全标准、卓越的运营、环保责任、社区参与</a:t>
            </a:r>
            <a:r>
              <a:rPr lang="zh-CN" altLang="en-US" sz="2000" dirty="0">
                <a:latin typeface="宋体" charset="0"/>
                <a:ea typeface="宋体" charset="0"/>
                <a:cs typeface="Arial" panose="020B0604020202090204"/>
              </a:rPr>
              <a:t>和传承，为后代留下积极而深远的影响。</a:t>
            </a: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731183" y="1343151"/>
            <a:ext cx="2857500" cy="3634105"/>
            <a:chOff x="-12700" y="-218440"/>
            <a:chExt cx="2857500" cy="3634105"/>
          </a:xfrm>
        </p:grpSpPr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832087" cy="3402711"/>
            </a:xfrm>
            <a:prstGeom prst="rect">
              <a:avLst/>
            </a:prstGeom>
          </p:spPr>
        </p:pic>
        <p:sp>
          <p:nvSpPr>
            <p:cNvPr id="102" name="textbox 102"/>
            <p:cNvSpPr/>
            <p:nvPr/>
          </p:nvSpPr>
          <p:spPr>
            <a:xfrm>
              <a:off x="-12700" y="-218440"/>
              <a:ext cx="2857500" cy="36341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indent="0" algn="ctr" rtl="0" eaLnBrk="0" fontAlgn="auto">
                <a:lnSpc>
                  <a:spcPct val="100000"/>
                </a:lnSpc>
              </a:pPr>
              <a:r>
                <a:rPr lang="zh-CN" altLang="en-US" b="1" dirty="0">
                  <a:latin typeface="宋体" charset="0"/>
                  <a:ea typeface="宋体" charset="0"/>
                  <a:cs typeface="Arial Unicode MS" panose="020B0604020202020204" charset="-122"/>
                </a:rPr>
                <a:t>使命</a:t>
              </a:r>
            </a:p>
            <a:p>
              <a:pPr indent="0" algn="ctr" rtl="0" eaLnBrk="0" fontAlgn="auto">
                <a:lnSpc>
                  <a:spcPct val="100000"/>
                </a:lnSpc>
              </a:pPr>
              <a:r>
                <a:rPr lang="en-US" sz="1600" dirty="0">
                  <a:latin typeface="宋体" charset="0"/>
                  <a:ea typeface="宋体" charset="0"/>
                  <a:cs typeface="Arial Regular" panose="020B0604020202090204" charset="0"/>
                </a:rPr>
                <a:t>&amp;</a:t>
              </a:r>
            </a:p>
            <a:p>
              <a:pPr indent="0" algn="ctr" rtl="0" eaLnBrk="0" fontAlgn="auto">
                <a:lnSpc>
                  <a:spcPct val="100000"/>
                </a:lnSpc>
              </a:pPr>
              <a:r>
                <a:rPr b="1" kern="0" dirty="0">
                  <a:solidFill>
                    <a:srgbClr val="843C0C">
                      <a:alpha val="100000"/>
                    </a:srgbClr>
                  </a:solidFill>
                  <a:latin typeface="宋体" charset="0"/>
                  <a:ea typeface="宋体" charset="0"/>
                  <a:cs typeface="Arial Unicode MS" panose="020B0604020202020204" charset="-122"/>
                </a:rPr>
                <a:t>愿景</a:t>
              </a:r>
              <a:endParaRPr lang="zh-CN" altLang="en-US" b="1" kern="0" dirty="0">
                <a:solidFill>
                  <a:srgbClr val="843C0C">
                    <a:alpha val="100000"/>
                  </a:srgbClr>
                </a:solidFill>
                <a:latin typeface="宋体" charset="0"/>
                <a:ea typeface="宋体" charset="0"/>
                <a:cs typeface="Arial Unicode MS" panose="020B0604020202020204" charset="-122"/>
              </a:endParaRPr>
            </a:p>
          </p:txBody>
        </p:sp>
      </p:grpSp>
      <p:sp>
        <p:nvSpPr>
          <p:cNvPr id="104" name="textbox 104"/>
          <p:cNvSpPr/>
          <p:nvPr/>
        </p:nvSpPr>
        <p:spPr>
          <a:xfrm>
            <a:off x="4005580" y="4022090"/>
            <a:ext cx="7717155" cy="1229995"/>
          </a:xfrm>
          <a:prstGeom prst="rect">
            <a:avLst/>
          </a:prstGeom>
          <a:solidFill>
            <a:srgbClr val="E7D8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179705" indent="0" algn="l" rtl="0" eaLnBrk="0" fontAlgn="auto">
              <a:lnSpc>
                <a:spcPct val="109000"/>
              </a:lnSpc>
            </a:pPr>
            <a:r>
              <a:rPr sz="2000" kern="0" spc="20" dirty="0">
                <a:solidFill>
                  <a:srgbClr val="843C0C">
                    <a:alpha val="100000"/>
                  </a:srgbClr>
                </a:solidFill>
                <a:latin typeface="宋体" charset="0"/>
                <a:ea typeface="宋体" charset="0"/>
                <a:cs typeface="Trebuchet MS" panose="020B0703020202090204"/>
              </a:rPr>
              <a:t>我们的愿景</a:t>
            </a:r>
            <a:r>
              <a:rPr lang="zh-CN" sz="2000" kern="0" spc="20" dirty="0">
                <a:solidFill>
                  <a:srgbClr val="843C0C">
                    <a:alpha val="100000"/>
                  </a:srgbClr>
                </a:solidFill>
                <a:latin typeface="宋体" charset="0"/>
                <a:ea typeface="宋体" charset="0"/>
                <a:cs typeface="Trebuchet MS" panose="020B0703020202090204"/>
              </a:rPr>
              <a:t>是</a:t>
            </a:r>
            <a:r>
              <a:rPr sz="2000" b="1" kern="0" spc="20" dirty="0">
                <a:solidFill>
                  <a:srgbClr val="843C0C">
                    <a:alpha val="100000"/>
                  </a:srgbClr>
                </a:solidFill>
                <a:latin typeface="宋体" charset="0"/>
                <a:ea typeface="宋体" charset="0"/>
                <a:cs typeface="Trebuchet MS" panose="020B0703020202090204"/>
              </a:rPr>
              <a:t>通过可持续的采矿实践提供优质铝土矿。</a:t>
            </a:r>
          </a:p>
        </p:txBody>
      </p:sp>
      <p:sp>
        <p:nvSpPr>
          <p:cNvPr id="106" name="rect 106"/>
          <p:cNvSpPr/>
          <p:nvPr/>
        </p:nvSpPr>
        <p:spPr>
          <a:xfrm>
            <a:off x="0" y="648563"/>
            <a:ext cx="12192000" cy="361721"/>
          </a:xfrm>
          <a:prstGeom prst="rect">
            <a:avLst/>
          </a:prstGeom>
          <a:solidFill>
            <a:srgbClr val="BB9F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0" name="picture 1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  <p:sp>
        <p:nvSpPr>
          <p:cNvPr id="112" name="path 112"/>
          <p:cNvSpPr/>
          <p:nvPr/>
        </p:nvSpPr>
        <p:spPr>
          <a:xfrm>
            <a:off x="1700276" y="5659539"/>
            <a:ext cx="925575" cy="358041"/>
          </a:xfrm>
          <a:custGeom>
            <a:avLst/>
            <a:gdLst/>
            <a:ahLst/>
            <a:cxnLst/>
            <a:rect l="0" t="0" r="0" b="0"/>
            <a:pathLst>
              <a:path w="1457" h="563">
                <a:moveTo>
                  <a:pt x="1364" y="0"/>
                </a:moveTo>
                <a:lnTo>
                  <a:pt x="82" y="0"/>
                </a:lnTo>
                <a:cubicBezTo>
                  <a:pt x="37" y="0"/>
                  <a:pt x="0" y="37"/>
                  <a:pt x="0" y="82"/>
                </a:cubicBezTo>
                <a:cubicBezTo>
                  <a:pt x="0" y="96"/>
                  <a:pt x="3" y="109"/>
                  <a:pt x="9" y="121"/>
                </a:cubicBezTo>
                <a:cubicBezTo>
                  <a:pt x="216" y="515"/>
                  <a:pt x="702" y="668"/>
                  <a:pt x="1097" y="461"/>
                </a:cubicBezTo>
                <a:cubicBezTo>
                  <a:pt x="1242" y="385"/>
                  <a:pt x="1361" y="266"/>
                  <a:pt x="1437" y="121"/>
                </a:cubicBezTo>
                <a:cubicBezTo>
                  <a:pt x="1459" y="80"/>
                  <a:pt x="1443" y="30"/>
                  <a:pt x="1403" y="9"/>
                </a:cubicBezTo>
                <a:cubicBezTo>
                  <a:pt x="1391" y="3"/>
                  <a:pt x="1378" y="0"/>
                  <a:pt x="1364" y="0"/>
                </a:cubicBezTo>
              </a:path>
            </a:pathLst>
          </a:custGeom>
          <a:solidFill>
            <a:srgbClr val="D9D9D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4" name="rect 114"/>
          <p:cNvSpPr/>
          <p:nvPr/>
        </p:nvSpPr>
        <p:spPr>
          <a:xfrm>
            <a:off x="1536827" y="5047869"/>
            <a:ext cx="1246251" cy="145669"/>
          </a:xfrm>
          <a:prstGeom prst="rect">
            <a:avLst/>
          </a:prstGeom>
          <a:solidFill>
            <a:srgbClr val="D9D9D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6" name="rect 116"/>
          <p:cNvSpPr/>
          <p:nvPr/>
        </p:nvSpPr>
        <p:spPr>
          <a:xfrm>
            <a:off x="1538732" y="5455920"/>
            <a:ext cx="1242440" cy="145313"/>
          </a:xfrm>
          <a:prstGeom prst="rect">
            <a:avLst/>
          </a:prstGeom>
          <a:solidFill>
            <a:srgbClr val="D9D9D9">
              <a:alpha val="99607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8" name="rect 118"/>
          <p:cNvSpPr/>
          <p:nvPr/>
        </p:nvSpPr>
        <p:spPr>
          <a:xfrm>
            <a:off x="1538732" y="5252339"/>
            <a:ext cx="1242440" cy="145288"/>
          </a:xfrm>
          <a:prstGeom prst="rect">
            <a:avLst/>
          </a:prstGeom>
          <a:solidFill>
            <a:srgbClr val="D9D9D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4" name="textbox 94"/>
          <p:cNvSpPr/>
          <p:nvPr/>
        </p:nvSpPr>
        <p:spPr>
          <a:xfrm>
            <a:off x="4630801" y="648537"/>
            <a:ext cx="323913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17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956310" algn="l" rtl="0" eaLnBrk="0">
              <a:lnSpc>
                <a:spcPct val="80000"/>
              </a:lnSpc>
              <a:spcBef>
                <a:spcPts val="5"/>
              </a:spcBef>
              <a:buClrTx/>
              <a:buSzTx/>
              <a:buFontTx/>
            </a:pPr>
            <a:r>
              <a:rPr lang="en-US" sz="1800" b="1" kern="0" spc="100" dirty="0">
                <a:solidFill>
                  <a:srgbClr val="FFFFFF">
                    <a:alpha val="100000"/>
                  </a:srgbClr>
                </a:solidFill>
                <a:uFillTx/>
                <a:latin typeface="Arial Bold" panose="020B0604020202090204" charset="0"/>
                <a:ea typeface="Trebuchet MS Bold" panose="020B0703020202090204" charset="0"/>
                <a:cs typeface="Arial Bold" panose="020B0604020202090204" charset="0"/>
              </a:rPr>
              <a:t>GBC公司简介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88657" y="2420366"/>
            <a:ext cx="4270755" cy="2837433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435432" y="2510663"/>
            <a:ext cx="4584192" cy="2562098"/>
            <a:chOff x="0" y="0"/>
            <a:chExt cx="4584192" cy="2562098"/>
          </a:xfrm>
        </p:grpSpPr>
        <p:pic>
          <p:nvPicPr>
            <p:cNvPr id="122" name="picture 1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584192" cy="2562098"/>
            </a:xfrm>
            <a:prstGeom prst="rect">
              <a:avLst/>
            </a:prstGeom>
          </p:spPr>
        </p:pic>
        <p:sp>
          <p:nvSpPr>
            <p:cNvPr id="124" name="textbox 124"/>
            <p:cNvSpPr/>
            <p:nvPr/>
          </p:nvSpPr>
          <p:spPr>
            <a:xfrm>
              <a:off x="-12700" y="-12700"/>
              <a:ext cx="4610100" cy="25927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b="1" dirty="0">
                <a:solidFill>
                  <a:schemeClr val="bg1"/>
                </a:solidFill>
                <a:latin typeface="宋体" charset="0"/>
                <a:ea typeface="宋体" charset="0"/>
                <a:cs typeface="Arial" panose="020B060402020209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b="1" dirty="0">
                <a:solidFill>
                  <a:schemeClr val="bg1"/>
                </a:solidFill>
                <a:latin typeface="宋体" charset="0"/>
                <a:ea typeface="宋体" charset="0"/>
                <a:cs typeface="Arial" panose="020B060402020209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b="1" dirty="0">
                <a:solidFill>
                  <a:schemeClr val="bg1"/>
                </a:solidFill>
                <a:latin typeface="宋体" charset="0"/>
                <a:ea typeface="宋体" charset="0"/>
                <a:cs typeface="Arial" panose="020B0604020202090204"/>
              </a:endParaRPr>
            </a:p>
            <a:p>
              <a:pPr marL="669925" algn="l" rtl="0" eaLnBrk="0">
                <a:lnSpc>
                  <a:spcPct val="81000"/>
                </a:lnSpc>
              </a:pPr>
              <a:r>
                <a:rPr lang="en-US" altLang="zh-CN" sz="1100" b="1" dirty="0">
                  <a:solidFill>
                    <a:schemeClr val="bg1"/>
                  </a:solidFill>
                  <a:latin typeface="宋体" charset="0"/>
                  <a:ea typeface="宋体" charset="0"/>
                  <a:cs typeface="Trebuchet MS" panose="020B0703020202090204"/>
                </a:rPr>
                <a:t>      </a:t>
              </a:r>
              <a:r>
                <a:rPr lang="zh-CN" altLang="en-US" sz="1100" b="1" dirty="0">
                  <a:solidFill>
                    <a:schemeClr val="bg1"/>
                  </a:solidFill>
                  <a:latin typeface="宋体" charset="0"/>
                  <a:ea typeface="宋体" charset="0"/>
                  <a:cs typeface="Trebuchet MS" panose="020B0703020202090204"/>
                </a:rPr>
                <a:t>当前运营区域</a:t>
              </a:r>
            </a:p>
          </p:txBody>
        </p:sp>
      </p:grpSp>
      <p:sp>
        <p:nvSpPr>
          <p:cNvPr id="126" name="textbox 126"/>
          <p:cNvSpPr/>
          <p:nvPr/>
        </p:nvSpPr>
        <p:spPr>
          <a:xfrm>
            <a:off x="529277" y="1744411"/>
            <a:ext cx="10427970" cy="524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  <a:tabLst>
                <a:tab pos="79375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lang="en-US" altLang="zh-CN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GBC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阿瓦索矿区占地</a:t>
            </a:r>
            <a:r>
              <a:rPr lang="en-US" altLang="zh-CN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49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平方公里，占加纳西北部地区总面积的</a:t>
            </a:r>
            <a:r>
              <a:rPr lang="en-US" altLang="zh-CN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0.3%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。</a:t>
            </a:r>
          </a:p>
          <a:p>
            <a:pPr algn="l" rtl="0" eaLnBrk="0">
              <a:lnSpc>
                <a:spcPct val="101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  <a:spcBef>
                <a:spcPts val="5"/>
              </a:spcBef>
              <a:tabLst>
                <a:tab pos="79375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lang="zh-CN"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已获得</a:t>
            </a:r>
            <a:r>
              <a:rPr lang="en-US" altLang="zh-CN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30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年采矿租赁权</a:t>
            </a:r>
            <a:r>
              <a:rPr lang="en-US" altLang="zh-CN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，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涵盖区域包括</a:t>
            </a:r>
            <a:r>
              <a:rPr lang="en-US" altLang="zh-CN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Subri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、</a:t>
            </a:r>
            <a:r>
              <a:rPr lang="en-US" altLang="zh-CN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Inchiniso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、</a:t>
            </a:r>
            <a:r>
              <a:rPr lang="en-US" altLang="zh-CN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Kanayerobo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、</a:t>
            </a:r>
            <a:r>
              <a:rPr lang="en-US" altLang="zh-CN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Afumba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和</a:t>
            </a:r>
            <a:r>
              <a:rPr lang="en-US" altLang="zh-CN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Boakakhirri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。</a:t>
            </a:r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1977" y="2075626"/>
            <a:ext cx="66687" cy="100922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41977" y="1757111"/>
            <a:ext cx="66687" cy="100922"/>
          </a:xfrm>
          <a:prstGeom prst="rect">
            <a:avLst/>
          </a:prstGeom>
        </p:spPr>
      </p:pic>
      <p:sp>
        <p:nvSpPr>
          <p:cNvPr id="132" name="rect 132"/>
          <p:cNvSpPr/>
          <p:nvPr/>
        </p:nvSpPr>
        <p:spPr>
          <a:xfrm>
            <a:off x="0" y="648563"/>
            <a:ext cx="12192000" cy="361721"/>
          </a:xfrm>
          <a:prstGeom prst="rect">
            <a:avLst/>
          </a:prstGeom>
          <a:solidFill>
            <a:srgbClr val="BB9F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4" name="textbox 134"/>
          <p:cNvSpPr/>
          <p:nvPr/>
        </p:nvSpPr>
        <p:spPr>
          <a:xfrm>
            <a:off x="425645" y="5648714"/>
            <a:ext cx="8362315" cy="525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5000"/>
              </a:lnSpc>
              <a:tabLst>
                <a:tab pos="79375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自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1969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年以来，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GBC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一直在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Inchiniso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矿坑运营，生产高品位三水铝土矿。</a:t>
            </a:r>
            <a:endParaRPr sz="1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  <a:tabLst>
                <a:tab pos="79375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原矿年均开采量约为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250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万吨。</a:t>
            </a:r>
            <a:endParaRPr sz="14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136" name="picture 1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8345" y="5980470"/>
            <a:ext cx="66687" cy="100922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8370" y="5661414"/>
            <a:ext cx="66801" cy="101094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4630801" y="648537"/>
            <a:ext cx="323913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indent="0" algn="ctr" rtl="0" eaLnBrk="0" fontAlgn="auto">
              <a:lnSpc>
                <a:spcPct val="100000"/>
              </a:lnSpc>
              <a:spcBef>
                <a:spcPts val="5"/>
              </a:spcBef>
            </a:pPr>
            <a:r>
              <a:rPr lang="en-US" b="1" kern="0" spc="100" dirty="0">
                <a:solidFill>
                  <a:srgbClr val="FFFFFF">
                    <a:alpha val="100000"/>
                  </a:srgbClr>
                </a:solidFill>
                <a:uFillTx/>
                <a:latin typeface="Arial Bold" panose="020B0604020202090204" charset="0"/>
                <a:ea typeface="Trebuchet MS Bold" panose="020B0703020202090204" charset="0"/>
                <a:cs typeface="Arial Bold" panose="020B0604020202090204" charset="0"/>
                <a:sym typeface="+mn-ea"/>
              </a:rPr>
              <a:t>GBC</a:t>
            </a:r>
            <a:r>
              <a:rPr lang="zh-CN" altLang="en-US" b="1" kern="0" spc="100" dirty="0">
                <a:solidFill>
                  <a:srgbClr val="FFFFFF">
                    <a:alpha val="100000"/>
                  </a:srgbClr>
                </a:solidFill>
                <a:uFillTx/>
                <a:latin typeface="宋体" charset="0"/>
                <a:ea typeface="宋体" charset="0"/>
                <a:cs typeface="Arial Bold" panose="020B0604020202090204" charset="0"/>
                <a:sym typeface="+mn-ea"/>
              </a:rPr>
              <a:t>公司商业模式</a:t>
            </a:r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  <p:sp>
        <p:nvSpPr>
          <p:cNvPr id="144" name="path 144"/>
          <p:cNvSpPr/>
          <p:nvPr/>
        </p:nvSpPr>
        <p:spPr>
          <a:xfrm>
            <a:off x="5616956" y="2510663"/>
            <a:ext cx="318642" cy="2562098"/>
          </a:xfrm>
          <a:custGeom>
            <a:avLst/>
            <a:gdLst/>
            <a:ahLst/>
            <a:cxnLst/>
            <a:rect l="0" t="0" r="0" b="0"/>
            <a:pathLst>
              <a:path w="501" h="4034">
                <a:moveTo>
                  <a:pt x="0" y="1008"/>
                </a:moveTo>
                <a:lnTo>
                  <a:pt x="0" y="1008"/>
                </a:lnTo>
                <a:lnTo>
                  <a:pt x="0" y="0"/>
                </a:lnTo>
                <a:lnTo>
                  <a:pt x="501" y="2017"/>
                </a:lnTo>
                <a:lnTo>
                  <a:pt x="0" y="4034"/>
                </a:lnTo>
                <a:lnTo>
                  <a:pt x="0" y="3026"/>
                </a:lnTo>
                <a:lnTo>
                  <a:pt x="0" y="3026"/>
                </a:lnTo>
                <a:lnTo>
                  <a:pt x="0" y="1008"/>
                </a:lnTo>
                <a:close/>
              </a:path>
            </a:pathLst>
          </a:cu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" name="table 146"/>
          <p:cNvGraphicFramePr>
            <a:graphicFrameLocks noGrp="1"/>
          </p:cNvGraphicFramePr>
          <p:nvPr/>
        </p:nvGraphicFramePr>
        <p:xfrm>
          <a:off x="3929633" y="1690712"/>
          <a:ext cx="4034790" cy="2000885"/>
        </p:xfrm>
        <a:graphic>
          <a:graphicData uri="http://schemas.openxmlformats.org/drawingml/2006/table">
            <a:tbl>
              <a:tblPr/>
              <a:tblGrid>
                <a:gridCol w="262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8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8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5588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lang="zh-CN" sz="14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Arial Unicode MS" panose="020B0604020202020204" charset="-122"/>
                        </a:rPr>
                        <a:t>储量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eaLnBrk="0">
                        <a:lnSpc>
                          <a:spcPct val="118000"/>
                        </a:lnSpc>
                      </a:pPr>
                      <a:r>
                        <a:rPr lang="zh-CN" sz="14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Arial Unicode MS" panose="020B0604020202020204" charset="-122"/>
                        </a:rPr>
                        <a:t>百万吨</a:t>
                      </a:r>
                      <a:r>
                        <a:rPr lang="en-US" altLang="zh-CN" sz="18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  </a:t>
                      </a:r>
                    </a:p>
                  </a:txBody>
                  <a:tcPr marL="0" marR="7175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7160">
                <a:tc>
                  <a:txBody>
                    <a:bodyPr/>
                    <a:lstStyle/>
                    <a:p>
                      <a:pPr marL="71755" indent="0" algn="l" rtl="0" eaLnBrk="0" fontAlgn="auto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Inchiniso</a:t>
                      </a:r>
                      <a:endParaRPr sz="14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  <a:p>
                      <a:pPr marL="71755" indent="0" algn="l" rtl="0" eaLnBrk="0" fontAlgn="auto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Kanayerebo</a:t>
                      </a:r>
                      <a:endParaRPr sz="1400" b="1" kern="0" spc="-6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  <a:p>
                      <a:pPr marL="71755" indent="0" algn="l" rtl="0" eaLnBrk="0" fontAlgn="auto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Subiri</a:t>
                      </a:r>
                      <a:endParaRPr sz="14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  <a:p>
                      <a:pPr marL="71755" indent="0" algn="l" rtl="0" eaLnBrk="0" fontAlgn="auto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Afumba</a:t>
                      </a:r>
                      <a:endParaRPr sz="14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  <a:p>
                      <a:pPr marL="71755" indent="0" algn="l" rtl="0" eaLnBrk="0" fontAlgn="auto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Bokakiri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r" rtl="0" eaLnBrk="0" fontAlgn="auto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1</a:t>
                      </a:r>
                      <a:r>
                        <a:rPr lang="en-US"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 </a:t>
                      </a:r>
                      <a:endParaRPr sz="14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  <a:p>
                      <a:pPr marL="71755" indent="0" algn="r" rtl="0" eaLnBrk="0" fontAlgn="auto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120</a:t>
                      </a:r>
                      <a:endParaRPr sz="14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  <a:p>
                      <a:pPr marL="71755" indent="0" algn="r" rtl="0" eaLnBrk="0" fontAlgn="auto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180</a:t>
                      </a:r>
                      <a:endParaRPr sz="14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  <a:p>
                      <a:pPr marL="71755" indent="0" algn="r" rtl="0" eaLnBrk="0" fontAlgn="auto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70</a:t>
                      </a:r>
                      <a:endParaRPr sz="14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71755" indent="0" algn="r" rtl="0" eaLnBrk="0" fontAlgn="auto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70</a:t>
                      </a:r>
                    </a:p>
                  </a:txBody>
                  <a:tcPr marL="0" marR="7175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4">
                <a:tc>
                  <a:txBody>
                    <a:bodyPr/>
                    <a:lstStyle/>
                    <a:p>
                      <a:pPr marL="71755" indent="0" algn="l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buClrTx/>
                        <a:buSzTx/>
                        <a:buFontTx/>
                      </a:pPr>
                      <a:r>
                        <a:rPr lang="zh-CN"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Arial Bold" panose="020B0604020202090204" charset="0"/>
                        </a:rPr>
                        <a:t>总计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r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Unicode MS" panose="020B0604020202020204" charset="-122"/>
                          <a:cs typeface="Arial Bold" panose="020B0604020202090204" charset="0"/>
                        </a:rPr>
                        <a:t>441</a:t>
                      </a:r>
                    </a:p>
                  </a:txBody>
                  <a:tcPr marL="0" marR="7175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8" name="textbox 148"/>
          <p:cNvSpPr/>
          <p:nvPr/>
        </p:nvSpPr>
        <p:spPr>
          <a:xfrm>
            <a:off x="2148205" y="4321810"/>
            <a:ext cx="7597775" cy="923925"/>
          </a:xfrm>
          <a:prstGeom prst="rect">
            <a:avLst/>
          </a:prstGeom>
          <a:solidFill>
            <a:srgbClr val="ED7D3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sz="500" dirty="0">
              <a:latin typeface="宋体" charset="0"/>
              <a:ea typeface="宋体" charset="0"/>
              <a:cs typeface="宋体" charset="0"/>
            </a:endParaRPr>
          </a:p>
          <a:p>
            <a:pPr marL="93345" indent="0" algn="l" rtl="0" eaLnBrk="0" fontAlgn="auto">
              <a:lnSpc>
                <a:spcPct val="130000"/>
              </a:lnSpc>
              <a:spcBef>
                <a:spcPts val="0"/>
              </a:spcBef>
            </a:pPr>
            <a:r>
              <a:rPr lang="en-US" altLang="zh-CN" sz="1600" b="1" dirty="0">
                <a:latin typeface="Arial Bold" panose="020B0604020202090204" charset="0"/>
                <a:ea typeface="宋体" charset="0"/>
                <a:cs typeface="Arial Bold" panose="020B0604020202090204" charset="0"/>
              </a:rPr>
              <a:t>GBC</a:t>
            </a:r>
            <a:r>
              <a:rPr lang="zh-CN" altLang="en-US" sz="1600" b="1" dirty="0">
                <a:latin typeface="宋体" charset="0"/>
                <a:ea typeface="宋体" charset="0"/>
                <a:cs typeface="宋体" charset="0"/>
              </a:rPr>
              <a:t>目前正在开展矿产资源勘探（</a:t>
            </a:r>
            <a:r>
              <a:rPr lang="en-US" altLang="zh-CN" sz="1600" b="1" dirty="0">
                <a:latin typeface="Arial Regular" panose="020B0604020202090204" charset="0"/>
                <a:ea typeface="宋体" charset="0"/>
                <a:cs typeface="Arial Regular" panose="020B0604020202090204" charset="0"/>
              </a:rPr>
              <a:t>MRE</a:t>
            </a:r>
            <a:r>
              <a:rPr lang="zh-CN" altLang="en-US" sz="1600" b="1" dirty="0">
                <a:latin typeface="宋体" charset="0"/>
                <a:ea typeface="宋体" charset="0"/>
                <a:cs typeface="宋体" charset="0"/>
              </a:rPr>
              <a:t>），以科学地测定所有矿体中铝土矿储量和品质。该项工作已开展多年。</a:t>
            </a:r>
          </a:p>
          <a:p>
            <a:pPr marL="95250" indent="5080" algn="l" rtl="0" eaLnBrk="0">
              <a:lnSpc>
                <a:spcPct val="104000"/>
              </a:lnSpc>
              <a:spcBef>
                <a:spcPts val="325"/>
              </a:spcBef>
            </a:pPr>
            <a:endParaRPr lang="en-US" altLang="zh-CN" sz="1600" dirty="0">
              <a:latin typeface="宋体" charset="0"/>
              <a:ea typeface="宋体" charset="0"/>
              <a:cs typeface="宋体" charset="0"/>
            </a:endParaRPr>
          </a:p>
          <a:p>
            <a:pPr marL="95250" indent="5080" algn="l" rtl="0" eaLnBrk="0">
              <a:lnSpc>
                <a:spcPct val="104000"/>
              </a:lnSpc>
              <a:spcBef>
                <a:spcPts val="325"/>
              </a:spcBef>
            </a:pPr>
            <a:endParaRPr lang="en-US" altLang="zh-CN" sz="1600" dirty="0">
              <a:latin typeface="宋体" charset="0"/>
              <a:ea typeface="宋体" charset="0"/>
              <a:cs typeface="宋体" charset="0"/>
            </a:endParaRPr>
          </a:p>
          <a:p>
            <a:pPr marL="95250" indent="5080" algn="l" rtl="0" eaLnBrk="0">
              <a:lnSpc>
                <a:spcPct val="104000"/>
              </a:lnSpc>
              <a:spcBef>
                <a:spcPts val="325"/>
              </a:spcBef>
            </a:pPr>
            <a:endParaRPr lang="en-US" altLang="zh-CN" sz="1600" dirty="0">
              <a:latin typeface="宋体" charset="0"/>
              <a:ea typeface="宋体" charset="0"/>
              <a:cs typeface="宋体" charset="0"/>
            </a:endParaRPr>
          </a:p>
          <a:p>
            <a:pPr marL="95250" indent="5080" algn="l" rtl="0" eaLnBrk="0">
              <a:lnSpc>
                <a:spcPct val="104000"/>
              </a:lnSpc>
              <a:spcBef>
                <a:spcPts val="325"/>
              </a:spcBef>
            </a:pPr>
            <a:endParaRPr lang="en-US" altLang="zh-CN" sz="1600" dirty="0">
              <a:latin typeface="宋体" charset="0"/>
              <a:ea typeface="宋体" charset="0"/>
              <a:cs typeface="宋体" charset="0"/>
            </a:endParaRPr>
          </a:p>
          <a:p>
            <a:pPr marL="95250" indent="5080" algn="l" rtl="0" eaLnBrk="0">
              <a:lnSpc>
                <a:spcPct val="104000"/>
              </a:lnSpc>
              <a:spcBef>
                <a:spcPts val="325"/>
              </a:spcBef>
            </a:pPr>
            <a:endParaRPr lang="en-US" altLang="zh-CN" sz="1600" dirty="0">
              <a:latin typeface="宋体" charset="0"/>
              <a:ea typeface="宋体" charset="0"/>
              <a:cs typeface="宋体" charset="0"/>
            </a:endParaRPr>
          </a:p>
          <a:p>
            <a:pPr marL="95250" indent="5080" algn="l" rtl="0" eaLnBrk="0">
              <a:lnSpc>
                <a:spcPct val="104000"/>
              </a:lnSpc>
              <a:spcBef>
                <a:spcPts val="325"/>
              </a:spcBef>
            </a:pPr>
            <a:endParaRPr lang="en-US" altLang="zh-CN" sz="1600" dirty="0">
              <a:latin typeface="宋体" charset="0"/>
              <a:ea typeface="宋体" charset="0"/>
              <a:cs typeface="宋体" charset="0"/>
            </a:endParaRPr>
          </a:p>
          <a:p>
            <a:pPr marL="95250" indent="5080" algn="l" rtl="0" eaLnBrk="0">
              <a:lnSpc>
                <a:spcPct val="104000"/>
              </a:lnSpc>
              <a:spcBef>
                <a:spcPts val="325"/>
              </a:spcBef>
            </a:pPr>
            <a:endParaRPr lang="en-US" altLang="zh-CN" sz="1600" dirty="0">
              <a:latin typeface="宋体" charset="0"/>
              <a:ea typeface="宋体" charset="0"/>
              <a:cs typeface="宋体" charset="0"/>
            </a:endParaRPr>
          </a:p>
          <a:p>
            <a:pPr marL="95250" indent="5080" algn="l" rtl="0" eaLnBrk="0">
              <a:lnSpc>
                <a:spcPct val="104000"/>
              </a:lnSpc>
              <a:spcBef>
                <a:spcPts val="325"/>
              </a:spcBef>
            </a:pPr>
            <a:endParaRPr lang="en-US" altLang="zh-CN" sz="1600" dirty="0">
              <a:latin typeface="宋体" charset="0"/>
              <a:ea typeface="宋体" charset="0"/>
              <a:cs typeface="宋体" charset="0"/>
            </a:endParaRPr>
          </a:p>
          <a:p>
            <a:pPr marL="95250" indent="5080" algn="l" rtl="0" eaLnBrk="0">
              <a:lnSpc>
                <a:spcPct val="104000"/>
              </a:lnSpc>
              <a:spcBef>
                <a:spcPts val="325"/>
              </a:spcBef>
            </a:pPr>
            <a:endParaRPr lang="en-US" altLang="zh-CN" sz="1600" dirty="0">
              <a:latin typeface="宋体" charset="0"/>
              <a:ea typeface="宋体" charset="0"/>
              <a:cs typeface="宋体" charset="0"/>
            </a:endParaRPr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89939" y="104123"/>
            <a:ext cx="2487823" cy="521952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966674" y="791196"/>
            <a:ext cx="2308860" cy="508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b="1" kern="0" dirty="0">
              <a:latin typeface="宋体" charset="0"/>
              <a:ea typeface="宋体" charset="0"/>
              <a:cs typeface="Arial" panose="020B060402020209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lang="zh-CN" sz="3200" b="1" kern="0" dirty="0">
                <a:solidFill>
                  <a:srgbClr val="000000">
                    <a:alpha val="100000"/>
                  </a:srgbClr>
                </a:solidFill>
                <a:latin typeface="宋体" charset="0"/>
                <a:ea typeface="宋体" charset="0"/>
                <a:cs typeface="Avenir Next Condensed" panose="020B0806020202020204"/>
              </a:rPr>
              <a:t>储量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 154"/>
          <p:cNvSpPr/>
          <p:nvPr/>
        </p:nvSpPr>
        <p:spPr>
          <a:xfrm>
            <a:off x="0" y="648563"/>
            <a:ext cx="12192000" cy="361721"/>
          </a:xfrm>
          <a:prstGeom prst="rect">
            <a:avLst/>
          </a:prstGeom>
          <a:solidFill>
            <a:srgbClr val="BB9F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6" name="rect 156"/>
          <p:cNvSpPr/>
          <p:nvPr/>
        </p:nvSpPr>
        <p:spPr>
          <a:xfrm>
            <a:off x="4630801" y="648525"/>
            <a:ext cx="3239007" cy="559752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 anchor="ctr" anchorCtr="0"/>
          <a:lstStyle/>
          <a:p>
            <a:pPr algn="ctr"/>
            <a:r>
              <a:rPr lang="zh-CN" b="1" kern="0" spc="50" dirty="0">
                <a:solidFill>
                  <a:srgbClr val="FFFFFF">
                    <a:alpha val="100000"/>
                  </a:srgbClr>
                </a:solidFill>
                <a:latin typeface="宋体" charset="0"/>
                <a:ea typeface="宋体" charset="0"/>
                <a:cs typeface="Trebuchet MS" panose="020B0703020202090204"/>
                <a:sym typeface="+mn-ea"/>
              </a:rPr>
              <a:t>运营介绍</a:t>
            </a:r>
          </a:p>
        </p:txBody>
      </p:sp>
      <p:sp>
        <p:nvSpPr>
          <p:cNvPr id="158" name="textbox 158"/>
          <p:cNvSpPr/>
          <p:nvPr/>
        </p:nvSpPr>
        <p:spPr>
          <a:xfrm>
            <a:off x="0" y="1241425"/>
            <a:ext cx="12217400" cy="1542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179705" indent="0" algn="l" defTabSz="914400" rtl="0" eaLnBrk="0" fontAlgn="auto">
              <a:lnSpc>
                <a:spcPct val="181000"/>
              </a:lnSpc>
              <a:spcBef>
                <a:spcPts val="0"/>
              </a:spcBef>
              <a:tabLst>
                <a:tab pos="419100" algn="l"/>
              </a:tabLst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lang="en-US" altLang="zh-CN" sz="1400" dirty="0">
                <a:latin typeface="Arial" panose="020B0604020202090204" pitchFamily="34" charset="0"/>
                <a:ea typeface="宋体" charset="0"/>
                <a:cs typeface="Arial" panose="020B0604020202090204" pitchFamily="34" charset="0"/>
              </a:rPr>
              <a:t>GBC</a:t>
            </a:r>
            <a:r>
              <a:rPr lang="zh-CN" altLang="en-US" sz="1400" dirty="0">
                <a:latin typeface="宋体" charset="0"/>
                <a:ea typeface="宋体" charset="0"/>
                <a:cs typeface="宋体" charset="0"/>
              </a:rPr>
              <a:t>矿山目前采用露天采矿和钻孔爆破相结合的方式。</a:t>
            </a:r>
          </a:p>
          <a:p>
            <a:pPr marL="179705" indent="0" algn="l" defTabSz="914400" rtl="0" eaLnBrk="0" fontAlgn="auto">
              <a:lnSpc>
                <a:spcPct val="181000"/>
              </a:lnSpc>
              <a:spcBef>
                <a:spcPts val="0"/>
              </a:spcBef>
              <a:tabLst>
                <a:tab pos="419100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宋体" charset="0"/>
                <a:ea typeface="宋体" charset="0"/>
                <a:cs typeface="宋体" charset="0"/>
              </a:rPr>
              <a:t>	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宋体" charset="0"/>
                <a:ea typeface="宋体" charset="0"/>
                <a:cs typeface="宋体" charset="0"/>
              </a:rPr>
              <a:t>    </a:t>
            </a:r>
            <a:r>
              <a:rPr lang="zh-CN" sz="1400" kern="0" spc="30" dirty="0">
                <a:solidFill>
                  <a:srgbClr val="000000">
                    <a:alpha val="100000"/>
                  </a:srgbClr>
                </a:solidFill>
                <a:latin typeface="宋体" charset="0"/>
                <a:ea typeface="宋体" charset="0"/>
                <a:cs typeface="宋体" charset="0"/>
              </a:rPr>
              <a:t>公司</a:t>
            </a:r>
            <a:r>
              <a:rPr lang="zh-CN" altLang="en-US" sz="1400" dirty="0">
                <a:latin typeface="宋体" charset="0"/>
                <a:ea typeface="宋体" charset="0"/>
                <a:cs typeface="宋体" charset="0"/>
              </a:rPr>
              <a:t>战略目标</a:t>
            </a:r>
            <a:r>
              <a:rPr lang="en-US" altLang="zh-CN" sz="1400" dirty="0">
                <a:latin typeface="宋体" charset="0"/>
                <a:ea typeface="宋体" charset="0"/>
                <a:cs typeface="宋体" charset="0"/>
              </a:rPr>
              <a:t>：</a:t>
            </a:r>
            <a:r>
              <a:rPr lang="zh-CN" altLang="en-US" sz="1400" dirty="0">
                <a:latin typeface="宋体" charset="0"/>
                <a:ea typeface="宋体" charset="0"/>
                <a:cs typeface="宋体" charset="0"/>
              </a:rPr>
              <a:t>逐步减少对钻孔爆破的依赖，扩大露天采矿规模。</a:t>
            </a:r>
          </a:p>
          <a:p>
            <a:pPr marL="179705" indent="0" algn="l" defTabSz="914400" rtl="0" eaLnBrk="0" fontAlgn="auto">
              <a:lnSpc>
                <a:spcPct val="181000"/>
              </a:lnSpc>
              <a:spcBef>
                <a:spcPts val="0"/>
              </a:spcBef>
              <a:tabLst>
                <a:tab pos="419100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宋体" charset="0"/>
                <a:ea typeface="宋体" charset="0"/>
                <a:cs typeface="宋体" charset="0"/>
              </a:rPr>
              <a:t>	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宋体" charset="0"/>
                <a:ea typeface="宋体" charset="0"/>
                <a:cs typeface="宋体" charset="0"/>
              </a:rPr>
              <a:t>    </a:t>
            </a:r>
            <a:r>
              <a:rPr lang="zh-CN" sz="1400" kern="0" spc="20" dirty="0">
                <a:solidFill>
                  <a:srgbClr val="000000">
                    <a:alpha val="100000"/>
                  </a:srgbClr>
                </a:solidFill>
                <a:latin typeface="宋体" charset="0"/>
                <a:ea typeface="宋体" charset="0"/>
                <a:cs typeface="宋体" charset="0"/>
              </a:rPr>
              <a:t>开采</a:t>
            </a:r>
            <a:r>
              <a:rPr lang="zh-CN" sz="1400" kern="0" spc="-10" dirty="0">
                <a:solidFill>
                  <a:schemeClr val="tx1">
                    <a:alpha val="100000"/>
                  </a:schemeClr>
                </a:solidFill>
                <a:latin typeface="宋体" charset="0"/>
                <a:ea typeface="宋体" charset="0"/>
                <a:cs typeface="宋体" charset="0"/>
              </a:rPr>
              <a:t>模式的升级转变旨在</a:t>
            </a:r>
            <a:r>
              <a:rPr lang="zh-CN" altLang="en-US" sz="1400" dirty="0">
                <a:solidFill>
                  <a:srgbClr val="6B5547"/>
                </a:solidFill>
                <a:latin typeface="宋体" charset="0"/>
                <a:ea typeface="宋体" charset="0"/>
                <a:cs typeface="宋体" charset="0"/>
              </a:rPr>
              <a:t>提高运营效率、降低环境影响、提升资源回收率，并强化可持续发展承诺</a:t>
            </a:r>
            <a:r>
              <a:rPr lang="zh-CN" altLang="en-US" sz="1400" dirty="0">
                <a:latin typeface="宋体" charset="0"/>
                <a:ea typeface="宋体" charset="0"/>
                <a:cs typeface="宋体" charset="0"/>
              </a:rPr>
              <a:t>。</a:t>
            </a:r>
            <a:endParaRPr sz="1400" dirty="0">
              <a:latin typeface="宋体" charset="0"/>
              <a:ea typeface="宋体" charset="0"/>
              <a:cs typeface="宋体" charset="0"/>
            </a:endParaRPr>
          </a:p>
          <a:p>
            <a:pPr marL="179705" indent="0" algn="l" defTabSz="914400" rtl="0" eaLnBrk="0" fontAlgn="auto">
              <a:lnSpc>
                <a:spcPct val="181000"/>
              </a:lnSpc>
              <a:spcBef>
                <a:spcPts val="0"/>
              </a:spcBef>
              <a:tabLst>
                <a:tab pos="419100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宋体" charset="0"/>
                <a:ea typeface="宋体" charset="0"/>
                <a:cs typeface="宋体" charset="0"/>
              </a:rPr>
              <a:t>	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宋体" charset="0"/>
                <a:ea typeface="宋体" charset="0"/>
                <a:cs typeface="宋体" charset="0"/>
              </a:rPr>
              <a:t>   </a:t>
            </a:r>
            <a:r>
              <a:rPr lang="en-US" sz="1400" kern="0" spc="20" dirty="0">
                <a:solidFill>
                  <a:srgbClr val="000000">
                    <a:alpha val="100000"/>
                  </a:srgbClr>
                </a:solidFill>
                <a:latin typeface="宋体" charset="0"/>
                <a:ea typeface="宋体" charset="0"/>
                <a:cs typeface="宋体" charset="0"/>
              </a:rPr>
              <a:t> </a:t>
            </a:r>
            <a:r>
              <a:rPr lang="zh-CN" altLang="en-US" sz="1400" dirty="0">
                <a:latin typeface="宋体" charset="0"/>
                <a:ea typeface="宋体" charset="0"/>
                <a:cs typeface="宋体" charset="0"/>
              </a:rPr>
              <a:t>采矿升级已使年产量从</a:t>
            </a:r>
            <a:r>
              <a:rPr lang="en-US" altLang="zh-CN" sz="1400" dirty="0">
                <a:latin typeface="Arial" panose="020B0604020202090204" pitchFamily="34" charset="0"/>
                <a:ea typeface="宋体" charset="0"/>
                <a:cs typeface="Arial" panose="020B0604020202090204" pitchFamily="34" charset="0"/>
              </a:rPr>
              <a:t>120</a:t>
            </a:r>
            <a:r>
              <a:rPr lang="zh-CN" altLang="en-US" sz="1400" dirty="0">
                <a:latin typeface="宋体" charset="0"/>
                <a:ea typeface="宋体" charset="0"/>
                <a:cs typeface="宋体" charset="0"/>
              </a:rPr>
              <a:t>万吨提升至</a:t>
            </a:r>
            <a:r>
              <a:rPr lang="en-US" altLang="zh-CN" sz="1400" dirty="0">
                <a:latin typeface="Arial" panose="020B0604020202090204" pitchFamily="34" charset="0"/>
                <a:ea typeface="宋体" charset="0"/>
                <a:cs typeface="Arial" panose="020B0604020202090204" pitchFamily="34" charset="0"/>
              </a:rPr>
              <a:t>2024</a:t>
            </a:r>
            <a:r>
              <a:rPr lang="zh-CN" altLang="en-US" sz="1400" dirty="0">
                <a:latin typeface="宋体" charset="0"/>
                <a:ea typeface="宋体" charset="0"/>
                <a:cs typeface="宋体" charset="0"/>
              </a:rPr>
              <a:t>年的</a:t>
            </a:r>
            <a:r>
              <a:rPr lang="en-US" altLang="zh-CN" sz="1400" dirty="0">
                <a:latin typeface="Arial" panose="020B0604020202090204" pitchFamily="34" charset="0"/>
                <a:ea typeface="宋体" charset="0"/>
                <a:cs typeface="Arial" panose="020B0604020202090204" pitchFamily="34" charset="0"/>
              </a:rPr>
              <a:t>180</a:t>
            </a:r>
            <a:r>
              <a:rPr lang="zh-CN" altLang="en-US" sz="1400" dirty="0">
                <a:latin typeface="宋体" charset="0"/>
                <a:ea typeface="宋体" charset="0"/>
                <a:cs typeface="宋体" charset="0"/>
              </a:rPr>
              <a:t>万吨，预计</a:t>
            </a:r>
            <a:r>
              <a:rPr lang="en-US" altLang="zh-CN" sz="1400" dirty="0">
                <a:latin typeface="Arial" panose="020B0604020202090204" pitchFamily="34" charset="0"/>
                <a:ea typeface="宋体" charset="0"/>
                <a:cs typeface="Arial" panose="020B0604020202090204" pitchFamily="34" charset="0"/>
              </a:rPr>
              <a:t>2025</a:t>
            </a:r>
            <a:r>
              <a:rPr lang="zh-CN" altLang="en-US" sz="1400" dirty="0">
                <a:latin typeface="宋体" charset="0"/>
                <a:ea typeface="宋体" charset="0"/>
                <a:cs typeface="宋体" charset="0"/>
              </a:rPr>
              <a:t>年将通过基础设施改进和运营优化进一步提升至</a:t>
            </a:r>
            <a:r>
              <a:rPr lang="en-US" altLang="zh-CN" sz="1400" dirty="0">
                <a:latin typeface="Arial" panose="020B0604020202090204" pitchFamily="34" charset="0"/>
                <a:ea typeface="宋体" charset="0"/>
                <a:cs typeface="Arial" panose="020B0604020202090204" pitchFamily="34" charset="0"/>
              </a:rPr>
              <a:t>600</a:t>
            </a:r>
            <a:r>
              <a:rPr lang="zh-CN" altLang="en-US" sz="1400" dirty="0">
                <a:latin typeface="宋体" charset="0"/>
                <a:ea typeface="宋体" charset="0"/>
                <a:cs typeface="宋体" charset="0"/>
              </a:rPr>
              <a:t>万吨。</a:t>
            </a:r>
          </a:p>
        </p:txBody>
      </p:sp>
      <p:pic>
        <p:nvPicPr>
          <p:cNvPr id="160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5609" y="2596961"/>
            <a:ext cx="66687" cy="100922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5609" y="2192974"/>
            <a:ext cx="66687" cy="100922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5635" y="1805389"/>
            <a:ext cx="66801" cy="101094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5609" y="1417893"/>
            <a:ext cx="66687" cy="100922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12242" y="2887129"/>
            <a:ext cx="5688584" cy="3841623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250178" y="2979115"/>
            <a:ext cx="5606668" cy="3738752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2250" y="3333115"/>
            <a:ext cx="11839575" cy="2928620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269875" y="1417955"/>
            <a:ext cx="11666220" cy="1561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71755" indent="0" algn="l" rtl="0" eaLnBrk="0" fontAlgn="auto">
              <a:lnSpc>
                <a:spcPct val="180000"/>
              </a:lnSpc>
              <a:spcBef>
                <a:spcPts val="0"/>
              </a:spcBef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71755" indent="0" algn="l" rtl="0" eaLnBrk="0" fontAlgn="auto">
              <a:lnSpc>
                <a:spcPct val="180000"/>
              </a:lnSpc>
              <a:spcBef>
                <a:spcPts val="0"/>
              </a:spcBef>
              <a:tabLst>
                <a:tab pos="79375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lang="zh-CN"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公司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新增了大型设备，如轮式装载机和推土机，确保铝土矿在堆场区域的高效转运。</a:t>
            </a:r>
          </a:p>
          <a:p>
            <a:pPr marL="71755" indent="0" algn="l" rtl="0" eaLnBrk="0" fontAlgn="auto">
              <a:lnSpc>
                <a:spcPct val="180000"/>
              </a:lnSpc>
              <a:spcBef>
                <a:spcPts val="0"/>
              </a:spcBef>
              <a:tabLst>
                <a:tab pos="79375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这些设备可快速将大批量铝土矿运送至机械化传送带进料点。</a:t>
            </a:r>
            <a:endParaRPr sz="1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71755" indent="0" algn="l" rtl="0" eaLnBrk="0" fontAlgn="auto">
              <a:lnSpc>
                <a:spcPct val="180000"/>
              </a:lnSpc>
              <a:spcBef>
                <a:spcPts val="0"/>
              </a:spcBef>
              <a:tabLst>
                <a:tab pos="79375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我们扩大了堆场面积，以容纳更多铝土矿库存。</a:t>
            </a:r>
            <a:endParaRPr sz="1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71755" indent="0" algn="l" rtl="0" eaLnBrk="0" fontAlgn="auto">
              <a:lnSpc>
                <a:spcPct val="180000"/>
              </a:lnSpc>
              <a:spcBef>
                <a:spcPts val="0"/>
              </a:spcBef>
              <a:tabLst>
                <a:tab pos="79375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</a:t>
            </a:r>
            <a:r>
              <a:rPr lang="en-US"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400" dirty="0">
                <a:latin typeface="Arial" panose="020B0604020202090204"/>
                <a:ea typeface="Arial" panose="020B0604020202090204"/>
                <a:cs typeface="Arial" panose="020B0604020202090204"/>
              </a:rPr>
              <a:t>为提升堆场功能，我们安装了全面的照明系统，确保日落后持续作业。</a:t>
            </a:r>
            <a:endParaRPr lang="en-US" altLang="zh-CN" sz="14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178" name="picture 1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9267" y="2761934"/>
            <a:ext cx="66687" cy="100922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9267" y="2388554"/>
            <a:ext cx="66687" cy="100922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9267" y="2016191"/>
            <a:ext cx="66687" cy="100922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9267" y="1628586"/>
            <a:ext cx="66687" cy="100922"/>
          </a:xfrm>
          <a:prstGeom prst="rect">
            <a:avLst/>
          </a:prstGeom>
        </p:spPr>
      </p:pic>
      <p:sp>
        <p:nvSpPr>
          <p:cNvPr id="186" name="rect 186"/>
          <p:cNvSpPr/>
          <p:nvPr/>
        </p:nvSpPr>
        <p:spPr>
          <a:xfrm>
            <a:off x="0" y="648563"/>
            <a:ext cx="12192000" cy="361721"/>
          </a:xfrm>
          <a:prstGeom prst="rect">
            <a:avLst/>
          </a:prstGeom>
          <a:solidFill>
            <a:srgbClr val="BB9F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8" name="textbox 188"/>
          <p:cNvSpPr/>
          <p:nvPr/>
        </p:nvSpPr>
        <p:spPr>
          <a:xfrm>
            <a:off x="4631055" y="648335"/>
            <a:ext cx="3239135" cy="58420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indent="0" algn="ctr" rtl="0" eaLnBrk="0" fontAlgn="auto">
              <a:lnSpc>
                <a:spcPct val="100000"/>
              </a:lnSpc>
              <a:spcBef>
                <a:spcPts val="0"/>
              </a:spcBef>
            </a:pPr>
            <a:r>
              <a:rPr lang="zh-CN" b="1" kern="0" spc="50" dirty="0">
                <a:solidFill>
                  <a:srgbClr val="FFFFFF">
                    <a:alpha val="100000"/>
                  </a:srgbClr>
                </a:solidFill>
                <a:latin typeface="宋体" charset="0"/>
                <a:ea typeface="宋体" charset="0"/>
                <a:cs typeface="Trebuchet MS" panose="020B0703020202090204"/>
              </a:rPr>
              <a:t>库存管理</a:t>
            </a:r>
          </a:p>
        </p:txBody>
      </p:sp>
      <p:pic>
        <p:nvPicPr>
          <p:cNvPr id="190" name="picture 1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4159861"/>
            <a:ext cx="9637776" cy="2286045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28905" y="2278380"/>
            <a:ext cx="6029960" cy="1367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179705" indent="0" algn="l" rtl="0" eaLnBrk="0" fontAlgn="auto">
              <a:lnSpc>
                <a:spcPct val="200000"/>
              </a:lnSpc>
              <a:spcBef>
                <a:spcPts val="0"/>
              </a:spcBef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■</a:t>
            </a:r>
            <a:r>
              <a:rPr lang="en-US"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阿瓦索至塔科拉迪港的铁路运输曾是铝土矿高效运输的关键渠道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。</a:t>
            </a:r>
            <a:endParaRPr lang="zh-CN" altLang="en-US" sz="1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9705" indent="0" algn="l" rtl="0" eaLnBrk="0" fontAlgn="auto">
              <a:lnSpc>
                <a:spcPct val="200000"/>
              </a:lnSpc>
              <a:spcBef>
                <a:spcPts val="0"/>
              </a:spcBef>
            </a:pP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■</a:t>
            </a:r>
            <a:r>
              <a:rPr lang="en-US"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由于铁路基础设施老化，铝土矿铁路运输于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2011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年暂停，给行业带来重大挑战。</a:t>
            </a:r>
            <a:endParaRPr sz="1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9705" indent="0" algn="l" rtl="0" eaLnBrk="0" fontAlgn="auto">
              <a:lnSpc>
                <a:spcPct val="200000"/>
              </a:lnSpc>
              <a:spcBef>
                <a:spcPts val="0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■</a:t>
            </a:r>
            <a:r>
              <a:rPr lang="en-US"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铁路运输中断后，铝土矿运输完全依赖公路运输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，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显著影响了物流效率并增加了成本。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6321425" y="2279015"/>
            <a:ext cx="5870575" cy="1367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107950" indent="0" algn="l" rtl="0" eaLnBrk="0" fontAlgn="auto">
              <a:lnSpc>
                <a:spcPct val="200000"/>
              </a:lnSpc>
              <a:spcBef>
                <a:spcPts val="0"/>
              </a:spcBef>
            </a:pP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■</a:t>
            </a:r>
            <a:r>
              <a:rPr lang="en-US"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由于铁路停运，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GBC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采用公路运输方式，将铝土矿运送至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250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公里外的塔科拉迪港。</a:t>
            </a:r>
          </a:p>
          <a:p>
            <a:pPr marL="107950" indent="0" algn="l" rtl="0" eaLnBrk="0" fontAlgn="auto">
              <a:lnSpc>
                <a:spcPct val="200000"/>
              </a:lnSpc>
              <a:spcBef>
                <a:spcPts val="0"/>
              </a:spcBef>
            </a:pP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■</a:t>
            </a:r>
            <a:r>
              <a:rPr lang="en-US"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运输业务全年持续，展现了我们不懈努力和满足客户需求的坚定承诺。</a:t>
            </a:r>
          </a:p>
          <a:p>
            <a:pPr marL="107950" indent="0" algn="l" rtl="0" eaLnBrk="0" fontAlgn="auto">
              <a:lnSpc>
                <a:spcPct val="200000"/>
              </a:lnSpc>
              <a:spcBef>
                <a:spcPts val="0"/>
              </a:spcBef>
            </a:pP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■</a:t>
            </a:r>
            <a:r>
              <a:rPr lang="en-US"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配备现代化节能卡车车队，每辆载重</a:t>
            </a:r>
            <a:r>
              <a:rPr lang="en-US" altLang="zh-CN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60</a:t>
            </a:r>
            <a:r>
              <a:rPr lang="zh-CN" altLang="en-US" sz="1200" dirty="0">
                <a:latin typeface="Arial" panose="020B0604020202090204"/>
                <a:ea typeface="Arial" panose="020B0604020202090204"/>
                <a:cs typeface="Arial" panose="020B0604020202090204"/>
              </a:rPr>
              <a:t>吨，大幅减少运输频次。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723120" y="4171681"/>
            <a:ext cx="2310384" cy="2273838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4614545" y="640080"/>
            <a:ext cx="3242945" cy="652780"/>
          </a:xfrm>
          <a:prstGeom prst="rect">
            <a:avLst/>
          </a:prstGeom>
          <a:solidFill>
            <a:srgbClr val="6A544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ctr" rtl="0" eaLnBrk="0">
              <a:lnSpc>
                <a:spcPct val="100000"/>
              </a:lnSpc>
            </a:pPr>
            <a:r>
              <a:rPr lang="zh-CN" altLang="en-US" sz="1825" b="1" dirty="0">
                <a:solidFill>
                  <a:schemeClr val="bg1"/>
                </a:solidFill>
                <a:latin typeface="宋体" charset="0"/>
                <a:ea typeface="宋体" charset="0"/>
                <a:cs typeface="Arial" panose="020B0604020202090204"/>
              </a:rPr>
              <a:t>铝土矿到港运输方式</a:t>
            </a:r>
          </a:p>
        </p:txBody>
      </p:sp>
      <p:sp>
        <p:nvSpPr>
          <p:cNvPr id="14" name="textbox 14"/>
          <p:cNvSpPr/>
          <p:nvPr/>
        </p:nvSpPr>
        <p:spPr>
          <a:xfrm>
            <a:off x="1539240" y="1554480"/>
            <a:ext cx="2875280" cy="438785"/>
          </a:xfrm>
          <a:prstGeom prst="rect">
            <a:avLst/>
          </a:prstGeom>
          <a:solidFill>
            <a:srgbClr val="6A544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ctr" rtl="0" eaLnBrk="0">
              <a:lnSpc>
                <a:spcPct val="117000"/>
              </a:lnSpc>
            </a:pPr>
            <a:r>
              <a:rPr lang="zh-CN" altLang="en-US" b="1" dirty="0">
                <a:solidFill>
                  <a:schemeClr val="bg1"/>
                </a:solidFill>
                <a:latin typeface="宋体" charset="0"/>
                <a:ea typeface="宋体" charset="0"/>
                <a:cs typeface="Arial" panose="020B0604020202090204"/>
              </a:rPr>
              <a:t>铁路运输</a:t>
            </a:r>
          </a:p>
        </p:txBody>
      </p:sp>
      <p:sp>
        <p:nvSpPr>
          <p:cNvPr id="16" name="textbox 16"/>
          <p:cNvSpPr/>
          <p:nvPr/>
        </p:nvSpPr>
        <p:spPr>
          <a:xfrm>
            <a:off x="8026400" y="1560830"/>
            <a:ext cx="2730500" cy="433070"/>
          </a:xfrm>
          <a:prstGeom prst="rect">
            <a:avLst/>
          </a:prstGeom>
          <a:solidFill>
            <a:srgbClr val="6A544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ctr" rtl="0" eaLnBrk="0">
              <a:lnSpc>
                <a:spcPct val="109000"/>
              </a:lnSpc>
            </a:pPr>
            <a:r>
              <a:rPr lang="zh-CN" altLang="en-US" b="1" dirty="0">
                <a:solidFill>
                  <a:schemeClr val="bg1"/>
                </a:solidFill>
                <a:latin typeface="宋体" charset="0"/>
                <a:ea typeface="宋体" charset="0"/>
                <a:cs typeface="Arial" panose="020B0604020202090204"/>
              </a:rPr>
              <a:t>卡车运输</a:t>
            </a:r>
          </a:p>
        </p:txBody>
      </p:sp>
      <p:pic>
        <p:nvPicPr>
          <p:cNvPr id="3" name="picture 1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box 194"/>
          <p:cNvSpPr/>
          <p:nvPr/>
        </p:nvSpPr>
        <p:spPr>
          <a:xfrm>
            <a:off x="2680970" y="759460"/>
            <a:ext cx="6830060" cy="1104265"/>
          </a:xfrm>
          <a:prstGeom prst="rect">
            <a:avLst/>
          </a:prstGeom>
          <a:solidFill>
            <a:srgbClr val="D1D1D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indent="0" algn="ctr" rtl="0" eaLnBrk="0" fontAlgn="auto">
              <a:lnSpc>
                <a:spcPct val="100000"/>
              </a:lnSpc>
            </a:pPr>
            <a:r>
              <a:rPr lang="zh-CN" altLang="en-US" sz="3600" b="1" spc="150" dirty="0">
                <a:solidFill>
                  <a:schemeClr val="tx1"/>
                </a:solidFill>
                <a:uFillTx/>
                <a:latin typeface="Arial Bold" panose="020B0604020202090204" charset="0"/>
                <a:ea typeface="Arial Bold" panose="020B0604020202090204" charset="0"/>
                <a:cs typeface="Arial" panose="020B0604020202090204"/>
              </a:rPr>
              <a:t>投资概况</a:t>
            </a:r>
          </a:p>
        </p:txBody>
      </p:sp>
      <p:graphicFrame>
        <p:nvGraphicFramePr>
          <p:cNvPr id="196" name="table 196"/>
          <p:cNvGraphicFramePr>
            <a:graphicFrameLocks noGrp="1"/>
          </p:cNvGraphicFramePr>
          <p:nvPr/>
        </p:nvGraphicFramePr>
        <p:xfrm>
          <a:off x="1762506" y="4347908"/>
          <a:ext cx="4164330" cy="1522095"/>
        </p:xfrm>
        <a:graphic>
          <a:graphicData uri="http://schemas.openxmlformats.org/drawingml/2006/table">
            <a:tbl>
              <a:tblPr/>
              <a:tblGrid>
                <a:gridCol w="416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65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12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775335" algn="l" rtl="0" eaLnBrk="0">
                        <a:lnSpc>
                          <a:spcPts val="595"/>
                        </a:lnSpc>
                      </a:pPr>
                      <a:r>
                        <a:rPr sz="9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20,480,646.44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806450" algn="l" rtl="0" eaLnBrk="0">
                        <a:lnSpc>
                          <a:spcPct val="73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8,412,248.96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61290" algn="l" rtl="0" eaLnBrk="0">
                        <a:lnSpc>
                          <a:spcPct val="68000"/>
                        </a:lnSpc>
                      </a:pPr>
                      <a:endParaRPr sz="900" kern="0" spc="-30" dirty="0">
                        <a:solidFill>
                          <a:srgbClr val="404040">
                            <a:alpha val="100000"/>
                          </a:srgbClr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61290" algn="l" rtl="0" eaLnBrk="0">
                        <a:lnSpc>
                          <a:spcPct val="68000"/>
                        </a:lnSpc>
                      </a:pPr>
                      <a:r>
                        <a:rPr sz="9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2024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60655" algn="l" rtl="0" eaLnBrk="0">
                        <a:lnSpc>
                          <a:spcPct val="68000"/>
                        </a:lnSpc>
                      </a:pPr>
                      <a:r>
                        <a:rPr sz="9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2023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61290" algn="l" rtl="0" eaLnBrk="0">
                        <a:lnSpc>
                          <a:spcPct val="68000"/>
                        </a:lnSpc>
                      </a:pPr>
                      <a:r>
                        <a:rPr sz="9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2022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98" name="table 198"/>
          <p:cNvGraphicFramePr>
            <a:graphicFrameLocks noGrp="1"/>
          </p:cNvGraphicFramePr>
          <p:nvPr/>
        </p:nvGraphicFramePr>
        <p:xfrm>
          <a:off x="7602093" y="4425505"/>
          <a:ext cx="3946525" cy="1282065"/>
        </p:xfrm>
        <a:graphic>
          <a:graphicData uri="http://schemas.openxmlformats.org/drawingml/2006/table">
            <a:tbl>
              <a:tblPr/>
              <a:tblGrid>
                <a:gridCol w="394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60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00" name="picture 2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53172" y="4331208"/>
            <a:ext cx="3444240" cy="1554099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75764" y="4346638"/>
            <a:ext cx="3331844" cy="1513408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2235200" y="5948045"/>
            <a:ext cx="3605530" cy="384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lang="en-US" sz="8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2024</a:t>
            </a:r>
            <a:r>
              <a:rPr sz="8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                               </a:t>
            </a:r>
            <a:r>
              <a:rPr lang="en-US" sz="8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2023</a:t>
            </a:r>
            <a:r>
              <a:rPr sz="8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                  </a:t>
            </a:r>
            <a:r>
              <a:rPr sz="8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</a:t>
            </a:r>
            <a:r>
              <a:rPr lang="en-US" sz="8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2022</a:t>
            </a:r>
            <a:r>
              <a:rPr sz="8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</a:t>
            </a: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29920" algn="l" rtl="0" eaLnBrk="0">
              <a:lnSpc>
                <a:spcPts val="1100"/>
              </a:lnSpc>
              <a:tabLst>
                <a:tab pos="641985" algn="l"/>
              </a:tabLst>
            </a:pPr>
            <a:r>
              <a:rPr sz="9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lang="en-US"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</a:p>
          <a:p>
            <a:pPr marL="629920" algn="l" rtl="0" eaLnBrk="0">
              <a:lnSpc>
                <a:spcPts val="1100"/>
              </a:lnSpc>
              <a:tabLst>
                <a:tab pos="641985" algn="l"/>
              </a:tabLst>
            </a:pPr>
            <a:r>
              <a:rPr lang="en-US" altLang="zh-CN"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</a:t>
            </a:r>
            <a:r>
              <a:rPr lang="zh-CN" altLang="en-US" sz="900" kern="0" spc="-20" dirty="0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年份</a:t>
            </a:r>
            <a:r>
              <a:rPr sz="9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  </a:t>
            </a:r>
            <a:r>
              <a:rPr lang="zh-CN" sz="900" kern="0" spc="-20" dirty="0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投资金额</a:t>
            </a:r>
            <a:r>
              <a:rPr lang="en-US" sz="900" kern="0" spc="-30" dirty="0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（</a:t>
            </a:r>
            <a:r>
              <a:rPr lang="zh-CN" altLang="en-US" sz="900" kern="0" spc="-30" dirty="0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美元</a:t>
            </a:r>
            <a:r>
              <a:rPr lang="en-US" altLang="zh-CN" sz="900" kern="0" spc="-30" dirty="0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）</a:t>
            </a:r>
          </a:p>
        </p:txBody>
      </p:sp>
      <p:sp>
        <p:nvSpPr>
          <p:cNvPr id="208" name="path 208"/>
          <p:cNvSpPr/>
          <p:nvPr/>
        </p:nvSpPr>
        <p:spPr>
          <a:xfrm>
            <a:off x="3420757" y="6247854"/>
            <a:ext cx="272414" cy="28587"/>
          </a:xfrm>
          <a:custGeom>
            <a:avLst/>
            <a:gdLst/>
            <a:ahLst/>
            <a:cxnLst/>
            <a:rect l="0" t="0" r="0" b="0"/>
            <a:pathLst>
              <a:path w="428" h="45">
                <a:moveTo>
                  <a:pt x="22" y="22"/>
                </a:moveTo>
                <a:lnTo>
                  <a:pt x="406" y="22"/>
                </a:lnTo>
              </a:path>
            </a:pathLst>
          </a:custGeom>
          <a:noFill/>
          <a:ln w="28575" cap="rnd">
            <a:solidFill>
              <a:srgbClr val="E97132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path 210"/>
          <p:cNvSpPr/>
          <p:nvPr/>
        </p:nvSpPr>
        <p:spPr>
          <a:xfrm>
            <a:off x="2782633" y="6247854"/>
            <a:ext cx="272414" cy="28587"/>
          </a:xfrm>
          <a:custGeom>
            <a:avLst/>
            <a:gdLst/>
            <a:ahLst/>
            <a:cxnLst/>
            <a:rect l="0" t="0" r="0" b="0"/>
            <a:pathLst>
              <a:path w="428" h="45">
                <a:moveTo>
                  <a:pt x="22" y="22"/>
                </a:moveTo>
                <a:lnTo>
                  <a:pt x="406" y="22"/>
                </a:lnTo>
              </a:path>
            </a:pathLst>
          </a:custGeom>
          <a:noFill/>
          <a:ln w="28575" cap="rnd">
            <a:solidFill>
              <a:srgbClr val="156082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2" name="textbox 212"/>
          <p:cNvSpPr/>
          <p:nvPr/>
        </p:nvSpPr>
        <p:spPr>
          <a:xfrm>
            <a:off x="6824382" y="4192854"/>
            <a:ext cx="662940" cy="1581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1,800,000.00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133000"/>
              </a:lnSpc>
              <a:spcBef>
                <a:spcPts val="60"/>
              </a:spcBef>
              <a:tabLst>
                <a:tab pos="98425" algn="l"/>
                <a:tab pos="100330" algn="l"/>
              </a:tabLst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1,600,000.0</a:t>
            </a: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0</a:t>
            </a: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1,400,000.0</a:t>
            </a: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0</a:t>
            </a: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1,200,000.0</a:t>
            </a: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0</a:t>
            </a: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1,000,000.0</a:t>
            </a: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0</a:t>
            </a: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	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800,000.00</a:t>
            </a:r>
            <a:r>
              <a:rPr sz="9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		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600,000.00</a:t>
            </a:r>
            <a:r>
              <a:rPr sz="9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	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400,000.00</a:t>
            </a:r>
            <a:r>
              <a:rPr sz="900" kern="0" spc="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	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200,000.00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7867650" y="5859780"/>
            <a:ext cx="3392805" cy="358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r>
              <a:rPr lang="en-US" altLang="zh-CN" sz="10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</a:t>
            </a:r>
          </a:p>
          <a:p>
            <a:pPr algn="ctr" rtl="0" eaLnBrk="0">
              <a:lnSpc>
                <a:spcPct val="85000"/>
              </a:lnSpc>
            </a:pPr>
            <a:r>
              <a:rPr lang="zh-CN" sz="10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产量</a:t>
            </a:r>
            <a:r>
              <a:rPr sz="10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         </a:t>
            </a:r>
            <a:r>
              <a:rPr lang="en-US" sz="10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</a:t>
            </a:r>
            <a:r>
              <a:rPr lang="zh-CN" sz="10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运输量</a:t>
            </a:r>
            <a:r>
              <a:rPr sz="10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</a:t>
            </a:r>
            <a:r>
              <a:rPr sz="10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</a:t>
            </a:r>
            <a:r>
              <a:rPr lang="en-US" sz="10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  </a:t>
            </a:r>
            <a:r>
              <a:rPr lang="zh-CN" sz="10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发货量</a:t>
            </a: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08125" algn="l" rtl="0" eaLnBrk="0">
              <a:lnSpc>
                <a:spcPct val="79000"/>
              </a:lnSpc>
              <a:spcBef>
                <a:spcPts val="5"/>
              </a:spcBef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16" name="textbox 216"/>
          <p:cNvSpPr/>
          <p:nvPr/>
        </p:nvSpPr>
        <p:spPr>
          <a:xfrm>
            <a:off x="1158989" y="4118178"/>
            <a:ext cx="511810" cy="1814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45000000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  <a:spcBef>
                <a:spcPts val="69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40000000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73000"/>
              </a:lnSpc>
              <a:spcBef>
                <a:spcPts val="685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35000000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73000"/>
              </a:lnSpc>
              <a:spcBef>
                <a:spcPts val="69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30000000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73000"/>
              </a:lnSpc>
              <a:spcBef>
                <a:spcPts val="69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25000000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73000"/>
              </a:lnSpc>
              <a:spcBef>
                <a:spcPts val="69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20000000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0320" algn="l" rtl="0" eaLnBrk="0">
              <a:lnSpc>
                <a:spcPct val="73000"/>
              </a:lnSpc>
              <a:spcBef>
                <a:spcPts val="69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15000000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0320" algn="l" rtl="0" eaLnBrk="0">
              <a:lnSpc>
                <a:spcPct val="73000"/>
              </a:lnSpc>
              <a:spcBef>
                <a:spcPts val="69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10000000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73000"/>
              </a:lnSpc>
              <a:spcBef>
                <a:spcPts val="685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5000000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5000"/>
              </a:lnSpc>
            </a:pPr>
            <a:endParaRPr sz="5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73000"/>
              </a:lnSpc>
            </a:pP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18" name="textbox 218"/>
          <p:cNvSpPr/>
          <p:nvPr/>
        </p:nvSpPr>
        <p:spPr>
          <a:xfrm>
            <a:off x="7602220" y="3786505"/>
            <a:ext cx="3120390" cy="243205"/>
          </a:xfrm>
          <a:prstGeom prst="rect">
            <a:avLst/>
          </a:prstGeom>
          <a:solidFill>
            <a:srgbClr val="E8E8E8"/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ctr" rtl="0" eaLnBrk="0">
              <a:lnSpc>
                <a:spcPts val="1715"/>
              </a:lnSpc>
            </a:pPr>
            <a:r>
              <a:rPr lang="zh-CN" sz="14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历史产量</a:t>
            </a:r>
            <a:r>
              <a:rPr lang="en-US" altLang="zh-CN" sz="14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、</a:t>
            </a:r>
            <a:r>
              <a:rPr lang="zh-CN" altLang="en-US" sz="14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运输量</a:t>
            </a:r>
            <a:r>
              <a:rPr lang="en-US" altLang="zh-CN" sz="14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、</a:t>
            </a:r>
            <a:r>
              <a:rPr lang="zh-CN" altLang="en-US" sz="14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发货量</a:t>
            </a:r>
          </a:p>
        </p:txBody>
      </p:sp>
      <p:sp>
        <p:nvSpPr>
          <p:cNvPr id="220" name="rect 220"/>
          <p:cNvSpPr/>
          <p:nvPr/>
        </p:nvSpPr>
        <p:spPr>
          <a:xfrm>
            <a:off x="3108579" y="3778504"/>
            <a:ext cx="935609" cy="255142"/>
          </a:xfrm>
          <a:prstGeom prst="rect">
            <a:avLst/>
          </a:prstGeom>
          <a:solidFill>
            <a:srgbClr val="E8E8E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2" name="textbox 222"/>
          <p:cNvSpPr/>
          <p:nvPr/>
        </p:nvSpPr>
        <p:spPr>
          <a:xfrm>
            <a:off x="3095625" y="3774440"/>
            <a:ext cx="1306195" cy="254635"/>
          </a:xfrm>
          <a:prstGeom prst="rect">
            <a:avLst/>
          </a:prstGeom>
          <a:solidFill>
            <a:srgbClr val="E8E8E8"/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ctr" rtl="0" eaLnBrk="0">
              <a:lnSpc>
                <a:spcPts val="1715"/>
              </a:lnSpc>
              <a:tabLst>
                <a:tab pos="65405" algn="l"/>
              </a:tabLst>
            </a:pPr>
            <a:r>
              <a:rPr sz="14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lang="zh-CN" sz="14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投资金额</a:t>
            </a:r>
          </a:p>
        </p:txBody>
      </p:sp>
      <p:sp>
        <p:nvSpPr>
          <p:cNvPr id="224" name="textbox 224"/>
          <p:cNvSpPr/>
          <p:nvPr/>
        </p:nvSpPr>
        <p:spPr>
          <a:xfrm rot="16200000">
            <a:off x="6362660" y="4972197"/>
            <a:ext cx="650240" cy="180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83000"/>
              </a:lnSpc>
            </a:pPr>
            <a:r>
              <a:rPr lang="zh-CN" sz="1000" dirty="0">
                <a:latin typeface="Arial" panose="020B0604020202090204"/>
                <a:ea typeface="Arial" panose="020B0604020202090204"/>
                <a:cs typeface="Arial" panose="020B0604020202090204"/>
              </a:rPr>
              <a:t>公吨</a:t>
            </a:r>
          </a:p>
        </p:txBody>
      </p:sp>
      <p:sp>
        <p:nvSpPr>
          <p:cNvPr id="226" name="textbox 226"/>
          <p:cNvSpPr/>
          <p:nvPr/>
        </p:nvSpPr>
        <p:spPr>
          <a:xfrm>
            <a:off x="8976868" y="6276644"/>
            <a:ext cx="121094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74930" algn="l" rtl="0" eaLnBrk="0">
              <a:lnSpc>
                <a:spcPct val="73000"/>
              </a:lnSpc>
              <a:tabLst>
                <a:tab pos="107950" algn="l"/>
              </a:tabLst>
            </a:pPr>
            <a:r>
              <a:rPr sz="9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2024      2023</a:t>
            </a:r>
            <a:r>
              <a:rPr sz="900" kern="0" spc="4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202</a:t>
            </a: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28" name="path 228"/>
          <p:cNvSpPr/>
          <p:nvPr/>
        </p:nvSpPr>
        <p:spPr>
          <a:xfrm>
            <a:off x="9838612" y="6299831"/>
            <a:ext cx="62779" cy="62779"/>
          </a:xfrm>
          <a:custGeom>
            <a:avLst/>
            <a:gdLst/>
            <a:ahLst/>
            <a:cxnLst/>
            <a:rect l="0" t="0" r="0" b="0"/>
            <a:pathLst>
              <a:path w="98" h="98">
                <a:moveTo>
                  <a:pt x="0" y="98"/>
                </a:moveTo>
                <a:lnTo>
                  <a:pt x="98" y="98"/>
                </a:lnTo>
                <a:lnTo>
                  <a:pt x="98" y="0"/>
                </a:lnTo>
                <a:lnTo>
                  <a:pt x="0" y="0"/>
                </a:lnTo>
                <a:lnTo>
                  <a:pt x="0" y="98"/>
                </a:lnTo>
                <a:close/>
              </a:path>
            </a:pathLst>
          </a:custGeom>
          <a:solidFill>
            <a:srgbClr val="196B2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0" name="path 230"/>
          <p:cNvSpPr/>
          <p:nvPr/>
        </p:nvSpPr>
        <p:spPr>
          <a:xfrm>
            <a:off x="9419641" y="6299831"/>
            <a:ext cx="62779" cy="62779"/>
          </a:xfrm>
          <a:custGeom>
            <a:avLst/>
            <a:gdLst/>
            <a:ahLst/>
            <a:cxnLst/>
            <a:rect l="0" t="0" r="0" b="0"/>
            <a:pathLst>
              <a:path w="98" h="98">
                <a:moveTo>
                  <a:pt x="0" y="98"/>
                </a:moveTo>
                <a:lnTo>
                  <a:pt x="98" y="98"/>
                </a:lnTo>
                <a:lnTo>
                  <a:pt x="98" y="0"/>
                </a:lnTo>
                <a:lnTo>
                  <a:pt x="0" y="0"/>
                </a:lnTo>
                <a:lnTo>
                  <a:pt x="0" y="98"/>
                </a:lnTo>
                <a:close/>
              </a:path>
            </a:pathLst>
          </a:custGeom>
          <a:solidFill>
            <a:srgbClr val="E9713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2" name="path 232"/>
          <p:cNvSpPr/>
          <p:nvPr/>
        </p:nvSpPr>
        <p:spPr>
          <a:xfrm>
            <a:off x="8989568" y="6299831"/>
            <a:ext cx="62779" cy="62779"/>
          </a:xfrm>
          <a:custGeom>
            <a:avLst/>
            <a:gdLst/>
            <a:ahLst/>
            <a:cxnLst/>
            <a:rect l="0" t="0" r="0" b="0"/>
            <a:pathLst>
              <a:path w="98" h="98">
                <a:moveTo>
                  <a:pt x="0" y="98"/>
                </a:moveTo>
                <a:lnTo>
                  <a:pt x="98" y="98"/>
                </a:lnTo>
                <a:lnTo>
                  <a:pt x="98" y="0"/>
                </a:lnTo>
                <a:lnTo>
                  <a:pt x="0" y="0"/>
                </a:lnTo>
                <a:lnTo>
                  <a:pt x="0" y="98"/>
                </a:lnTo>
                <a:close/>
              </a:path>
            </a:pathLst>
          </a:custGeom>
          <a:solidFill>
            <a:srgbClr val="1560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4" name="path 234"/>
          <p:cNvSpPr/>
          <p:nvPr/>
        </p:nvSpPr>
        <p:spPr>
          <a:xfrm>
            <a:off x="1762506" y="4168584"/>
            <a:ext cx="4164711" cy="9525"/>
          </a:xfrm>
          <a:custGeom>
            <a:avLst/>
            <a:gdLst/>
            <a:ahLst/>
            <a:cxnLst/>
            <a:rect l="0" t="0" r="0" b="0"/>
            <a:pathLst>
              <a:path w="6558" h="15">
                <a:moveTo>
                  <a:pt x="0" y="7"/>
                </a:moveTo>
                <a:lnTo>
                  <a:pt x="6558" y="7"/>
                </a:lnTo>
              </a:path>
            </a:pathLst>
          </a:custGeom>
          <a:noFill/>
          <a:ln w="9525" cap="flat">
            <a:solidFill>
              <a:srgbClr val="D9D9D9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6" name="textbox 236"/>
          <p:cNvSpPr/>
          <p:nvPr/>
        </p:nvSpPr>
        <p:spPr>
          <a:xfrm>
            <a:off x="2108733" y="4154754"/>
            <a:ext cx="72580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20" dirty="0">
                <a:solidFill>
                  <a:srgbClr val="40404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39,965,293.55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38" name="path 238"/>
          <p:cNvSpPr/>
          <p:nvPr/>
        </p:nvSpPr>
        <p:spPr>
          <a:xfrm>
            <a:off x="7602093" y="4243133"/>
            <a:ext cx="3946651" cy="9525"/>
          </a:xfrm>
          <a:custGeom>
            <a:avLst/>
            <a:gdLst/>
            <a:ahLst/>
            <a:cxnLst/>
            <a:rect l="0" t="0" r="0" b="0"/>
            <a:pathLst>
              <a:path w="6215" h="15">
                <a:moveTo>
                  <a:pt x="0" y="7"/>
                </a:moveTo>
                <a:lnTo>
                  <a:pt x="6215" y="7"/>
                </a:lnTo>
              </a:path>
            </a:pathLst>
          </a:custGeom>
          <a:noFill/>
          <a:ln w="9525" cap="flat">
            <a:solidFill>
              <a:srgbClr val="D9D9D9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0" name="path 240"/>
          <p:cNvSpPr/>
          <p:nvPr/>
        </p:nvSpPr>
        <p:spPr>
          <a:xfrm>
            <a:off x="7602093" y="5880544"/>
            <a:ext cx="3946651" cy="9525"/>
          </a:xfrm>
          <a:custGeom>
            <a:avLst/>
            <a:gdLst/>
            <a:ahLst/>
            <a:cxnLst/>
            <a:rect l="0" t="0" r="0" b="0"/>
            <a:pathLst>
              <a:path w="6215" h="15">
                <a:moveTo>
                  <a:pt x="0" y="7"/>
                </a:moveTo>
                <a:lnTo>
                  <a:pt x="6215" y="7"/>
                </a:lnTo>
              </a:path>
            </a:pathLst>
          </a:custGeom>
          <a:noFill/>
          <a:ln w="9525" cap="flat">
            <a:solidFill>
              <a:srgbClr val="D9D9D9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2" name="path 242"/>
          <p:cNvSpPr/>
          <p:nvPr/>
        </p:nvSpPr>
        <p:spPr>
          <a:xfrm>
            <a:off x="3567683" y="5088445"/>
            <a:ext cx="554736" cy="9525"/>
          </a:xfrm>
          <a:custGeom>
            <a:avLst/>
            <a:gdLst/>
            <a:ahLst/>
            <a:cxnLst/>
            <a:rect l="0" t="0" r="0" b="0"/>
            <a:pathLst>
              <a:path w="873" h="15">
                <a:moveTo>
                  <a:pt x="873" y="7"/>
                </a:moveTo>
                <a:lnTo>
                  <a:pt x="0" y="7"/>
                </a:lnTo>
              </a:path>
            </a:pathLst>
          </a:custGeom>
          <a:noFill/>
          <a:ln w="9525" cap="flat">
            <a:solidFill>
              <a:srgbClr val="D9D9D9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4" name="path 244"/>
          <p:cNvSpPr/>
          <p:nvPr/>
        </p:nvSpPr>
        <p:spPr>
          <a:xfrm>
            <a:off x="4956048" y="5541073"/>
            <a:ext cx="554735" cy="9525"/>
          </a:xfrm>
          <a:custGeom>
            <a:avLst/>
            <a:gdLst/>
            <a:ahLst/>
            <a:cxnLst/>
            <a:rect l="0" t="0" r="0" b="0"/>
            <a:pathLst>
              <a:path w="873" h="15">
                <a:moveTo>
                  <a:pt x="873" y="7"/>
                </a:moveTo>
                <a:lnTo>
                  <a:pt x="0" y="7"/>
                </a:lnTo>
              </a:path>
            </a:pathLst>
          </a:custGeom>
          <a:noFill/>
          <a:ln w="9525" cap="flat">
            <a:solidFill>
              <a:srgbClr val="D9D9D9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6" name="textbox 246"/>
          <p:cNvSpPr/>
          <p:nvPr/>
        </p:nvSpPr>
        <p:spPr>
          <a:xfrm>
            <a:off x="7381138" y="5872492"/>
            <a:ext cx="59055" cy="8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475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-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74875" y="4361815"/>
            <a:ext cx="565150" cy="1496060"/>
          </a:xfrm>
          <a:prstGeom prst="rect">
            <a:avLst/>
          </a:prstGeom>
          <a:solidFill>
            <a:srgbClr val="15608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567430" y="5097780"/>
            <a:ext cx="565150" cy="772160"/>
          </a:xfrm>
          <a:prstGeom prst="rect">
            <a:avLst/>
          </a:prstGeom>
          <a:solidFill>
            <a:srgbClr val="15608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959985" y="5549900"/>
            <a:ext cx="554355" cy="307340"/>
          </a:xfrm>
          <a:prstGeom prst="rect">
            <a:avLst/>
          </a:prstGeom>
          <a:solidFill>
            <a:srgbClr val="15608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8" name="table 248"/>
          <p:cNvGraphicFramePr>
            <a:graphicFrameLocks noGrp="1"/>
          </p:cNvGraphicFramePr>
          <p:nvPr/>
        </p:nvGraphicFramePr>
        <p:xfrm>
          <a:off x="1833118" y="2432240"/>
          <a:ext cx="5264150" cy="3044190"/>
        </p:xfrm>
        <a:graphic>
          <a:graphicData uri="http://schemas.openxmlformats.org/drawingml/2006/table">
            <a:tbl>
              <a:tblPr/>
              <a:tblGrid>
                <a:gridCol w="5264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8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8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8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2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50" name="rect 250"/>
          <p:cNvSpPr/>
          <p:nvPr/>
        </p:nvSpPr>
        <p:spPr>
          <a:xfrm>
            <a:off x="2681605" y="759460"/>
            <a:ext cx="6829425" cy="1111885"/>
          </a:xfrm>
          <a:prstGeom prst="rect">
            <a:avLst/>
          </a:prstGeom>
          <a:solidFill>
            <a:srgbClr val="D1D1D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2" name="path 252"/>
          <p:cNvSpPr/>
          <p:nvPr/>
        </p:nvSpPr>
        <p:spPr>
          <a:xfrm>
            <a:off x="2257615" y="2708973"/>
            <a:ext cx="4415409" cy="1812290"/>
          </a:xfrm>
          <a:custGeom>
            <a:avLst/>
            <a:gdLst/>
            <a:ahLst/>
            <a:cxnLst/>
            <a:rect l="0" t="0" r="0" b="0"/>
            <a:pathLst>
              <a:path w="6953" h="2854">
                <a:moveTo>
                  <a:pt x="22" y="2831"/>
                </a:moveTo>
                <a:lnTo>
                  <a:pt x="1403" y="958"/>
                </a:lnTo>
                <a:lnTo>
                  <a:pt x="2785" y="1894"/>
                </a:lnTo>
                <a:lnTo>
                  <a:pt x="4167" y="22"/>
                </a:lnTo>
                <a:lnTo>
                  <a:pt x="5550" y="1707"/>
                </a:lnTo>
                <a:lnTo>
                  <a:pt x="6930" y="584"/>
                </a:lnTo>
              </a:path>
            </a:pathLst>
          </a:custGeom>
          <a:noFill/>
          <a:ln w="28575" cap="rnd">
            <a:solidFill>
              <a:srgbClr val="156082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54" name="table 25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012430" y="5420360"/>
          <a:ext cx="2408555" cy="1154430"/>
        </p:xfrm>
        <a:graphic>
          <a:graphicData uri="http://schemas.openxmlformats.org/drawingml/2006/table">
            <a:tbl>
              <a:tblPr/>
              <a:tblGrid>
                <a:gridCol w="140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4430">
                <a:tc>
                  <a:txBody>
                    <a:bodyPr/>
                    <a:lstStyle/>
                    <a:p>
                      <a:pPr marL="36195" algn="l" rtl="0" eaLnBrk="0" fontAlgn="auto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Arial Rounded MT Bold" panose="020F0704030504030204"/>
                        </a:rPr>
                        <a:t>推土机</a:t>
                      </a:r>
                    </a:p>
                    <a:p>
                      <a:pPr marL="36195" algn="l" rtl="0" eaLnBrk="0" fontAlgn="auto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Arial Rounded MT Bold" panose="020F0704030504030204"/>
                        </a:rPr>
                        <a:t>轮式装载机</a:t>
                      </a:r>
                    </a:p>
                    <a:p>
                      <a:pPr marL="36195" algn="l" rtl="0" eaLnBrk="0" fontAlgn="auto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Arial Rounded MT Bold" panose="020F0704030504030204"/>
                        </a:rPr>
                        <a:t>自卸卡车</a:t>
                      </a:r>
                    </a:p>
                    <a:p>
                      <a:pPr marL="36195" algn="l" rtl="0" eaLnBrk="0" fontAlgn="auto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000" b="1" dirty="0">
                          <a:latin typeface="宋体" charset="0"/>
                          <a:ea typeface="宋体" charset="0"/>
                          <a:cs typeface="Arial Rounded MT Bold" panose="020F0704030504030204"/>
                        </a:rPr>
                        <a:t>挖掘机</a:t>
                      </a:r>
                      <a:endParaRPr sz="1000" b="1" dirty="0">
                        <a:latin typeface="宋体" charset="0"/>
                        <a:ea typeface="宋体" charset="0"/>
                        <a:cs typeface="Arial" panose="020B0604020202090204"/>
                      </a:endParaRPr>
                    </a:p>
                    <a:p>
                      <a:pPr marL="36195" algn="l" rtl="0" eaLnBrk="0" fontAlgn="auto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000" b="1" dirty="0">
                          <a:latin typeface="宋体" charset="0"/>
                          <a:ea typeface="宋体" charset="0"/>
                          <a:cs typeface="Arial Rounded MT Bold" panose="020F0704030504030204"/>
                        </a:rPr>
                        <a:t>矿山扩建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algn="l" rtl="0" eaLnBrk="0" fontAlgn="auto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000" b="1" dirty="0">
                          <a:latin typeface="宋体" charset="0"/>
                          <a:ea typeface="宋体" charset="0"/>
                          <a:cs typeface="宋体" charset="0"/>
                        </a:rPr>
                        <a:t>表层采矿机</a:t>
                      </a:r>
                    </a:p>
                    <a:p>
                      <a:pPr marL="36195" algn="l" rtl="0" eaLnBrk="0" fontAlgn="auto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宋体" charset="0"/>
                        </a:rPr>
                        <a:t>传送带结构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宋体" charset="0"/>
                        </a:rPr>
                        <a:t>     </a:t>
                      </a:r>
                    </a:p>
                    <a:p>
                      <a:pPr marL="36195" indent="-5080" algn="l" rtl="0" eaLnBrk="0" fontAlgn="auto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000" b="1" dirty="0">
                          <a:latin typeface="宋体" charset="0"/>
                          <a:ea typeface="宋体" charset="0"/>
                          <a:cs typeface="宋体" charset="0"/>
                        </a:rPr>
                        <a:t>关键备件</a:t>
                      </a:r>
                    </a:p>
                    <a:p>
                      <a:pPr marL="36195" algn="l" rtl="0" eaLnBrk="0" fontAlgn="auto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000" b="1" dirty="0">
                          <a:latin typeface="宋体" charset="0"/>
                          <a:ea typeface="宋体" charset="0"/>
                          <a:cs typeface="宋体" charset="0"/>
                        </a:rPr>
                        <a:t>港口基础设施</a:t>
                      </a:r>
                    </a:p>
                  </a:txBody>
                  <a:tcPr marL="0" marR="0" marT="0" marB="0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6" name="textbox 256"/>
          <p:cNvSpPr/>
          <p:nvPr/>
        </p:nvSpPr>
        <p:spPr>
          <a:xfrm>
            <a:off x="4454036" y="780814"/>
            <a:ext cx="3278505" cy="863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indent="0" algn="ctr" rtl="0" eaLnBrk="0" fontAlgn="auto">
              <a:lnSpc>
                <a:spcPct val="100000"/>
              </a:lnSpc>
            </a:pPr>
            <a:r>
              <a:rPr lang="zh-CN" altLang="en-US" sz="3600" b="1" kern="0" spc="150" dirty="0">
                <a:solidFill>
                  <a:srgbClr val="000000">
                    <a:alpha val="100000"/>
                  </a:srgbClr>
                </a:solidFill>
                <a:uFillTx/>
                <a:latin typeface="宋体" charset="0"/>
                <a:ea typeface="宋体" charset="0"/>
                <a:cs typeface="Arial Unicode MS" panose="020B0604020202020204" charset="-122"/>
              </a:rPr>
              <a:t>投资概况</a:t>
            </a:r>
          </a:p>
        </p:txBody>
      </p:sp>
      <p:pic>
        <p:nvPicPr>
          <p:cNvPr id="258" name="picture 2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  <p:sp>
        <p:nvSpPr>
          <p:cNvPr id="260" name="textbox 260"/>
          <p:cNvSpPr/>
          <p:nvPr/>
        </p:nvSpPr>
        <p:spPr>
          <a:xfrm>
            <a:off x="1143101" y="3595700"/>
            <a:ext cx="574675" cy="733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21,000,000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  <a:spcBef>
                <a:spcPts val="270"/>
              </a:spcBef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20,500,000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7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  <a:spcBef>
                <a:spcPts val="0"/>
              </a:spcBef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20,000,000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62" name="textbox 262"/>
          <p:cNvSpPr/>
          <p:nvPr/>
        </p:nvSpPr>
        <p:spPr>
          <a:xfrm>
            <a:off x="3294686" y="2049226"/>
            <a:ext cx="1469390" cy="2432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ctr" rtl="0" eaLnBrk="0">
              <a:lnSpc>
                <a:spcPct val="83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资本投资</a:t>
            </a: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3787076" y="1712785"/>
            <a:ext cx="4613274" cy="59563"/>
            <a:chOff x="0" y="0"/>
            <a:chExt cx="4613274" cy="59563"/>
          </a:xfrm>
        </p:grpSpPr>
        <p:sp>
          <p:nvSpPr>
            <p:cNvPr id="264" name="path 264"/>
            <p:cNvSpPr/>
            <p:nvPr/>
          </p:nvSpPr>
          <p:spPr>
            <a:xfrm>
              <a:off x="20637" y="20637"/>
              <a:ext cx="4571999" cy="18288"/>
            </a:xfrm>
            <a:custGeom>
              <a:avLst/>
              <a:gdLst/>
              <a:ahLst/>
              <a:cxnLst/>
              <a:rect l="0" t="0" r="0" b="0"/>
              <a:pathLst>
                <a:path w="7199" h="28">
                  <a:moveTo>
                    <a:pt x="0" y="28"/>
                  </a:moveTo>
                  <a:lnTo>
                    <a:pt x="7199" y="28"/>
                  </a:lnTo>
                  <a:lnTo>
                    <a:pt x="7199" y="0"/>
                  </a:lnTo>
                  <a:lnTo>
                    <a:pt x="0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E9713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6" name="path 266"/>
            <p:cNvSpPr/>
            <p:nvPr/>
          </p:nvSpPr>
          <p:spPr>
            <a:xfrm>
              <a:off x="0" y="0"/>
              <a:ext cx="4613274" cy="59563"/>
            </a:xfrm>
            <a:custGeom>
              <a:avLst/>
              <a:gdLst/>
              <a:ahLst/>
              <a:cxnLst/>
              <a:rect l="0" t="0" r="0" b="0"/>
              <a:pathLst>
                <a:path w="7264" h="93">
                  <a:moveTo>
                    <a:pt x="32" y="61"/>
                  </a:moveTo>
                  <a:lnTo>
                    <a:pt x="7232" y="61"/>
                  </a:lnTo>
                  <a:lnTo>
                    <a:pt x="7232" y="32"/>
                  </a:lnTo>
                  <a:lnTo>
                    <a:pt x="32" y="32"/>
                  </a:lnTo>
                  <a:lnTo>
                    <a:pt x="32" y="61"/>
                  </a:lnTo>
                  <a:close/>
                </a:path>
              </a:pathLst>
            </a:custGeom>
            <a:noFill/>
            <a:ln w="41275" cap="rnd">
              <a:solidFill>
                <a:srgbClr val="E97132"/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68" name="textbox 268"/>
          <p:cNvSpPr/>
          <p:nvPr/>
        </p:nvSpPr>
        <p:spPr>
          <a:xfrm>
            <a:off x="8012586" y="5239749"/>
            <a:ext cx="1286510" cy="170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r>
              <a:rPr lang="zh-CN" altLang="en-US" sz="1000" b="1" dirty="0">
                <a:latin typeface="宋体" charset="0"/>
                <a:ea typeface="宋体" charset="0"/>
                <a:cs typeface="Arial Unicode MS" panose="020B0604020202020204" charset="-122"/>
              </a:rPr>
              <a:t>主要投资领域</a:t>
            </a:r>
          </a:p>
        </p:txBody>
      </p:sp>
      <p:sp>
        <p:nvSpPr>
          <p:cNvPr id="270" name="textbox 270"/>
          <p:cNvSpPr/>
          <p:nvPr/>
        </p:nvSpPr>
        <p:spPr>
          <a:xfrm rot="16200000">
            <a:off x="696262" y="3861416"/>
            <a:ext cx="630555" cy="180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215"/>
              </a:lnSpc>
            </a:pPr>
            <a:r>
              <a:rPr lang="zh-CN" sz="900" kern="0" spc="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投资金额</a:t>
            </a:r>
          </a:p>
        </p:txBody>
      </p:sp>
      <p:sp>
        <p:nvSpPr>
          <p:cNvPr id="272" name="textbox 272"/>
          <p:cNvSpPr/>
          <p:nvPr/>
        </p:nvSpPr>
        <p:spPr>
          <a:xfrm>
            <a:off x="1142718" y="2988443"/>
            <a:ext cx="575310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22,000,000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1142718" y="2684786"/>
            <a:ext cx="575310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22,500,000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1143101" y="3292170"/>
            <a:ext cx="57467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21,500,000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78" name="textbox 278"/>
          <p:cNvSpPr/>
          <p:nvPr/>
        </p:nvSpPr>
        <p:spPr>
          <a:xfrm>
            <a:off x="1143101" y="2381707"/>
            <a:ext cx="57467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23,000,000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80" name="textbox 280"/>
          <p:cNvSpPr/>
          <p:nvPr/>
        </p:nvSpPr>
        <p:spPr>
          <a:xfrm>
            <a:off x="1148702" y="5417261"/>
            <a:ext cx="56959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18,000,000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82" name="textbox 282"/>
          <p:cNvSpPr/>
          <p:nvPr/>
        </p:nvSpPr>
        <p:spPr>
          <a:xfrm>
            <a:off x="1148702" y="5113604"/>
            <a:ext cx="56959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18,500,000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84" name="textbox 284"/>
          <p:cNvSpPr/>
          <p:nvPr/>
        </p:nvSpPr>
        <p:spPr>
          <a:xfrm>
            <a:off x="1148702" y="4810074"/>
            <a:ext cx="56959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19,000,000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86" name="textbox 286"/>
          <p:cNvSpPr/>
          <p:nvPr/>
        </p:nvSpPr>
        <p:spPr>
          <a:xfrm>
            <a:off x="1148702" y="4506544"/>
            <a:ext cx="56959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19,500,000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88" name="textbox 288"/>
          <p:cNvSpPr/>
          <p:nvPr/>
        </p:nvSpPr>
        <p:spPr>
          <a:xfrm>
            <a:off x="4299331" y="5745382"/>
            <a:ext cx="332105" cy="135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lang="zh-CN" sz="900" dirty="0">
                <a:latin typeface="Arial" panose="020B0604020202090204"/>
                <a:ea typeface="Arial" panose="020B0604020202090204"/>
                <a:cs typeface="Arial" panose="020B0604020202090204"/>
              </a:rPr>
              <a:t>年份</a:t>
            </a:r>
          </a:p>
        </p:txBody>
      </p:sp>
      <p:sp>
        <p:nvSpPr>
          <p:cNvPr id="290" name="textbox 290"/>
          <p:cNvSpPr/>
          <p:nvPr/>
        </p:nvSpPr>
        <p:spPr>
          <a:xfrm>
            <a:off x="2142553" y="5565064"/>
            <a:ext cx="26479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2025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92" name="textbox 292"/>
          <p:cNvSpPr/>
          <p:nvPr/>
        </p:nvSpPr>
        <p:spPr>
          <a:xfrm>
            <a:off x="3019996" y="5565064"/>
            <a:ext cx="26479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2026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94" name="textbox 294"/>
          <p:cNvSpPr/>
          <p:nvPr/>
        </p:nvSpPr>
        <p:spPr>
          <a:xfrm>
            <a:off x="3897185" y="5565064"/>
            <a:ext cx="26479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2027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96" name="textbox 296"/>
          <p:cNvSpPr/>
          <p:nvPr/>
        </p:nvSpPr>
        <p:spPr>
          <a:xfrm>
            <a:off x="4774755" y="5565064"/>
            <a:ext cx="26479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2028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298" name="textbox 298"/>
          <p:cNvSpPr/>
          <p:nvPr/>
        </p:nvSpPr>
        <p:spPr>
          <a:xfrm>
            <a:off x="5652325" y="5565064"/>
            <a:ext cx="26479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2029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00" name="textbox 300"/>
          <p:cNvSpPr/>
          <p:nvPr/>
        </p:nvSpPr>
        <p:spPr>
          <a:xfrm>
            <a:off x="6529769" y="5565064"/>
            <a:ext cx="26479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2030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2" name="table 302"/>
          <p:cNvGraphicFramePr>
            <a:graphicFrameLocks noGrp="1"/>
          </p:cNvGraphicFramePr>
          <p:nvPr/>
        </p:nvGraphicFramePr>
        <p:xfrm>
          <a:off x="5489956" y="2228405"/>
          <a:ext cx="5927090" cy="2586990"/>
        </p:xfrm>
        <a:graphic>
          <a:graphicData uri="http://schemas.openxmlformats.org/drawingml/2006/table">
            <a:tbl>
              <a:tblPr/>
              <a:tblGrid>
                <a:gridCol w="1986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0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83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22045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41.14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7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866140" algn="l" rtl="0" eaLnBrk="0">
                        <a:lnSpc>
                          <a:spcPct val="73000"/>
                        </a:lnSpc>
                        <a:spcBef>
                          <a:spcPts val="0"/>
                        </a:spcBef>
                      </a:pPr>
                      <a:r>
                        <a:rPr sz="9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36.67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855345" algn="l" rtl="0" eaLnBrk="0">
                        <a:lnSpc>
                          <a:spcPct val="73000"/>
                        </a:lnSpc>
                        <a:spcBef>
                          <a:spcPts val="0"/>
                        </a:spcBef>
                      </a:pPr>
                      <a:r>
                        <a:rPr sz="9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35.41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95"/>
                        </a:lnSpc>
                      </a:pPr>
                      <a:endParaRPr sz="5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3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3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13155" algn="l" rtl="0" eaLnBrk="0">
                        <a:lnSpc>
                          <a:spcPct val="73000"/>
                        </a:lnSpc>
                        <a:spcBef>
                          <a:spcPts val="0"/>
                        </a:spcBef>
                      </a:pPr>
                      <a:r>
                        <a:rPr lang="en-US" sz="9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        </a:t>
                      </a:r>
                      <a:r>
                        <a:rPr sz="9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27.54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3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3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3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3094990" algn="l" rtl="0" eaLnBrk="0">
                        <a:lnSpc>
                          <a:spcPct val="73000"/>
                        </a:lnSpc>
                        <a:spcBef>
                          <a:spcPts val="0"/>
                        </a:spcBef>
                      </a:pPr>
                      <a:r>
                        <a:rPr sz="9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13.60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3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83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4853940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9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1.26</a:t>
                      </a: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04" name="textbox 304"/>
          <p:cNvSpPr/>
          <p:nvPr/>
        </p:nvSpPr>
        <p:spPr>
          <a:xfrm>
            <a:off x="717550" y="5595620"/>
            <a:ext cx="10962640" cy="120459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71755" indent="0" algn="l" rtl="0" eaLnBrk="0" fontAlgn="auto">
              <a:lnSpc>
                <a:spcPct val="121000"/>
              </a:lnSpc>
            </a:pPr>
            <a:r>
              <a:rPr lang="zh-CN" altLang="en-US" b="1" dirty="0">
                <a:latin typeface="宋体" charset="0"/>
                <a:ea typeface="宋体" charset="0"/>
                <a:cs typeface="PingFang SC" panose="020B0400000000000000" charset="-122"/>
              </a:rPr>
              <a:t>过去三年，每吨净收入与每吨总成本相差无几，利润空间极为有限。主要由于产量未达到预期水平，而成本主要为固定成本。提高产量预计将显著降低单位成本。此外</a:t>
            </a:r>
            <a:r>
              <a:rPr lang="en-US" altLang="zh-CN" b="1" dirty="0">
                <a:latin typeface="宋体" charset="0"/>
                <a:ea typeface="宋体" charset="0"/>
                <a:cs typeface="PingFang SC" panose="020B0400000000000000" charset="-122"/>
              </a:rPr>
              <a:t>，</a:t>
            </a:r>
            <a:r>
              <a:rPr lang="zh-CN" altLang="en-US" b="1" dirty="0">
                <a:latin typeface="宋体" charset="0"/>
                <a:ea typeface="宋体" charset="0"/>
                <a:cs typeface="PingFang SC" panose="020B0400000000000000" charset="-122"/>
              </a:rPr>
              <a:t>受氧化铝需求增长提振，市场价格有望走高。</a:t>
            </a:r>
          </a:p>
        </p:txBody>
      </p:sp>
      <p:pic>
        <p:nvPicPr>
          <p:cNvPr id="306" name="picture 3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17423" y="1574038"/>
            <a:ext cx="3499104" cy="3333750"/>
          </a:xfrm>
          <a:prstGeom prst="rect">
            <a:avLst/>
          </a:prstGeom>
        </p:spPr>
      </p:pic>
      <p:pic>
        <p:nvPicPr>
          <p:cNvPr id="308" name="picture 3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60643" y="2708656"/>
            <a:ext cx="4571999" cy="2099690"/>
          </a:xfrm>
          <a:prstGeom prst="rect">
            <a:avLst/>
          </a:prstGeom>
        </p:spPr>
      </p:pic>
      <p:sp>
        <p:nvSpPr>
          <p:cNvPr id="310" name="textbox 310"/>
          <p:cNvSpPr/>
          <p:nvPr/>
        </p:nvSpPr>
        <p:spPr>
          <a:xfrm>
            <a:off x="1028700" y="1967229"/>
            <a:ext cx="2628900" cy="2547620"/>
          </a:xfrm>
          <a:prstGeom prst="rect">
            <a:avLst/>
          </a:prstGeom>
          <a:solidFill>
            <a:srgbClr val="D1D1D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ctr" rtl="0" eaLnBrk="0">
              <a:lnSpc>
                <a:spcPct val="102000"/>
              </a:lnSpc>
            </a:pPr>
            <a:r>
              <a:rPr lang="zh-CN" altLang="en-US" sz="2800" dirty="0">
                <a:latin typeface="Arial" panose="020B0604020202090204"/>
                <a:ea typeface="Arial" panose="020B0604020202090204"/>
                <a:cs typeface="Arial" panose="020B0604020202090204"/>
              </a:rPr>
              <a:t>每吨数值</a:t>
            </a:r>
          </a:p>
        </p:txBody>
      </p:sp>
      <p:sp>
        <p:nvSpPr>
          <p:cNvPr id="312" name="path 312"/>
          <p:cNvSpPr/>
          <p:nvPr/>
        </p:nvSpPr>
        <p:spPr>
          <a:xfrm>
            <a:off x="6463601" y="2440241"/>
            <a:ext cx="3980053" cy="1605915"/>
          </a:xfrm>
          <a:custGeom>
            <a:avLst/>
            <a:gdLst/>
            <a:ahLst/>
            <a:cxnLst/>
            <a:rect l="0" t="0" r="0" b="0"/>
            <a:pathLst>
              <a:path w="6267" h="2529">
                <a:moveTo>
                  <a:pt x="22" y="22"/>
                </a:moveTo>
                <a:lnTo>
                  <a:pt x="3133" y="1249"/>
                </a:lnTo>
                <a:lnTo>
                  <a:pt x="6245" y="2506"/>
                </a:lnTo>
              </a:path>
            </a:pathLst>
          </a:custGeom>
          <a:noFill/>
          <a:ln w="28575" cap="rnd">
            <a:solidFill>
              <a:srgbClr val="E97132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4" name="textbox 314"/>
          <p:cNvSpPr/>
          <p:nvPr/>
        </p:nvSpPr>
        <p:spPr>
          <a:xfrm>
            <a:off x="6161074" y="4901387"/>
            <a:ext cx="4851400" cy="385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lang="en-US" altLang="zh-CN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lang="zh-CN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净收入</a:t>
            </a: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             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           </a:t>
            </a:r>
            <a:r>
              <a:rPr lang="en-US"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</a:t>
            </a:r>
            <a:r>
              <a:rPr lang="zh-CN"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总成本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                           </a:t>
            </a:r>
            <a:r>
              <a:rPr lang="en-US"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</a:t>
            </a:r>
            <a:r>
              <a:rPr lang="zh-CN"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税前利润/（亏损）</a:t>
            </a:r>
            <a:endParaRPr lang="zh-CN" altLang="en-US"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10945" algn="l" rtl="0" eaLnBrk="0">
              <a:lnSpc>
                <a:spcPts val="830"/>
              </a:lnSpc>
              <a:spcBef>
                <a:spcPts val="5"/>
              </a:spcBef>
            </a:pPr>
            <a:r>
              <a:rPr sz="1100" kern="0" spc="-10" dirty="0">
                <a:solidFill>
                  <a:srgbClr val="156082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mm </a:t>
            </a: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2022-2024      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</a:t>
            </a:r>
            <a:r>
              <a:rPr lang="en-US"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预算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2025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16" name="path 316"/>
          <p:cNvSpPr/>
          <p:nvPr/>
        </p:nvSpPr>
        <p:spPr>
          <a:xfrm>
            <a:off x="8311137" y="5197284"/>
            <a:ext cx="272415" cy="28575"/>
          </a:xfrm>
          <a:custGeom>
            <a:avLst/>
            <a:gdLst/>
            <a:ahLst/>
            <a:cxnLst/>
            <a:rect l="0" t="0" r="0" b="0"/>
            <a:pathLst>
              <a:path w="429" h="45">
                <a:moveTo>
                  <a:pt x="22" y="22"/>
                </a:moveTo>
                <a:lnTo>
                  <a:pt x="406" y="22"/>
                </a:lnTo>
              </a:path>
            </a:pathLst>
          </a:custGeom>
          <a:noFill/>
          <a:ln w="28575" cap="rnd">
            <a:solidFill>
              <a:srgbClr val="E97132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18" name="picture 3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  <p:sp>
        <p:nvSpPr>
          <p:cNvPr id="320" name="textbox 320"/>
          <p:cNvSpPr/>
          <p:nvPr/>
        </p:nvSpPr>
        <p:spPr>
          <a:xfrm>
            <a:off x="5074659" y="2177872"/>
            <a:ext cx="300355" cy="27057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45.00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4000"/>
              </a:lnSpc>
              <a:spcBef>
                <a:spcPts val="1455"/>
              </a:spcBef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40.00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240" algn="l" rtl="0" eaLnBrk="0">
              <a:lnSpc>
                <a:spcPct val="73000"/>
              </a:lnSpc>
              <a:spcBef>
                <a:spcPts val="1465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35.00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240" algn="l" rtl="0" eaLnBrk="0">
              <a:lnSpc>
                <a:spcPct val="73000"/>
              </a:lnSpc>
              <a:spcBef>
                <a:spcPts val="147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30.00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73000"/>
              </a:lnSpc>
              <a:spcBef>
                <a:spcPts val="147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25.00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73000"/>
              </a:lnSpc>
              <a:spcBef>
                <a:spcPts val="147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0320" algn="l" rtl="0" eaLnBrk="0">
              <a:lnSpc>
                <a:spcPct val="73000"/>
              </a:lnSpc>
              <a:spcBef>
                <a:spcPts val="147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15.00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0320" algn="l" rtl="0" eaLnBrk="0">
              <a:lnSpc>
                <a:spcPct val="73000"/>
              </a:lnSpc>
              <a:spcBef>
                <a:spcPts val="1470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10.00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73000"/>
              </a:lnSpc>
              <a:spcBef>
                <a:spcPts val="1465"/>
              </a:spcBef>
            </a:pPr>
            <a:r>
              <a:rPr sz="9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5.00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7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06375" algn="l" rtl="0" eaLnBrk="0">
              <a:lnSpc>
                <a:spcPts val="475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-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22" name="textbox 322"/>
          <p:cNvSpPr/>
          <p:nvPr/>
        </p:nvSpPr>
        <p:spPr>
          <a:xfrm>
            <a:off x="7994650" y="1895475"/>
            <a:ext cx="797560" cy="1822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ctr" rtl="0" eaLnBrk="0">
              <a:lnSpc>
                <a:spcPct val="79000"/>
              </a:lnSpc>
            </a:pPr>
            <a:r>
              <a:rPr lang="zh-CN" sz="1300" kern="0" spc="-6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每吨数值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table 324"/>
          <p:cNvGraphicFramePr>
            <a:graphicFrameLocks noGrp="1"/>
          </p:cNvGraphicFramePr>
          <p:nvPr/>
        </p:nvGraphicFramePr>
        <p:xfrm>
          <a:off x="438531" y="5043060"/>
          <a:ext cx="11548745" cy="1572260"/>
        </p:xfrm>
        <a:graphic>
          <a:graphicData uri="http://schemas.openxmlformats.org/drawingml/2006/table">
            <a:tbl>
              <a:tblPr/>
              <a:tblGrid>
                <a:gridCol w="1224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894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05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宋体" charset="0"/>
                        <a:ea typeface="宋体" charset="0"/>
                        <a:cs typeface="Arial" panose="020B0604020202090204"/>
                      </a:endParaRPr>
                    </a:p>
                    <a:p>
                      <a:pPr marL="43180" algn="l" rtl="0" eaLnBrk="0">
                        <a:lnSpc>
                          <a:spcPct val="76000"/>
                        </a:lnSpc>
                        <a:spcBef>
                          <a:spcPts val="0"/>
                        </a:spcBef>
                      </a:pPr>
                      <a:r>
                        <a:rPr lang="zh-CN" sz="17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Arial Unicode MS" panose="020B0604020202020204" charset="-122"/>
                        </a:rPr>
                        <a:t>年份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b="1" dirty="0">
                        <a:latin typeface="Arial Regular" panose="020B0604020202090204" charset="0"/>
                        <a:ea typeface="Arial" panose="020B0604020202090204"/>
                        <a:cs typeface="Arial Regular" panose="020B0604020202090204" charset="0"/>
                      </a:endParaRPr>
                    </a:p>
                    <a:p>
                      <a:pPr marL="9906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zh-CN" sz="1800" b="1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Regular" panose="020B0604020202090204" charset="0"/>
                          <a:ea typeface="宋体" charset="0"/>
                          <a:cs typeface="Arial Regular" panose="020B0604020202090204" charset="0"/>
                        </a:rPr>
                        <a:t>预测</a:t>
                      </a:r>
                      <a:r>
                        <a:rPr sz="1800" b="1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Regular" panose="020B0604020202090204" charset="0"/>
                          <a:ea typeface="Avenir Next Condensed" panose="020B0806020202020204"/>
                          <a:cs typeface="Arial Regular" panose="020B0604020202090204" charset="0"/>
                        </a:rPr>
                        <a:t> </a:t>
                      </a:r>
                      <a:r>
                        <a:rPr sz="1800" b="1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venir Next Condensed" panose="020B0806020202020204"/>
                          <a:cs typeface="Arial Bold" panose="020B0604020202090204" charset="0"/>
                        </a:rPr>
                        <a:t>2025</a:t>
                      </a:r>
                      <a:endParaRPr sz="1800" b="1" dirty="0">
                        <a:latin typeface="Arial Bold" panose="020B0604020202090204" charset="0"/>
                        <a:ea typeface="Avenir Next Condensed" panose="020B080602020202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71755" indent="0" algn="ctr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b="1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venir Next Condensed" panose="020B0806020202020204"/>
                          <a:cs typeface="Arial Bold" panose="020B0604020202090204" charset="0"/>
                        </a:rPr>
                        <a:t>2026</a:t>
                      </a:r>
                      <a:endParaRPr sz="1800" b="1" dirty="0">
                        <a:latin typeface="Arial Bold" panose="020B0604020202090204" charset="0"/>
                        <a:ea typeface="Avenir Next Condensed" panose="020B0806020202020204"/>
                        <a:cs typeface="Arial Bold" panose="020B060402020209020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ctr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b="1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venir Next Condensed" panose="020B0806020202020204"/>
                          <a:cs typeface="Arial Bold" panose="020B0604020202090204" charset="0"/>
                        </a:rPr>
                        <a:t>2027</a:t>
                      </a:r>
                      <a:endParaRPr sz="1800" b="1" dirty="0">
                        <a:latin typeface="Arial Bold" panose="020B0604020202090204" charset="0"/>
                        <a:ea typeface="Avenir Next Condensed" panose="020B0806020202020204"/>
                        <a:cs typeface="Arial Bold" panose="020B060402020209020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ctr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b="1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venir Next Condensed" panose="020B0806020202020204"/>
                          <a:cs typeface="Arial Bold" panose="020B0604020202090204" charset="0"/>
                        </a:rPr>
                        <a:t>2028</a:t>
                      </a:r>
                      <a:endParaRPr sz="1800" b="1" dirty="0">
                        <a:latin typeface="Arial Bold" panose="020B0604020202090204" charset="0"/>
                        <a:ea typeface="Avenir Next Condensed" panose="020B0806020202020204"/>
                        <a:cs typeface="Arial Bold" panose="020B060402020209020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ctr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b="1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venir Next Condensed" panose="020B0806020202020204"/>
                          <a:cs typeface="Arial Bold" panose="020B0604020202090204" charset="0"/>
                        </a:rPr>
                        <a:t>2029</a:t>
                      </a:r>
                      <a:endParaRPr sz="1800" b="1" dirty="0">
                        <a:latin typeface="Arial Bold" panose="020B0604020202090204" charset="0"/>
                        <a:ea typeface="Avenir Next Condensed" panose="020B0806020202020204"/>
                        <a:cs typeface="Arial Bold" panose="020B060402020209020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indent="0" algn="ctr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b="1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venir Next Condensed" panose="020B0806020202020204"/>
                          <a:cs typeface="Arial Bold" panose="020B0604020202090204" charset="0"/>
                        </a:rPr>
                        <a:t>2030</a:t>
                      </a:r>
                      <a:endParaRPr sz="1800" b="1" dirty="0">
                        <a:latin typeface="Arial Bold" panose="020B0604020202090204" charset="0"/>
                        <a:ea typeface="Avenir Next Condensed" panose="020B0806020202020204"/>
                        <a:cs typeface="Arial Bold" panose="020B060402020209020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eaLnBrk="0">
                        <a:lnSpc>
                          <a:spcPct val="114000"/>
                        </a:lnSpc>
                      </a:pPr>
                      <a:r>
                        <a:rPr lang="zh-CN" sz="1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Arial Unicode MS" panose="020B0604020202020204" charset="-122"/>
                        </a:rPr>
                        <a:t>总计</a:t>
                      </a:r>
                    </a:p>
                  </a:txBody>
                  <a:tcPr marL="0" marR="10795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b="1" dirty="0">
                        <a:latin typeface="宋体" charset="0"/>
                        <a:ea typeface="宋体" charset="0"/>
                        <a:cs typeface="Arial" panose="020B0604020202090204"/>
                      </a:endParaRPr>
                    </a:p>
                    <a:p>
                      <a:pPr marL="6096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lang="zh-CN"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Arial Rounded MT Bold" panose="020F0704030504030204"/>
                        </a:rPr>
                        <a:t>产量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24003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4,800,533.3</a:t>
                      </a: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3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160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5,760,640.00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6,336,704.00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6,400,071.04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6,528,072.46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6,854,476.08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9860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Unicode MS" panose="020B0604020202020204" charset="-122"/>
                          <a:cs typeface="Arial Bold" panose="020B0604020202090204" charset="0"/>
                        </a:rPr>
                        <a:t>36,680,496.92</a:t>
                      </a:r>
                      <a:endParaRPr sz="1800" b="1" dirty="0">
                        <a:latin typeface="Arial Bold" panose="020B0604020202090204" charset="0"/>
                        <a:ea typeface="Arial Unicode MS" panose="020B0604020202020204" charset="-122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400" b="1" dirty="0">
                        <a:latin typeface="宋体" charset="0"/>
                        <a:ea typeface="宋体" charset="0"/>
                        <a:cs typeface="Arial" panose="020B0604020202090204"/>
                      </a:endParaRPr>
                    </a:p>
                    <a:p>
                      <a:pPr marL="6096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lang="zh-CN" sz="16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charset="0"/>
                          <a:ea typeface="宋体" charset="0"/>
                          <a:cs typeface="Arial Rounded MT Bold" panose="020F0704030504030204"/>
                        </a:rPr>
                        <a:t>运输量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24003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4,848,538.6</a:t>
                      </a: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7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160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5,703,033.60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6,273,336.96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6,336,070.33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6,462,791.74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6,785,931.32</a:t>
                      </a:r>
                      <a:endParaRPr sz="1600" b="1" dirty="0">
                        <a:latin typeface="Arial Bold" panose="020B0604020202090204" charset="0"/>
                        <a:ea typeface="Arial Rounded MT Bold" panose="020F0704030504030204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b="1" dirty="0"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9860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 Bold" panose="020B0604020202090204" charset="0"/>
                          <a:ea typeface="Arial Unicode MS" panose="020B0604020202020204" charset="-122"/>
                          <a:cs typeface="Arial Bold" panose="020B0604020202090204" charset="0"/>
                        </a:rPr>
                        <a:t>36,409,702.62</a:t>
                      </a:r>
                      <a:endParaRPr sz="1800" b="1" dirty="0">
                        <a:latin typeface="Arial Bold" panose="020B0604020202090204" charset="0"/>
                        <a:ea typeface="Arial Unicode MS" panose="020B0604020202020204" charset="-122"/>
                        <a:cs typeface="Arial Bold" panose="020B060402020209020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400" b="1" dirty="0">
                        <a:solidFill>
                          <a:schemeClr val="tx1"/>
                        </a:solidFill>
                        <a:latin typeface="宋体" charset="0"/>
                        <a:ea typeface="宋体" charset="0"/>
                        <a:cs typeface="Arial" panose="020B0604020202090204"/>
                      </a:endParaRPr>
                    </a:p>
                    <a:p>
                      <a:pPr marL="4953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lang="zh-CN" sz="1600" b="1" kern="0" spc="-40" dirty="0">
                          <a:solidFill>
                            <a:schemeClr val="tx1"/>
                          </a:solidFill>
                          <a:latin typeface="宋体" charset="0"/>
                          <a:ea typeface="宋体" charset="0"/>
                          <a:cs typeface="Arial Rounded MT Bold" panose="020F0704030504030204"/>
                        </a:rPr>
                        <a:t>发货量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b="1" dirty="0">
                        <a:solidFill>
                          <a:schemeClr val="tx1"/>
                        </a:solidFill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24003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40" dirty="0">
                          <a:solidFill>
                            <a:schemeClr val="tx1"/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4,606,111.7</a:t>
                      </a:r>
                      <a:r>
                        <a:rPr sz="1600" b="1" kern="0" spc="-50" dirty="0">
                          <a:solidFill>
                            <a:schemeClr val="tx1"/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3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b="1" dirty="0">
                        <a:solidFill>
                          <a:schemeClr val="tx1"/>
                        </a:solidFill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160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50" dirty="0">
                          <a:solidFill>
                            <a:schemeClr val="tx1"/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5,417,881.92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b="1" dirty="0">
                        <a:solidFill>
                          <a:schemeClr val="tx1"/>
                        </a:solidFill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160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50" dirty="0">
                          <a:solidFill>
                            <a:schemeClr val="tx1"/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5,959,670.11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b="1" dirty="0">
                        <a:solidFill>
                          <a:schemeClr val="tx1"/>
                        </a:solidFill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50" dirty="0">
                          <a:solidFill>
                            <a:schemeClr val="tx1"/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6,019,266.81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b="1" dirty="0">
                        <a:solidFill>
                          <a:schemeClr val="tx1"/>
                        </a:solidFill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50" dirty="0">
                          <a:solidFill>
                            <a:schemeClr val="tx1"/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6,139,652.15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b="1" dirty="0">
                        <a:solidFill>
                          <a:schemeClr val="tx1"/>
                        </a:solidFill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22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50" dirty="0">
                          <a:solidFill>
                            <a:schemeClr val="tx1"/>
                          </a:solidFill>
                          <a:latin typeface="Arial Bold" panose="020B0604020202090204" charset="0"/>
                          <a:ea typeface="Arial Rounded MT Bold" panose="020F0704030504030204"/>
                          <a:cs typeface="Arial Bold" panose="020B0604020202090204" charset="0"/>
                        </a:rPr>
                        <a:t>6,446,634.76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b="1" dirty="0">
                        <a:solidFill>
                          <a:schemeClr val="tx1"/>
                        </a:solidFill>
                        <a:latin typeface="Arial Bold" panose="020B0604020202090204" charset="0"/>
                        <a:ea typeface="Arial" panose="020B0604020202090204"/>
                        <a:cs typeface="Arial Bold" panose="020B0604020202090204" charset="0"/>
                      </a:endParaRPr>
                    </a:p>
                    <a:p>
                      <a:pPr marL="14986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90" dirty="0">
                          <a:solidFill>
                            <a:schemeClr val="tx1"/>
                          </a:solidFill>
                          <a:latin typeface="Arial Bold" panose="020B0604020202090204" charset="0"/>
                          <a:ea typeface="Arial Unicode MS" panose="020B0604020202020204" charset="-122"/>
                          <a:cs typeface="Arial Bold" panose="020B0604020202090204" charset="0"/>
                        </a:rPr>
                        <a:t>34,589,217.48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26" name="table 326"/>
          <p:cNvGraphicFramePr>
            <a:graphicFrameLocks noGrp="1"/>
          </p:cNvGraphicFramePr>
          <p:nvPr/>
        </p:nvGraphicFramePr>
        <p:xfrm>
          <a:off x="3239389" y="2749105"/>
          <a:ext cx="6541769" cy="1367155"/>
        </p:xfrm>
        <a:graphic>
          <a:graphicData uri="http://schemas.openxmlformats.org/drawingml/2006/table">
            <a:tbl>
              <a:tblPr/>
              <a:tblGrid>
                <a:gridCol w="6541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3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28" name="picture 3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47669" y="2787396"/>
            <a:ext cx="6124955" cy="1550162"/>
          </a:xfrm>
          <a:prstGeom prst="rect">
            <a:avLst/>
          </a:prstGeom>
        </p:spPr>
      </p:pic>
      <p:sp>
        <p:nvSpPr>
          <p:cNvPr id="330" name="textbox 330"/>
          <p:cNvSpPr/>
          <p:nvPr/>
        </p:nvSpPr>
        <p:spPr>
          <a:xfrm>
            <a:off x="1444434" y="769937"/>
            <a:ext cx="9120505" cy="89725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ctr" rtl="0" eaLnBrk="0">
              <a:lnSpc>
                <a:spcPct val="102000"/>
              </a:lnSpc>
            </a:pPr>
            <a:r>
              <a:rPr lang="zh-CN" sz="3600" kern="0" spc="-2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产量预测</a:t>
            </a:r>
          </a:p>
        </p:txBody>
      </p:sp>
      <p:sp>
        <p:nvSpPr>
          <p:cNvPr id="332" name="textbox 332"/>
          <p:cNvSpPr/>
          <p:nvPr/>
        </p:nvSpPr>
        <p:spPr>
          <a:xfrm>
            <a:off x="3473450" y="4429125"/>
            <a:ext cx="5942965" cy="377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lang="zh-CN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预测</a:t>
            </a:r>
            <a:r>
              <a:rPr lang="en-US" altLang="zh-CN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2025                    </a:t>
            </a:r>
            <a:r>
              <a:rPr lang="en-US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</a:t>
            </a: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2026            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    </a:t>
            </a:r>
            <a:r>
              <a:rPr lang="en-US"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2027                             2028                           </a:t>
            </a:r>
            <a:r>
              <a:rPr lang="en-US"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2029                             2030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72920" algn="l" rtl="0" eaLnBrk="0">
              <a:lnSpc>
                <a:spcPct val="73000"/>
              </a:lnSpc>
              <a:spcBef>
                <a:spcPts val="5"/>
              </a:spcBef>
              <a:tabLst>
                <a:tab pos="1810385" algn="l"/>
              </a:tabLst>
            </a:pPr>
            <a:r>
              <a:rPr sz="900" kern="0" spc="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lang="zh-CN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产量</a:t>
            </a:r>
            <a:r>
              <a:rPr lang="en-US" altLang="zh-CN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   </a:t>
            </a: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  </a:t>
            </a:r>
            <a:r>
              <a:rPr lang="zh-CN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运输量</a:t>
            </a:r>
            <a:r>
              <a:rPr lang="en-US" altLang="zh-CN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r>
              <a:rPr lang="en-US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lang="zh-CN" sz="900" kern="0" spc="-1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发货量</a:t>
            </a:r>
          </a:p>
        </p:txBody>
      </p:sp>
      <p:sp>
        <p:nvSpPr>
          <p:cNvPr id="334" name="path 334"/>
          <p:cNvSpPr/>
          <p:nvPr/>
        </p:nvSpPr>
        <p:spPr>
          <a:xfrm>
            <a:off x="6663040" y="4706324"/>
            <a:ext cx="62779" cy="62779"/>
          </a:xfrm>
          <a:custGeom>
            <a:avLst/>
            <a:gdLst/>
            <a:ahLst/>
            <a:cxnLst/>
            <a:rect l="0" t="0" r="0" b="0"/>
            <a:pathLst>
              <a:path w="98" h="98">
                <a:moveTo>
                  <a:pt x="0" y="98"/>
                </a:moveTo>
                <a:lnTo>
                  <a:pt x="98" y="98"/>
                </a:lnTo>
                <a:lnTo>
                  <a:pt x="98" y="0"/>
                </a:lnTo>
                <a:lnTo>
                  <a:pt x="0" y="0"/>
                </a:lnTo>
                <a:lnTo>
                  <a:pt x="0" y="98"/>
                </a:lnTo>
                <a:close/>
              </a:path>
            </a:pathLst>
          </a:custGeom>
          <a:solidFill>
            <a:srgbClr val="196B2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6" name="path 336"/>
          <p:cNvSpPr/>
          <p:nvPr/>
        </p:nvSpPr>
        <p:spPr>
          <a:xfrm>
            <a:off x="5923902" y="4705689"/>
            <a:ext cx="62779" cy="62779"/>
          </a:xfrm>
          <a:custGeom>
            <a:avLst/>
            <a:gdLst/>
            <a:ahLst/>
            <a:cxnLst/>
            <a:rect l="0" t="0" r="0" b="0"/>
            <a:pathLst>
              <a:path w="98" h="98">
                <a:moveTo>
                  <a:pt x="0" y="98"/>
                </a:moveTo>
                <a:lnTo>
                  <a:pt x="98" y="98"/>
                </a:lnTo>
                <a:lnTo>
                  <a:pt x="98" y="0"/>
                </a:lnTo>
                <a:lnTo>
                  <a:pt x="0" y="0"/>
                </a:lnTo>
                <a:lnTo>
                  <a:pt x="0" y="98"/>
                </a:lnTo>
                <a:close/>
              </a:path>
            </a:pathLst>
          </a:custGeom>
          <a:solidFill>
            <a:srgbClr val="E9713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8" name="path 338"/>
          <p:cNvSpPr/>
          <p:nvPr/>
        </p:nvSpPr>
        <p:spPr>
          <a:xfrm>
            <a:off x="5184267" y="4706959"/>
            <a:ext cx="62779" cy="62779"/>
          </a:xfrm>
          <a:custGeom>
            <a:avLst/>
            <a:gdLst/>
            <a:ahLst/>
            <a:cxnLst/>
            <a:rect l="0" t="0" r="0" b="0"/>
            <a:pathLst>
              <a:path w="98" h="98">
                <a:moveTo>
                  <a:pt x="0" y="98"/>
                </a:moveTo>
                <a:lnTo>
                  <a:pt x="98" y="98"/>
                </a:lnTo>
                <a:lnTo>
                  <a:pt x="98" y="0"/>
                </a:lnTo>
                <a:lnTo>
                  <a:pt x="0" y="0"/>
                </a:lnTo>
                <a:lnTo>
                  <a:pt x="0" y="98"/>
                </a:lnTo>
                <a:close/>
              </a:path>
            </a:pathLst>
          </a:custGeom>
          <a:solidFill>
            <a:srgbClr val="1560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40" name="picture 3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  <p:sp>
        <p:nvSpPr>
          <p:cNvPr id="342" name="textbox 342"/>
          <p:cNvSpPr/>
          <p:nvPr/>
        </p:nvSpPr>
        <p:spPr>
          <a:xfrm>
            <a:off x="2453640" y="2473147"/>
            <a:ext cx="669925" cy="1937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ts val="700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8,000,000.00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indent="1905" algn="l" rtl="0" eaLnBrk="0">
              <a:lnSpc>
                <a:spcPct val="166000"/>
              </a:lnSpc>
              <a:spcBef>
                <a:spcPts val="5"/>
              </a:spcBef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7,000,000.00</a:t>
            </a:r>
            <a:r>
              <a:rPr sz="900" kern="0" spc="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6,000,000.00</a:t>
            </a:r>
            <a:r>
              <a:rPr sz="900" kern="0" spc="4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5,000,000.00</a:t>
            </a:r>
            <a:r>
              <a:rPr sz="900" kern="0" spc="4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4,000,000.00</a:t>
            </a:r>
            <a:r>
              <a:rPr sz="900" kern="0" spc="4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3,000,000.00</a:t>
            </a:r>
            <a:r>
              <a:rPr sz="900" kern="0" spc="4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2,000,000.00</a:t>
            </a:r>
            <a:r>
              <a:rPr sz="900" kern="0" spc="4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1,000,000.00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76580" algn="l" rtl="0" eaLnBrk="0">
              <a:lnSpc>
                <a:spcPts val="475"/>
              </a:lnSpc>
            </a:pPr>
            <a:r>
              <a:rPr sz="900" kern="0" spc="-2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-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44" name="textbox 344"/>
          <p:cNvSpPr/>
          <p:nvPr/>
        </p:nvSpPr>
        <p:spPr>
          <a:xfrm>
            <a:off x="4504911" y="2140666"/>
            <a:ext cx="3281045" cy="2432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ctr" rtl="0" eaLnBrk="0">
              <a:lnSpc>
                <a:spcPts val="1715"/>
              </a:lnSpc>
            </a:pPr>
            <a:r>
              <a:rPr lang="zh-CN" sz="14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产量</a:t>
            </a:r>
            <a:r>
              <a:rPr lang="en-US" altLang="zh-CN" sz="14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、</a:t>
            </a:r>
            <a:r>
              <a:rPr lang="zh-CN" altLang="en-US" sz="14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运输量</a:t>
            </a:r>
            <a:r>
              <a:rPr lang="en-US" altLang="zh-CN" sz="14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、</a:t>
            </a:r>
            <a:r>
              <a:rPr lang="zh-CN" altLang="en-US" sz="1400" kern="0" spc="-30" dirty="0">
                <a:solidFill>
                  <a:srgbClr val="59595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发货量预测</a:t>
            </a:r>
            <a:endParaRPr sz="14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46" name="rect 346"/>
          <p:cNvSpPr/>
          <p:nvPr/>
        </p:nvSpPr>
        <p:spPr>
          <a:xfrm>
            <a:off x="3698176" y="1698180"/>
            <a:ext cx="4613274" cy="59563"/>
          </a:xfrm>
          <a:prstGeom prst="rect">
            <a:avLst/>
          </a:prstGeom>
          <a:solidFill>
            <a:srgbClr val="E9713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8" name="path 348"/>
          <p:cNvSpPr/>
          <p:nvPr/>
        </p:nvSpPr>
        <p:spPr>
          <a:xfrm>
            <a:off x="3239389" y="4332795"/>
            <a:ext cx="6541770" cy="9525"/>
          </a:xfrm>
          <a:custGeom>
            <a:avLst/>
            <a:gdLst/>
            <a:ahLst/>
            <a:cxnLst/>
            <a:rect l="0" t="0" r="0" b="0"/>
            <a:pathLst>
              <a:path w="10302" h="15">
                <a:moveTo>
                  <a:pt x="0" y="7"/>
                </a:moveTo>
                <a:lnTo>
                  <a:pt x="10302" y="7"/>
                </a:lnTo>
              </a:path>
            </a:pathLst>
          </a:custGeom>
          <a:noFill/>
          <a:ln w="9525" cap="flat">
            <a:solidFill>
              <a:srgbClr val="D9D9D9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0" name="path 350"/>
          <p:cNvSpPr/>
          <p:nvPr/>
        </p:nvSpPr>
        <p:spPr>
          <a:xfrm>
            <a:off x="3239389" y="2523680"/>
            <a:ext cx="6541770" cy="9525"/>
          </a:xfrm>
          <a:custGeom>
            <a:avLst/>
            <a:gdLst/>
            <a:ahLst/>
            <a:cxnLst/>
            <a:rect l="0" t="0" r="0" b="0"/>
            <a:pathLst>
              <a:path w="10302" h="15">
                <a:moveTo>
                  <a:pt x="0" y="7"/>
                </a:moveTo>
                <a:lnTo>
                  <a:pt x="10302" y="7"/>
                </a:lnTo>
              </a:path>
            </a:pathLst>
          </a:custGeom>
          <a:noFill/>
          <a:ln w="9525" cap="flat">
            <a:solidFill>
              <a:srgbClr val="D9D9D9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rect 352"/>
          <p:cNvSpPr/>
          <p:nvPr/>
        </p:nvSpPr>
        <p:spPr>
          <a:xfrm>
            <a:off x="0" y="648563"/>
            <a:ext cx="12192000" cy="361721"/>
          </a:xfrm>
          <a:prstGeom prst="rect">
            <a:avLst/>
          </a:prstGeom>
          <a:solidFill>
            <a:srgbClr val="BB9F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4" name="textbox 354"/>
          <p:cNvSpPr/>
          <p:nvPr/>
        </p:nvSpPr>
        <p:spPr>
          <a:xfrm>
            <a:off x="6649720" y="1901190"/>
            <a:ext cx="5161280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71755" indent="0" algn="ctr" rtl="0" eaLnBrk="0" fontAlgn="auto">
              <a:lnSpc>
                <a:spcPct val="100000"/>
              </a:lnSpc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charset="0"/>
                <a:ea typeface="宋体" charset="0"/>
                <a:cs typeface="Trebuchet MS" panose="020B0703020202090204"/>
              </a:rPr>
              <a:t>氧化铝精炼厂预可行性研究</a:t>
            </a:r>
          </a:p>
        </p:txBody>
      </p:sp>
      <p:sp>
        <p:nvSpPr>
          <p:cNvPr id="356" name="textbox 356"/>
          <p:cNvSpPr/>
          <p:nvPr/>
        </p:nvSpPr>
        <p:spPr>
          <a:xfrm>
            <a:off x="6682740" y="4213225"/>
            <a:ext cx="512762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71755" indent="0" algn="ctr" rtl="0" eaLnBrk="0" fontAlgn="auto">
              <a:lnSpc>
                <a:spcPct val="100000"/>
              </a:lnSpc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charset="0"/>
                <a:ea typeface="宋体" charset="0"/>
                <a:cs typeface="Trebuchet MS" panose="020B0703020202090204"/>
              </a:rPr>
              <a:t>设备升级</a:t>
            </a:r>
          </a:p>
        </p:txBody>
      </p:sp>
      <p:sp>
        <p:nvSpPr>
          <p:cNvPr id="358" name="textbox 358"/>
          <p:cNvSpPr/>
          <p:nvPr/>
        </p:nvSpPr>
        <p:spPr>
          <a:xfrm>
            <a:off x="317169" y="1900885"/>
            <a:ext cx="511619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71755" indent="0" algn="ctr" rtl="0" eaLnBrk="0" fontAlgn="auto">
              <a:lnSpc>
                <a:spcPct val="100000"/>
              </a:lnSpc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宋体" charset="0"/>
                <a:ea typeface="宋体" charset="0"/>
                <a:cs typeface="Trebuchet MS" panose="020B0703020202090204"/>
              </a:rPr>
              <a:t>矿产勘探计划</a:t>
            </a:r>
          </a:p>
        </p:txBody>
      </p:sp>
      <p:sp>
        <p:nvSpPr>
          <p:cNvPr id="360" name="textbox 360"/>
          <p:cNvSpPr/>
          <p:nvPr/>
        </p:nvSpPr>
        <p:spPr>
          <a:xfrm>
            <a:off x="350304" y="4213428"/>
            <a:ext cx="511619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71755" indent="0" algn="ctr" rtl="0" eaLnBrk="0" fontAlgn="auto">
              <a:lnSpc>
                <a:spcPct val="100000"/>
              </a:lnSpc>
              <a:spcBef>
                <a:spcPts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Arial Bold" panose="020B0604020202090204" charset="0"/>
                <a:ea typeface="宋体" charset="0"/>
                <a:cs typeface="Arial Bold" panose="020B0604020202090204" charset="0"/>
              </a:rPr>
              <a:t>Subri Hill</a:t>
            </a:r>
            <a:r>
              <a:rPr lang="zh-CN" altLang="en-US" b="1" dirty="0">
                <a:solidFill>
                  <a:schemeClr val="bg1"/>
                </a:solidFill>
                <a:latin typeface="宋体" charset="0"/>
                <a:ea typeface="宋体" charset="0"/>
                <a:cs typeface="宋体" charset="0"/>
              </a:rPr>
              <a:t>项目</a:t>
            </a:r>
          </a:p>
        </p:txBody>
      </p:sp>
      <p:sp>
        <p:nvSpPr>
          <p:cNvPr id="362" name="textbox 362"/>
          <p:cNvSpPr/>
          <p:nvPr/>
        </p:nvSpPr>
        <p:spPr>
          <a:xfrm>
            <a:off x="6751955" y="2875280"/>
            <a:ext cx="4954905" cy="7861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0000"/>
              </a:lnSpc>
              <a:tabLst>
                <a:tab pos="88265" algn="l"/>
              </a:tabLst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</a:t>
            </a:r>
            <a:r>
              <a:rPr lang="zh-CN" altLang="en-US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开展全面可行性评估，为氧化铝精炼厂建设奠定基础。</a:t>
            </a:r>
          </a:p>
        </p:txBody>
      </p:sp>
      <p:pic>
        <p:nvPicPr>
          <p:cNvPr id="364" name="picture 3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64663" y="2888041"/>
            <a:ext cx="75807" cy="114723"/>
          </a:xfrm>
          <a:prstGeom prst="rect">
            <a:avLst/>
          </a:prstGeom>
        </p:spPr>
      </p:pic>
      <p:sp>
        <p:nvSpPr>
          <p:cNvPr id="366" name="textbox 366"/>
          <p:cNvSpPr/>
          <p:nvPr/>
        </p:nvSpPr>
        <p:spPr>
          <a:xfrm>
            <a:off x="412750" y="2875280"/>
            <a:ext cx="4954270" cy="7861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04" rIns="0" bIns="0"/>
          <a:lstStyle/>
          <a:p>
            <a:pPr marL="222885" indent="-282575" algn="l" rtl="0" eaLnBrk="0" fontAlgn="auto">
              <a:lnSpc>
                <a:spcPct val="108000"/>
              </a:lnSpc>
              <a:spcBef>
                <a:spcPts val="0"/>
              </a:spcBef>
              <a:tabLst>
                <a:tab pos="88265" algn="l"/>
              </a:tabLst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en-US" sz="1500" kern="0" spc="1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en-US" altLang="zh-CN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GBC</a:t>
            </a:r>
            <a:r>
              <a:rPr lang="zh-CN" altLang="en-US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启动了大规模勘探计划，全面评估特许区内铝土矿的储量和品质。</a:t>
            </a:r>
          </a:p>
        </p:txBody>
      </p:sp>
      <p:pic>
        <p:nvPicPr>
          <p:cNvPr id="368" name="picture 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5762" y="2888041"/>
            <a:ext cx="75806" cy="114723"/>
          </a:xfrm>
          <a:prstGeom prst="rect">
            <a:avLst/>
          </a:prstGeom>
        </p:spPr>
      </p:pic>
      <p:sp>
        <p:nvSpPr>
          <p:cNvPr id="370" name="textbox 370"/>
          <p:cNvSpPr/>
          <p:nvPr/>
        </p:nvSpPr>
        <p:spPr>
          <a:xfrm>
            <a:off x="446405" y="5187950"/>
            <a:ext cx="4326890" cy="561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0000"/>
              </a:lnSpc>
              <a:tabLst>
                <a:tab pos="88265" algn="l"/>
              </a:tabLst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lang="en-US"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启动新矿区开发准备，扩大采矿范围。</a:t>
            </a:r>
          </a:p>
        </p:txBody>
      </p:sp>
      <p:pic>
        <p:nvPicPr>
          <p:cNvPr id="372" name="picture 3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8986" y="5200838"/>
            <a:ext cx="75806" cy="114723"/>
          </a:xfrm>
          <a:prstGeom prst="rect">
            <a:avLst/>
          </a:prstGeom>
        </p:spPr>
      </p:pic>
      <p:sp>
        <p:nvSpPr>
          <p:cNvPr id="374" name="textbox 374"/>
          <p:cNvSpPr/>
          <p:nvPr/>
        </p:nvSpPr>
        <p:spPr>
          <a:xfrm>
            <a:off x="6784975" y="5187950"/>
            <a:ext cx="5161280" cy="507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0000"/>
              </a:lnSpc>
              <a:tabLst>
                <a:tab pos="88265" algn="l"/>
              </a:tabLst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zh-CN" altLang="en-US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采购新设备：表层采矿机、运输卡车、机械化传送带系统。</a:t>
            </a:r>
          </a:p>
        </p:txBody>
      </p:sp>
      <p:pic>
        <p:nvPicPr>
          <p:cNvPr id="376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97938" y="5200838"/>
            <a:ext cx="75807" cy="114723"/>
          </a:xfrm>
          <a:prstGeom prst="rect">
            <a:avLst/>
          </a:prstGeom>
        </p:spPr>
      </p:pic>
      <p:sp>
        <p:nvSpPr>
          <p:cNvPr id="378" name="textbox 378"/>
          <p:cNvSpPr/>
          <p:nvPr/>
        </p:nvSpPr>
        <p:spPr>
          <a:xfrm>
            <a:off x="4630801" y="648537"/>
            <a:ext cx="323913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175000"/>
              </a:lnSpc>
            </a:pPr>
            <a:r>
              <a:rPr lang="zh-CN" sz="2000" b="1" kern="0" spc="60" dirty="0">
                <a:solidFill>
                  <a:srgbClr val="FFFFFF">
                    <a:alpha val="100000"/>
                  </a:srgbClr>
                </a:solidFill>
                <a:latin typeface="Trebuchet MS" panose="020B0703020202090204"/>
                <a:ea typeface="Trebuchet MS" panose="020B0703020202090204"/>
                <a:cs typeface="Trebuchet MS" panose="020B0703020202090204"/>
              </a:rPr>
              <a:t>正在进行的工作</a:t>
            </a:r>
          </a:p>
        </p:txBody>
      </p:sp>
      <p:pic>
        <p:nvPicPr>
          <p:cNvPr id="380" name="picture 3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textbox 382"/>
          <p:cNvSpPr/>
          <p:nvPr/>
        </p:nvSpPr>
        <p:spPr>
          <a:xfrm>
            <a:off x="6751955" y="2875280"/>
            <a:ext cx="4917440" cy="825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 fontAlgn="auto">
              <a:lnSpc>
                <a:spcPct val="12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86385" indent="-273685" algn="l" rtl="0" eaLnBrk="0" fontAlgn="auto">
              <a:lnSpc>
                <a:spcPct val="120000"/>
              </a:lnSpc>
              <a:tabLst>
                <a:tab pos="88265" algn="l"/>
              </a:tabLst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</a:t>
            </a:r>
            <a:r>
              <a:rPr lang="zh-CN" altLang="en-US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推进塔科拉迪港至阿瓦索的标准轨铁路建设，已建成超</a:t>
            </a:r>
            <a:r>
              <a:rPr lang="en-US" altLang="zh-CN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100</a:t>
            </a:r>
            <a:r>
              <a:rPr lang="zh-CN" altLang="en-US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公里，剩余路段资金正在筹集。</a:t>
            </a:r>
          </a:p>
        </p:txBody>
      </p:sp>
      <p:pic>
        <p:nvPicPr>
          <p:cNvPr id="384" name="picture 3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64663" y="2939476"/>
            <a:ext cx="75807" cy="114723"/>
          </a:xfrm>
          <a:prstGeom prst="rect">
            <a:avLst/>
          </a:prstGeom>
        </p:spPr>
      </p:pic>
      <p:sp>
        <p:nvSpPr>
          <p:cNvPr id="386" name="rect 386"/>
          <p:cNvSpPr/>
          <p:nvPr/>
        </p:nvSpPr>
        <p:spPr>
          <a:xfrm>
            <a:off x="0" y="648563"/>
            <a:ext cx="12192000" cy="361721"/>
          </a:xfrm>
          <a:prstGeom prst="rect">
            <a:avLst/>
          </a:prstGeom>
          <a:solidFill>
            <a:srgbClr val="BB9F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8" name="textbox 388"/>
          <p:cNvSpPr/>
          <p:nvPr/>
        </p:nvSpPr>
        <p:spPr>
          <a:xfrm>
            <a:off x="6649720" y="1901190"/>
            <a:ext cx="514921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36195" indent="0" algn="ctr" rtl="0" eaLnBrk="0" fontAlgn="auto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latin typeface="宋体" charset="0"/>
                <a:ea typeface="宋体" charset="0"/>
                <a:cs typeface="Trebuchet MS" panose="020B0703020202090204"/>
              </a:rPr>
              <a:t>铁路扩建</a:t>
            </a:r>
          </a:p>
        </p:txBody>
      </p:sp>
      <p:sp>
        <p:nvSpPr>
          <p:cNvPr id="390" name="textbox 390"/>
          <p:cNvSpPr/>
          <p:nvPr/>
        </p:nvSpPr>
        <p:spPr>
          <a:xfrm>
            <a:off x="6682740" y="4213225"/>
            <a:ext cx="511619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36195" indent="0" algn="ctr" rtl="0" eaLnBrk="0" fontAlgn="auto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latin typeface="宋体" charset="0"/>
                <a:ea typeface="宋体" charset="0"/>
                <a:cs typeface="Trebuchet MS" panose="020B0703020202090204"/>
              </a:rPr>
              <a:t>设备升级换代</a:t>
            </a:r>
          </a:p>
        </p:txBody>
      </p:sp>
      <p:sp>
        <p:nvSpPr>
          <p:cNvPr id="392" name="textbox 392"/>
          <p:cNvSpPr/>
          <p:nvPr/>
        </p:nvSpPr>
        <p:spPr>
          <a:xfrm>
            <a:off x="6785238" y="5188138"/>
            <a:ext cx="4876165" cy="786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 fontAlgn="auto">
              <a:lnSpc>
                <a:spcPct val="12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45110" indent="0" algn="l" rtl="0" eaLnBrk="0" fontAlgn="auto">
              <a:lnSpc>
                <a:spcPct val="120000"/>
              </a:lnSpc>
              <a:tabLst>
                <a:tab pos="88265" algn="l"/>
              </a:tabLst>
            </a:pPr>
            <a:r>
              <a:rPr lang="zh-CN" altLang="en-US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持续引入先进设备，定期更新、替换和升级现有设备，确保高效安全运营。</a:t>
            </a:r>
          </a:p>
        </p:txBody>
      </p:sp>
      <p:pic>
        <p:nvPicPr>
          <p:cNvPr id="394" name="picture 3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98573" y="5259893"/>
            <a:ext cx="75807" cy="114723"/>
          </a:xfrm>
          <a:prstGeom prst="rect">
            <a:avLst/>
          </a:prstGeom>
        </p:spPr>
      </p:pic>
      <p:sp>
        <p:nvSpPr>
          <p:cNvPr id="396" name="textbox 396"/>
          <p:cNvSpPr/>
          <p:nvPr/>
        </p:nvSpPr>
        <p:spPr>
          <a:xfrm>
            <a:off x="413062" y="2875341"/>
            <a:ext cx="4845050" cy="824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 fontAlgn="auto">
              <a:lnSpc>
                <a:spcPct val="12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45110" indent="-269875" algn="l" rtl="0" eaLnBrk="0" fontAlgn="auto">
              <a:lnSpc>
                <a:spcPct val="120000"/>
              </a:lnSpc>
              <a:tabLst>
                <a:tab pos="88265" algn="l"/>
              </a:tabLst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GBC</a:t>
            </a:r>
            <a:r>
              <a:rPr lang="zh-CN"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计划</a:t>
            </a:r>
            <a:r>
              <a:rPr lang="zh-CN" altLang="en-US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在矿区内修建内部道路，提升通行效率和运输便捷性。</a:t>
            </a:r>
          </a:p>
        </p:txBody>
      </p:sp>
      <p:pic>
        <p:nvPicPr>
          <p:cNvPr id="398" name="picture 3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5762" y="2939476"/>
            <a:ext cx="75806" cy="114723"/>
          </a:xfrm>
          <a:prstGeom prst="rect">
            <a:avLst/>
          </a:prstGeom>
        </p:spPr>
      </p:pic>
      <p:sp>
        <p:nvSpPr>
          <p:cNvPr id="400" name="textbox 400"/>
          <p:cNvSpPr/>
          <p:nvPr/>
        </p:nvSpPr>
        <p:spPr>
          <a:xfrm>
            <a:off x="317169" y="1900885"/>
            <a:ext cx="511619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36195" indent="0" algn="ctr" rtl="0" eaLnBrk="0" fontAlgn="auto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latin typeface="宋体" charset="0"/>
                <a:ea typeface="宋体" charset="0"/>
                <a:cs typeface="Trebuchet MS" panose="020B0703020202090204"/>
              </a:rPr>
              <a:t>矿区道路建设</a:t>
            </a:r>
          </a:p>
        </p:txBody>
      </p:sp>
      <p:sp>
        <p:nvSpPr>
          <p:cNvPr id="402" name="textbox 402"/>
          <p:cNvSpPr/>
          <p:nvPr/>
        </p:nvSpPr>
        <p:spPr>
          <a:xfrm>
            <a:off x="350304" y="4213428"/>
            <a:ext cx="511619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marL="36195" indent="0" algn="ctr" rtl="0" eaLnBrk="0" fontAlgn="auto">
              <a:lnSpc>
                <a:spcPct val="100000"/>
              </a:lnSpc>
            </a:pPr>
            <a:r>
              <a:rPr lang="zh-CN" altLang="en-US" b="1" kern="0" spc="0" dirty="0">
                <a:solidFill>
                  <a:schemeClr val="bg1">
                    <a:alpha val="100000"/>
                  </a:schemeClr>
                </a:solidFill>
                <a:latin typeface="宋体" charset="0"/>
                <a:ea typeface="宋体" charset="0"/>
                <a:cs typeface="Trebuchet MS" panose="020B0703020202090204"/>
              </a:rPr>
              <a:t>矿区设施建设</a:t>
            </a:r>
          </a:p>
        </p:txBody>
      </p:sp>
      <p:sp>
        <p:nvSpPr>
          <p:cNvPr id="404" name="textbox 404"/>
          <p:cNvSpPr/>
          <p:nvPr/>
        </p:nvSpPr>
        <p:spPr>
          <a:xfrm>
            <a:off x="4630801" y="648537"/>
            <a:ext cx="3239135" cy="695960"/>
          </a:xfrm>
          <a:prstGeom prst="rect">
            <a:avLst/>
          </a:prstGeom>
          <a:solidFill>
            <a:srgbClr val="6B55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175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宋体" charset="0"/>
                <a:ea typeface="宋体" charset="0"/>
                <a:cs typeface="Trebuchet MS" panose="020B0703020202090204"/>
              </a:rPr>
              <a:t>未来发展规划</a:t>
            </a:r>
          </a:p>
        </p:txBody>
      </p:sp>
      <p:sp>
        <p:nvSpPr>
          <p:cNvPr id="406" name="textbox 406"/>
          <p:cNvSpPr/>
          <p:nvPr/>
        </p:nvSpPr>
        <p:spPr>
          <a:xfrm>
            <a:off x="446286" y="5188138"/>
            <a:ext cx="4726940" cy="507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 fontAlgn="auto">
              <a:lnSpc>
                <a:spcPct val="12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45110" indent="-282575" algn="l" rtl="0" eaLnBrk="0" fontAlgn="auto">
              <a:lnSpc>
                <a:spcPct val="120000"/>
              </a:lnSpc>
              <a:tabLst>
                <a:tab pos="88265" algn="l"/>
              </a:tabLst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	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</a:t>
            </a:r>
            <a:r>
              <a:rPr lang="zh-CN" altLang="en-US" sz="1500" dirty="0">
                <a:latin typeface="Arial" panose="020B0604020202090204"/>
                <a:ea typeface="Arial" panose="020B0604020202090204"/>
                <a:cs typeface="Arial" panose="020B0604020202090204"/>
              </a:rPr>
              <a:t>规划建设新员工宿舍和行政办公楼，改善员工生活和办公条件。</a:t>
            </a:r>
          </a:p>
        </p:txBody>
      </p:sp>
      <p:pic>
        <p:nvPicPr>
          <p:cNvPr id="408" name="picture 4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8986" y="5259893"/>
            <a:ext cx="75806" cy="114723"/>
          </a:xfrm>
          <a:prstGeom prst="rect">
            <a:avLst/>
          </a:prstGeom>
        </p:spPr>
      </p:pic>
      <p:pic>
        <p:nvPicPr>
          <p:cNvPr id="410" name="picture 4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15507" y="63523"/>
            <a:ext cx="2491144" cy="52067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picture 4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7998"/>
          </a:xfrm>
          <a:prstGeom prst="rect">
            <a:avLst/>
          </a:prstGeom>
        </p:spPr>
      </p:pic>
      <p:sp>
        <p:nvSpPr>
          <p:cNvPr id="414" name="textbox 414"/>
          <p:cNvSpPr/>
          <p:nvPr/>
        </p:nvSpPr>
        <p:spPr>
          <a:xfrm>
            <a:off x="4707255" y="3053715"/>
            <a:ext cx="3738245" cy="527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lang="zh-CN" sz="3900" b="1" kern="0" spc="720" dirty="0">
                <a:solidFill>
                  <a:srgbClr val="0E2841">
                    <a:alpha val="100000"/>
                  </a:srgbClr>
                </a:solidFill>
                <a:latin typeface="Avenir Next Condensed" panose="020B0806020202020204"/>
                <a:ea typeface="Avenir Next Condensed" panose="020B0806020202020204"/>
                <a:cs typeface="Avenir Next Condensed" panose="020B0806020202020204"/>
              </a:rPr>
              <a:t>谢谢观看</a:t>
            </a:r>
            <a:r>
              <a:rPr lang="en-US" altLang="zh-CN" sz="3900" b="1" kern="0" spc="720" dirty="0">
                <a:solidFill>
                  <a:srgbClr val="0E2841">
                    <a:alpha val="100000"/>
                  </a:srgbClr>
                </a:solidFill>
                <a:latin typeface="Avenir Next Condensed" panose="020B0806020202020204"/>
                <a:ea typeface="Avenir Next Condensed" panose="020B0806020202020204"/>
                <a:cs typeface="Avenir Next Condensed" panose="020B0806020202020204"/>
              </a:rPr>
              <a:t>！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202*90"/>
  <p:tag name="TABLE_ENDDRAG_RECT" val="630*426*202*90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1360</Words>
  <Application>Microsoft Office PowerPoint</Application>
  <PresentationFormat>宽屏</PresentationFormat>
  <Paragraphs>366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 Bold</vt:lpstr>
      <vt:lpstr>Arial Regular</vt:lpstr>
      <vt:lpstr>Arial Unicode MS</vt:lpstr>
      <vt:lpstr>Avenir Next Condensed</vt:lpstr>
      <vt:lpstr>宋体</vt:lpstr>
      <vt:lpstr>Arial</vt:lpstr>
      <vt:lpstr>Calibri</vt:lpstr>
      <vt:lpstr>Trebuchet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Buhari Abuliah</dc:creator>
  <cp:lastModifiedBy>friday Gao</cp:lastModifiedBy>
  <cp:revision>33</cp:revision>
  <dcterms:created xsi:type="dcterms:W3CDTF">2025-05-12T01:05:53Z</dcterms:created>
  <dcterms:modified xsi:type="dcterms:W3CDTF">2025-05-14T00:50:02Z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2025-05-07T01:07:59Z</vt:filetime>
  </property>
  <property fmtid="{D5CDD505-2E9C-101B-9397-08002B2CF9AE}" pid="4" name="ICV">
    <vt:lpwstr>74B98E7F563B7E687B6119681813B443_42</vt:lpwstr>
  </property>
  <property fmtid="{D5CDD505-2E9C-101B-9397-08002B2CF9AE}" pid="5" name="KSOProductBuildVer">
    <vt:lpwstr>2052-7.3.1.8967</vt:lpwstr>
  </property>
</Properties>
</file>