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2"/>
    <p:sldId id="302" r:id="rId3"/>
    <p:sldId id="296" r:id="rId4"/>
    <p:sldId id="260" r:id="rId5"/>
    <p:sldId id="295" r:id="rId6"/>
    <p:sldId id="304" r:id="rId7"/>
    <p:sldId id="303" r:id="rId8"/>
    <p:sldId id="305" r:id="rId9"/>
    <p:sldId id="292" r:id="rId10"/>
    <p:sldId id="306" r:id="rId11"/>
    <p:sldId id="307" r:id="rId12"/>
    <p:sldId id="308" r:id="rId13"/>
    <p:sldId id="30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6" userDrawn="1">
          <p15:clr>
            <a:srgbClr val="A4A3A4"/>
          </p15:clr>
        </p15:guide>
        <p15:guide id="2" pos="39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34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ba KANTE" initials="SK" lastIdx="0" clrIdx="0"/>
  <p:cmAuthor id="2" name="ibrahimac1983@gmail.com" initials="i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B1510F"/>
    <a:srgbClr val="007E4B"/>
    <a:srgbClr val="9E0000"/>
    <a:srgbClr val="444444"/>
    <a:srgbClr val="FF8989"/>
    <a:srgbClr val="006CA2"/>
    <a:srgbClr val="7C7C7C"/>
    <a:srgbClr val="FCCD00"/>
    <a:srgbClr val="E6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88660" autoAdjust="0"/>
  </p:normalViewPr>
  <p:slideViewPr>
    <p:cSldViewPr snapToGrid="0" showGuides="1">
      <p:cViewPr varScale="1">
        <p:scale>
          <a:sx n="76" d="100"/>
          <a:sy n="76" d="100"/>
        </p:scale>
        <p:origin x="850" y="77"/>
      </p:cViewPr>
      <p:guideLst>
        <p:guide orient="horz" pos="2126"/>
        <p:guide pos="3935"/>
      </p:guideLst>
    </p:cSldViewPr>
  </p:slideViewPr>
  <p:outlineViewPr>
    <p:cViewPr>
      <p:scale>
        <a:sx n="33" d="100"/>
        <a:sy n="33" d="100"/>
      </p:scale>
      <p:origin x="0" y="-32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5" d="100"/>
        <a:sy n="105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2688" y="200"/>
      </p:cViewPr>
      <p:guideLst>
        <p:guide orient="horz" pos="2834"/>
        <p:guide pos="221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87530-B523-8749-9160-61B2981B0A83}" type="datetimeFigureOut">
              <a:rPr lang="fr-FR" smtClean="0"/>
              <a:t>14/05/2025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74A17-B41D-CB4D-88D6-3E2A8CB655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DE6E27-9D3F-4F48-A7FC-7D4878AB0016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AF3EF-BC3B-4AD5-8DEF-824C451A72A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AF3EF-BC3B-4AD5-8DEF-824C451A72AB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AF3EF-BC3B-4AD5-8DEF-824C451A72AB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AF3EF-BC3B-4AD5-8DEF-824C451A72AB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dirty="0"/>
              <a:t>DESCRIPTION PRODUIT/SERVICE : SUR TROIS LIGNES)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AF3EF-BC3B-4AD5-8DEF-824C451A72AB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AF3EF-BC3B-4AD5-8DEF-824C451A72AB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AF3EF-BC3B-4AD5-8DEF-824C451A72AB}" type="slidenum">
              <a:rPr lang="en-US" smtClean="0"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AF3EF-BC3B-4AD5-8DEF-824C451A72AB}" type="slidenum">
              <a:rPr lang="en-US" smtClean="0"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AF3EF-BC3B-4AD5-8DEF-824C451A72AB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AF3EF-BC3B-4AD5-8DEF-824C451A72AB}" type="slidenum">
              <a:rPr lang="en-US" smtClean="0"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AF3EF-BC3B-4AD5-8DEF-824C451A72AB}" type="slidenum">
              <a:rPr lang="en-US" smtClean="0"/>
              <a:t>13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21" y="3602038"/>
            <a:ext cx="11764369" cy="71065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 dirty="0"/>
              <a:t>Click to </a:t>
            </a:r>
            <a:r>
              <a:rPr lang="fr-FR" noProof="0" dirty="0" err="1"/>
              <a:t>edit</a:t>
            </a:r>
            <a:r>
              <a:rPr lang="fr-FR" noProof="0" dirty="0"/>
              <a:t> Master </a:t>
            </a:r>
            <a:r>
              <a:rPr lang="fr-FR" noProof="0" dirty="0" err="1"/>
              <a:t>subtitle</a:t>
            </a:r>
            <a:r>
              <a:rPr lang="fr-FR" noProof="0" dirty="0"/>
              <a:t>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PRESNTATION PROJETS DE LA GUINEE YOUTH CONNEKT 2018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7420" y="2547435"/>
            <a:ext cx="11764369" cy="857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noProof="0" dirty="0"/>
              <a:t>Click to </a:t>
            </a:r>
            <a:r>
              <a:rPr lang="fr-FR" noProof="0" dirty="0" err="1"/>
              <a:t>edit</a:t>
            </a:r>
            <a:r>
              <a:rPr lang="fr-FR" noProof="0" dirty="0"/>
              <a:t> Master </a:t>
            </a:r>
            <a:r>
              <a:rPr lang="fr-FR" noProof="0" dirty="0" err="1"/>
              <a:t>title</a:t>
            </a:r>
            <a:r>
              <a:rPr lang="fr-FR" noProof="0" dirty="0"/>
              <a:t> style</a:t>
            </a: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22925" y="5841607"/>
            <a:ext cx="578660" cy="58124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06938" y="5869276"/>
            <a:ext cx="394294" cy="80065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899" y="5884928"/>
            <a:ext cx="1239088" cy="56186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363" y="5806482"/>
            <a:ext cx="776567" cy="77656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Orientation Stratégique sur le Parcours d'intégration Socio-Economique des Jeunes</a:t>
            </a:r>
            <a:endParaRPr lang="fr-F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1" y="5650174"/>
            <a:ext cx="782597" cy="8950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9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9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9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9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9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9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9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9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9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hyperlink" Target="mailto:infos@soguipami.net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11" Type="http://schemas.openxmlformats.org/officeDocument/2006/relationships/image" Target="../media/image14.sv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hyperlink" Target="http://www.soguipami.net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11" Type="http://schemas.openxmlformats.org/officeDocument/2006/relationships/image" Target="../media/image14.sv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11" Type="http://schemas.openxmlformats.org/officeDocument/2006/relationships/image" Target="../media/image14.sv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0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12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microsoft.com/office/2007/relationships/hdphoto" Target="../media/hdphoto3.wdp"/><Relationship Id="rId9" Type="http://schemas.openxmlformats.org/officeDocument/2006/relationships/image" Target="../media/image13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12" Type="http://schemas.microsoft.com/office/2007/relationships/hdphoto" Target="../media/hdphoto4.wdp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microsoft.com/office/2007/relationships/hdphoto" Target="../media/hdphoto3.wdp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3.wdp"/><Relationship Id="rId7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11" Type="http://schemas.openxmlformats.org/officeDocument/2006/relationships/image" Target="../media/image23.jpeg"/><Relationship Id="rId5" Type="http://schemas.microsoft.com/office/2007/relationships/hdphoto" Target="../media/hdphoto1.wdp"/><Relationship Id="rId10" Type="http://schemas.openxmlformats.org/officeDocument/2006/relationships/image" Target="../media/image22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3.wdp"/><Relationship Id="rId7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10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11" Type="http://schemas.openxmlformats.org/officeDocument/2006/relationships/image" Target="../media/image2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microsoft.com/office/2007/relationships/hdphoto" Target="../media/hdphoto3.wdp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6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12" Type="http://schemas.microsoft.com/office/2007/relationships/hdphoto" Target="../media/hdphoto4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microsoft.com/office/2007/relationships/hdphoto" Target="../media/hdphoto3.wdp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12" Type="http://schemas.microsoft.com/office/2007/relationships/hdphoto" Target="../media/hdphoto4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microsoft.com/office/2007/relationships/hdphoto" Target="../media/hdphoto3.wdp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12" Type="http://schemas.microsoft.com/office/2007/relationships/hdphoto" Target="../media/hdphoto4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microsoft.com/office/2007/relationships/hdphoto" Target="../media/hdphoto3.wdp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12" Type="http://schemas.openxmlformats.org/officeDocument/2006/relationships/hyperlink" Target="http://www.soguipami.net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11" Type="http://schemas.openxmlformats.org/officeDocument/2006/relationships/hyperlink" Target="mailto:infos@soguipami.net" TargetMode="External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4.svg"/><Relationship Id="rId4" Type="http://schemas.microsoft.com/office/2007/relationships/hdphoto" Target="../media/hdphoto3.wdp"/><Relationship Id="rId9" Type="http://schemas.openxmlformats.org/officeDocument/2006/relationships/image" Target="../media/image13.png"/><Relationship Id="rId1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859729" y="2892425"/>
            <a:ext cx="57151" cy="3965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34728" y="2859943"/>
            <a:ext cx="247650" cy="39980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l="1561" t="380" r="90449" b="16410"/>
          <a:stretch>
            <a:fillRect/>
          </a:stretch>
        </p:blipFill>
        <p:spPr>
          <a:xfrm>
            <a:off x="13904" y="-4066"/>
            <a:ext cx="79363" cy="37830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93267" y="0"/>
            <a:ext cx="231970" cy="383215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1938655" y="2661920"/>
            <a:ext cx="8622030" cy="2014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zh-CN" altLang="en-US" sz="2000" dirty="0">
                <a:latin typeface="Arial Black" panose="020B0A04020102020204" pitchFamily="34" charset="0"/>
              </a:rPr>
              <a:t>几内亚国营矿业股份有限公司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zh-CN" sz="1600" dirty="0">
                <a:latin typeface="Arial Black" panose="020B0A04020102020204" pitchFamily="34" charset="0"/>
              </a:rPr>
              <a:t>（</a:t>
            </a:r>
            <a:r>
              <a:rPr lang="en-US" sz="1600" dirty="0">
                <a:latin typeface="Arial Black" panose="020B0A04020102020204" pitchFamily="34" charset="0"/>
                <a:sym typeface="+mn-ea"/>
              </a:rPr>
              <a:t>SOGUIPAMI</a:t>
            </a:r>
            <a:r>
              <a:rPr lang="en-US" altLang="zh-CN" sz="1600" dirty="0">
                <a:latin typeface="Arial Black" panose="020B0A04020102020204" pitchFamily="34" charset="0"/>
              </a:rPr>
              <a:t>）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zh-CN" altLang="en-US" sz="2000" dirty="0">
                <a:latin typeface="Arial Black" panose="020B0A04020102020204" pitchFamily="34" charset="0"/>
                <a:sym typeface="+mn-ea"/>
              </a:rPr>
              <a:t>总经理</a:t>
            </a:r>
            <a:r>
              <a:rPr lang="en-US" altLang="zh-CN" sz="2000" dirty="0">
                <a:latin typeface="Arial Black" panose="020B0A04020102020204" pitchFamily="34" charset="0"/>
                <a:sym typeface="+mn-ea"/>
              </a:rPr>
              <a:t>  </a:t>
            </a:r>
            <a:r>
              <a:rPr lang="zh-CN" altLang="en-US" sz="2000" dirty="0">
                <a:latin typeface="Arial Black" panose="020B0A04020102020204" pitchFamily="34" charset="0"/>
                <a:sym typeface="+mn-ea"/>
              </a:rPr>
              <a:t>阿布巴卡</a:t>
            </a:r>
            <a:r>
              <a:rPr lang="en-US" altLang="zh-CN" sz="2000" dirty="0">
                <a:latin typeface="Arial Black" panose="020B0A04020102020204" pitchFamily="34" charset="0"/>
                <a:sym typeface="+mn-ea"/>
              </a:rPr>
              <a:t>·</a:t>
            </a:r>
            <a:r>
              <a:rPr lang="zh-CN" altLang="en-US" sz="2000" dirty="0">
                <a:latin typeface="Arial Black" panose="020B0A04020102020204" pitchFamily="34" charset="0"/>
                <a:sym typeface="+mn-ea"/>
              </a:rPr>
              <a:t>卡比</a:t>
            </a:r>
            <a:r>
              <a:rPr lang="en-US" altLang="zh-CN" sz="2000" dirty="0">
                <a:latin typeface="Arial Black" panose="020B0A04020102020204" pitchFamily="34" charset="0"/>
                <a:sym typeface="+mn-ea"/>
              </a:rPr>
              <a:t>·</a:t>
            </a:r>
            <a:r>
              <a:rPr lang="zh-CN" altLang="en-US" sz="2000" dirty="0">
                <a:latin typeface="Arial Black" panose="020B0A04020102020204" pitchFamily="34" charset="0"/>
                <a:sym typeface="+mn-ea"/>
              </a:rPr>
              <a:t>图雷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zh-CN" sz="1600" dirty="0">
                <a:latin typeface="Arial Black" panose="020B0A04020102020204" pitchFamily="34" charset="0"/>
                <a:sym typeface="+mn-ea"/>
              </a:rPr>
              <a:t>（</a:t>
            </a:r>
            <a:r>
              <a:rPr lang="en-US" sz="1600" dirty="0">
                <a:latin typeface="Arial Black" panose="020B0A04020102020204" pitchFamily="34" charset="0"/>
                <a:sym typeface="+mn-ea"/>
              </a:rPr>
              <a:t>TOURE Aboubacar Kagbè</a:t>
            </a:r>
            <a:r>
              <a:rPr lang="en-US" altLang="zh-CN" sz="1600" dirty="0">
                <a:latin typeface="Arial Black" panose="020B0A04020102020204" pitchFamily="34" charset="0"/>
                <a:sym typeface="+mn-ea"/>
              </a:rPr>
              <a:t>）</a:t>
            </a:r>
            <a:endParaRPr lang="zh-CN" altLang="en-US" sz="1600" dirty="0">
              <a:latin typeface="Arial Black" panose="020B0A040201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zh-CN" sz="2000" dirty="0">
                <a:latin typeface="Arial Black" panose="020B0A04020102020204" pitchFamily="34" charset="0"/>
              </a:rPr>
              <a:t>  </a:t>
            </a:r>
          </a:p>
        </p:txBody>
      </p:sp>
      <p:pic>
        <p:nvPicPr>
          <p:cNvPr id="10" name="Graphique 9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8119" t="29547" b="29279"/>
          <a:stretch>
            <a:fillRect/>
          </a:stretch>
        </p:blipFill>
        <p:spPr>
          <a:xfrm>
            <a:off x="9412071" y="1032240"/>
            <a:ext cx="2246890" cy="142521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08" y="802641"/>
            <a:ext cx="2246890" cy="2066662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983541" y="4552273"/>
            <a:ext cx="2500706" cy="483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70"/>
              </a:lnSpc>
            </a:pPr>
            <a:r>
              <a:rPr lang="zh-CN" altLang="en-US" dirty="0">
                <a:solidFill>
                  <a:srgbClr val="2D801F"/>
                </a:solidFill>
                <a:latin typeface="HK Grotesk Bold"/>
              </a:rPr>
              <a:t>联系电话</a:t>
            </a:r>
            <a:r>
              <a:rPr lang="en-US" altLang="zh-CN" dirty="0">
                <a:solidFill>
                  <a:srgbClr val="2D801F"/>
                </a:solidFill>
                <a:latin typeface="HK Grotesk Bold"/>
              </a:rPr>
              <a:t>：</a:t>
            </a:r>
          </a:p>
        </p:txBody>
      </p:sp>
      <p:sp>
        <p:nvSpPr>
          <p:cNvPr id="11" name="TextBox 7"/>
          <p:cNvSpPr txBox="1"/>
          <p:nvPr/>
        </p:nvSpPr>
        <p:spPr>
          <a:xfrm>
            <a:off x="985246" y="5060538"/>
            <a:ext cx="2499001" cy="492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HK Grotesk Medium"/>
              </a:rPr>
              <a:t>+ 224 669 30 16 16</a:t>
            </a:r>
          </a:p>
          <a:p>
            <a:r>
              <a:rPr lang="fr-FR" altLang="en-US" sz="1600" dirty="0">
                <a:solidFill>
                  <a:srgbClr val="0070C0"/>
                </a:solidFill>
                <a:latin typeface="HK Grotesk Medium"/>
              </a:rPr>
              <a:t>+ 224 623 81 53 35</a:t>
            </a:r>
          </a:p>
        </p:txBody>
      </p:sp>
      <p:sp>
        <p:nvSpPr>
          <p:cNvPr id="16" name="TextBox 10"/>
          <p:cNvSpPr txBox="1"/>
          <p:nvPr/>
        </p:nvSpPr>
        <p:spPr>
          <a:xfrm>
            <a:off x="4875455" y="4521753"/>
            <a:ext cx="2286631" cy="533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zh-CN" altLang="en-US" dirty="0">
                <a:solidFill>
                  <a:srgbClr val="2D801F"/>
                </a:solidFill>
                <a:latin typeface="HK Grotesk Bold"/>
              </a:rPr>
              <a:t>邮箱</a:t>
            </a:r>
            <a:r>
              <a:rPr lang="en-US" altLang="zh-CN" dirty="0">
                <a:solidFill>
                  <a:srgbClr val="2D801F"/>
                </a:solidFill>
                <a:latin typeface="HK Grotesk Bold"/>
              </a:rPr>
              <a:t>：</a:t>
            </a:r>
          </a:p>
        </p:txBody>
      </p:sp>
      <p:sp>
        <p:nvSpPr>
          <p:cNvPr id="17" name="TextBox 9"/>
          <p:cNvSpPr txBox="1"/>
          <p:nvPr/>
        </p:nvSpPr>
        <p:spPr>
          <a:xfrm>
            <a:off x="4875530" y="4994910"/>
            <a:ext cx="2499995" cy="345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5"/>
              </a:lnSpc>
            </a:pPr>
            <a:r>
              <a:rPr lang="en-US" dirty="0">
                <a:solidFill>
                  <a:srgbClr val="B1510F"/>
                </a:solidFill>
                <a:latin typeface="HK Grotesk Medium"/>
                <a:hlinkClick r:id="rId13"/>
              </a:rPr>
              <a:t>infos@soguipami.net</a:t>
            </a:r>
            <a:r>
              <a:rPr lang="en-US" dirty="0">
                <a:solidFill>
                  <a:srgbClr val="B1510F"/>
                </a:solidFill>
                <a:latin typeface="HK Grotesk Medium"/>
              </a:rPr>
              <a:t>   </a:t>
            </a:r>
          </a:p>
        </p:txBody>
      </p:sp>
      <p:sp>
        <p:nvSpPr>
          <p:cNvPr id="18" name="TextBox 12"/>
          <p:cNvSpPr txBox="1"/>
          <p:nvPr/>
        </p:nvSpPr>
        <p:spPr>
          <a:xfrm>
            <a:off x="8766653" y="4526629"/>
            <a:ext cx="965356" cy="533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zh-CN" altLang="en-US" dirty="0">
                <a:solidFill>
                  <a:srgbClr val="2D801F"/>
                </a:solidFill>
                <a:latin typeface="HK Grotesk Bold"/>
              </a:rPr>
              <a:t>官网</a:t>
            </a:r>
            <a:r>
              <a:rPr lang="en-US" altLang="zh-CN" dirty="0">
                <a:solidFill>
                  <a:srgbClr val="2D801F"/>
                </a:solidFill>
                <a:latin typeface="HK Grotesk Bold"/>
              </a:rPr>
              <a:t>：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8757285" y="4946650"/>
            <a:ext cx="2276475" cy="382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0"/>
              </a:lnSpc>
            </a:pPr>
            <a:r>
              <a:rPr lang="en-US" dirty="0">
                <a:solidFill>
                  <a:srgbClr val="B1510F"/>
                </a:solidFill>
                <a:latin typeface="HK Grotesk Medium"/>
                <a:hlinkClick r:id="rId14"/>
              </a:rPr>
              <a:t>www.soguipami.net</a:t>
            </a:r>
            <a:r>
              <a:rPr lang="en-US" dirty="0">
                <a:solidFill>
                  <a:srgbClr val="B1510F"/>
                </a:solidFill>
                <a:latin typeface="HK Grotesk Medium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105453" y="5732727"/>
            <a:ext cx="5981094" cy="614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rgbClr val="2D801F"/>
                </a:solidFill>
                <a:latin typeface="HK Grotesk Bold"/>
              </a:rPr>
              <a:t>公司地址</a:t>
            </a:r>
            <a:r>
              <a:rPr lang="en-US" altLang="zh-CN" dirty="0">
                <a:solidFill>
                  <a:srgbClr val="2D801F"/>
                </a:solidFill>
                <a:latin typeface="HK Grotesk Bold"/>
              </a:rPr>
              <a:t>：</a:t>
            </a:r>
            <a:r>
              <a:rPr lang="zh-CN" altLang="en-US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几内亚</a:t>
            </a:r>
            <a:r>
              <a:rPr lang="en-US" altLang="zh-CN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zh-CN" altLang="en-US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科纳克里</a:t>
            </a:r>
            <a:r>
              <a:rPr lang="en-US" altLang="zh-CN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</a:t>
            </a:r>
            <a:r>
              <a:rPr lang="zh-CN" altLang="en-US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卡卢姆</a:t>
            </a:r>
            <a:r>
              <a:rPr lang="en-US" altLang="zh-CN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zh-CN" altLang="en-US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弗里亚基地大楼</a:t>
            </a:r>
          </a:p>
          <a:p>
            <a:pPr algn="ctr">
              <a:defRPr/>
            </a:pPr>
            <a:r>
              <a:rPr lang="en-US" altLang="zh-CN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                     Building Fria base Kaloum Conakry - Guinea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3379470" y="1221105"/>
            <a:ext cx="55067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C00000"/>
                </a:solidFill>
                <a:latin typeface="Arial Black" panose="020B0A04020102020204" pitchFamily="34" charset="0"/>
              </a:rPr>
              <a:t>几内亚铝土矿供应及发展战略</a:t>
            </a:r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907449" y="2876183"/>
            <a:ext cx="57151" cy="3965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64600" y="2859943"/>
            <a:ext cx="247650" cy="39980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l="1561" t="380" r="90449" b="16410"/>
          <a:stretch>
            <a:fillRect/>
          </a:stretch>
        </p:blipFill>
        <p:spPr>
          <a:xfrm>
            <a:off x="10827" y="0"/>
            <a:ext cx="79363" cy="37830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88921" y="0"/>
            <a:ext cx="231970" cy="3832155"/>
          </a:xfrm>
          <a:prstGeom prst="rect">
            <a:avLst/>
          </a:prstGeom>
        </p:spPr>
      </p:pic>
      <p:pic>
        <p:nvPicPr>
          <p:cNvPr id="13" name="Graphique 12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8119" t="29547" b="29279"/>
          <a:stretch>
            <a:fillRect/>
          </a:stretch>
        </p:blipFill>
        <p:spPr>
          <a:xfrm>
            <a:off x="9903610" y="38589"/>
            <a:ext cx="2096718" cy="152503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39" y="60661"/>
            <a:ext cx="1554481" cy="1464374"/>
          </a:xfrm>
          <a:prstGeom prst="rect">
            <a:avLst/>
          </a:prstGeom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393116" y="1669662"/>
            <a:ext cx="9632259" cy="3872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71500" indent="-571500" defTabSz="685800" fontAlgn="base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AutoNum type="romanUcPeriod"/>
            </a:pPr>
            <a:r>
              <a:rPr lang="zh-CN" alt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引言</a:t>
            </a:r>
          </a:p>
          <a:p>
            <a:pPr indent="0" algn="just" fontAlgn="auto">
              <a:lnSpc>
                <a:spcPct val="107000"/>
              </a:lnSpc>
              <a:spcAft>
                <a:spcPts val="800"/>
              </a:spcAft>
            </a:pPr>
            <a:r>
              <a:rPr lang="en-US" sz="2000" b="1" cap="all" dirty="0">
                <a:latin typeface="Times New Roman" panose="02020503050405090304" pitchFamily="18" charset="0"/>
                <a:cs typeface="Times New Roman" panose="02020503050405090304" pitchFamily="18" charset="0"/>
              </a:rPr>
              <a:t>II.     </a:t>
            </a:r>
            <a:r>
              <a:rPr lang="zh-CN" altLang="en-US" sz="2000" b="1" cap="all" dirty="0">
                <a:latin typeface="Times New Roman" panose="02020503050405090304" pitchFamily="18" charset="0"/>
                <a:cs typeface="Times New Roman" panose="02020503050405090304" pitchFamily="18" charset="0"/>
              </a:rPr>
              <a:t>几内亚铝土矿供应</a:t>
            </a: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AutoNum type="romanUcPeriod" startAt="3"/>
            </a:pPr>
            <a:r>
              <a:rPr 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zh-CN" alt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几内亚其他铝土矿生产企业</a:t>
            </a: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AutoNum type="romanUcPeriod" startAt="3"/>
            </a:pPr>
            <a:r>
              <a:rPr lang="fr-FR" sz="2000" b="1" cap="all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zh-CN" altLang="en-US" sz="2000" b="1" cap="all" dirty="0">
                <a:latin typeface="Times New Roman" panose="02020503050405090304" pitchFamily="18" charset="0"/>
                <a:cs typeface="Times New Roman" panose="02020503050405090304" pitchFamily="18" charset="0"/>
              </a:rPr>
              <a:t>几内亚铝土矿产量与全球铝土矿产量对比（</a:t>
            </a:r>
            <a:r>
              <a:rPr lang="en-US" altLang="zh-CN" sz="2000" b="1" cap="all" dirty="0">
                <a:latin typeface="Times New Roman" panose="02020503050405090304" pitchFamily="18" charset="0"/>
                <a:cs typeface="Times New Roman" panose="02020503050405090304" pitchFamily="18" charset="0"/>
              </a:rPr>
              <a:t>2015–2024</a:t>
            </a:r>
            <a:r>
              <a:rPr lang="zh-CN" altLang="en-US" sz="2000" b="1" cap="all" dirty="0">
                <a:latin typeface="Times New Roman" panose="02020503050405090304" pitchFamily="18" charset="0"/>
                <a:cs typeface="Times New Roman" panose="02020503050405090304" pitchFamily="18" charset="0"/>
              </a:rPr>
              <a:t>年）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b="1" cap="all" dirty="0">
                <a:solidFill>
                  <a:schemeClr val="accent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V.     </a:t>
            </a:r>
            <a:r>
              <a:rPr lang="zh-CN" alt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几内亚铝土矿出口</a:t>
            </a: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AutoNum type="romanUcPeriod" startAt="6"/>
            </a:pPr>
            <a:r>
              <a:rPr lang="en-US" sz="2000" b="1" cap="all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zh-CN" altLang="en-US" sz="2000" b="1" cap="all" dirty="0">
                <a:latin typeface="Times New Roman" panose="02020503050405090304" pitchFamily="18" charset="0"/>
                <a:cs typeface="Times New Roman" panose="02020503050405090304" pitchFamily="18" charset="0"/>
              </a:rPr>
              <a:t>运输和航运基础设施</a:t>
            </a:r>
          </a:p>
          <a:p>
            <a:pPr indent="-514350" algn="just">
              <a:lnSpc>
                <a:spcPct val="107000"/>
              </a:lnSpc>
              <a:spcAft>
                <a:spcPts val="800"/>
              </a:spcAft>
              <a:buFontTx/>
              <a:buAutoNum type="romanUcPeriod" startAt="6"/>
            </a:pPr>
            <a:r>
              <a:rPr lang="en-US" sz="2000" b="1" cap="all" dirty="0">
                <a:solidFill>
                  <a:schemeClr val="accent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sz="2000" b="1" cap="all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altLang="zh-CN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SOGUIPAMI</a:t>
            </a:r>
            <a:r>
              <a:rPr lang="zh-CN" alt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：几内亚铝土矿供应链关键参与者</a:t>
            </a: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Tx/>
              <a:buAutoNum type="romanUcPeriod" startAt="6"/>
            </a:pPr>
            <a:r>
              <a:rPr lang="en-US" sz="2000" b="1" cap="all" dirty="0">
                <a:latin typeface="Times New Roman" panose="02020503050405090304" pitchFamily="18" charset="0"/>
                <a:cs typeface="Times New Roman" panose="02020503050405090304" pitchFamily="18" charset="0"/>
              </a:rPr>
              <a:t>  </a:t>
            </a:r>
            <a:r>
              <a:rPr lang="zh-CN" altLang="en-US" sz="2000" b="1" cap="all" dirty="0">
                <a:latin typeface="Times New Roman" panose="02020503050405090304" pitchFamily="18" charset="0"/>
                <a:cs typeface="Times New Roman" panose="02020503050405090304" pitchFamily="18" charset="0"/>
              </a:rPr>
              <a:t>几内亚铝土矿发展战略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altLang="zh-CN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      </a:t>
            </a:r>
            <a:r>
              <a:rPr lang="zh-CN" altLang="fr-FR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总结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611458" y="1008455"/>
            <a:ext cx="1195577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fr-FR" sz="2800" b="1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目录</a:t>
            </a:r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887199" y="2897154"/>
            <a:ext cx="57151" cy="3965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44350" y="2859943"/>
            <a:ext cx="247650" cy="39980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l="1561" t="380" r="90449" b="16410"/>
          <a:stretch>
            <a:fillRect/>
          </a:stretch>
        </p:blipFill>
        <p:spPr>
          <a:xfrm>
            <a:off x="23521" y="0"/>
            <a:ext cx="79363" cy="37830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90586" y="0"/>
            <a:ext cx="231970" cy="383215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685323" y="1822896"/>
            <a:ext cx="438218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 defTabSz="685800" fontAlgn="base">
              <a:spcBef>
                <a:spcPct val="0"/>
              </a:spcBef>
              <a:spcAft>
                <a:spcPct val="0"/>
              </a:spcAft>
              <a:buAutoNum type="romanUcPeriod"/>
            </a:pPr>
            <a:r>
              <a:rPr lang="zh-CN" altLang="en-US" sz="28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引言</a:t>
            </a:r>
          </a:p>
        </p:txBody>
      </p:sp>
      <p:pic>
        <p:nvPicPr>
          <p:cNvPr id="10" name="Graphique 9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8119" t="29547" b="29279"/>
          <a:stretch>
            <a:fillRect/>
          </a:stretch>
        </p:blipFill>
        <p:spPr>
          <a:xfrm>
            <a:off x="9838178" y="56962"/>
            <a:ext cx="2246890" cy="1171182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797720" y="2492791"/>
            <a:ext cx="10755678" cy="1671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zh-CN" alt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几内亚铝土矿资源丰富，分布广泛</a:t>
            </a:r>
            <a:r>
              <a:rPr lang="en-US" altLang="zh-C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，</a:t>
            </a:r>
            <a:r>
              <a:rPr lang="zh-CN" alt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已探明资源总量超过</a:t>
            </a:r>
            <a:r>
              <a:rPr lang="en-US" altLang="zh-C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200</a:t>
            </a:r>
            <a:r>
              <a:rPr lang="zh-CN" alt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亿吨，</a:t>
            </a:r>
            <a:r>
              <a:rPr lang="zh-CN" alt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三氧化二铝（</a:t>
            </a:r>
            <a:r>
              <a:rPr lang="en-US" altLang="zh-C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Al</a:t>
            </a:r>
            <a:r>
              <a:rPr lang="en-US" alt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₂</a:t>
            </a:r>
            <a:r>
              <a:rPr lang="en-US" altLang="zh-C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O</a:t>
            </a:r>
            <a:r>
              <a:rPr lang="en-US" alt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₃</a:t>
            </a:r>
            <a:r>
              <a:rPr lang="zh-CN" alt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）含量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≥ </a:t>
            </a:r>
            <a:r>
              <a:rPr lang="en-US" altLang="zh-C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40%</a:t>
            </a:r>
            <a:r>
              <a:rPr lang="zh-CN" alt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，二氧化硅（</a:t>
            </a:r>
            <a:r>
              <a:rPr lang="en-US" altLang="zh-C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SiO</a:t>
            </a:r>
            <a:r>
              <a:rPr lang="en-US" alt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₂</a:t>
            </a:r>
            <a:r>
              <a:rPr lang="zh-CN" alt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）含量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≥</a:t>
            </a:r>
            <a:r>
              <a:rPr lang="en-US" altLang="zh-C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2%</a:t>
            </a:r>
            <a:r>
              <a:rPr lang="zh-CN" alt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。</a:t>
            </a:r>
            <a:endParaRPr lang="zh-CN" alt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50305040509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en-US" altLang="zh-C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50305040509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n-US" altLang="zh-C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2024</a:t>
            </a:r>
            <a:r>
              <a:rPr lang="zh-CN" alt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年</a:t>
            </a:r>
            <a:r>
              <a:rPr lang="zh-CN" alt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，</a:t>
            </a:r>
            <a:r>
              <a:rPr lang="zh-CN" alt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几内亚</a:t>
            </a:r>
            <a:r>
              <a:rPr lang="zh-CN" alt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铝土矿年产量约</a:t>
            </a:r>
            <a:r>
              <a:rPr lang="en-US" altLang="zh-C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1.46</a:t>
            </a:r>
            <a:r>
              <a:rPr lang="zh-CN" alt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亿吨</a:t>
            </a:r>
            <a:r>
              <a:rPr lang="zh-CN" alt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，稳居</a:t>
            </a:r>
            <a:r>
              <a:rPr lang="zh-CN" alt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全球最大铝土矿生产和出口国</a:t>
            </a:r>
            <a:r>
              <a:rPr lang="zh-CN" alt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。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640081" y="56962"/>
            <a:ext cx="1178560" cy="1489468"/>
            <a:chOff x="202422" y="170330"/>
            <a:chExt cx="1285719" cy="1165410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-20000"/>
                      </a14:imgEffect>
                      <a14:imgEffect>
                        <a14:colorTemperature colorTemp="10205"/>
                      </a14:imgEffect>
                      <a14:imgEffect>
                        <a14:saturation sat="2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4" t="12465" r="9702" b="15611"/>
            <a:stretch>
              <a:fillRect/>
            </a:stretch>
          </p:blipFill>
          <p:spPr>
            <a:xfrm>
              <a:off x="202422" y="170330"/>
              <a:ext cx="1285719" cy="475129"/>
            </a:xfrm>
            <a:prstGeom prst="rect">
              <a:avLst/>
            </a:prstGeom>
          </p:spPr>
        </p:pic>
        <p:pic>
          <p:nvPicPr>
            <p:cNvPr id="15" name="Image 14"/>
            <p:cNvPicPr/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422" y="654423"/>
              <a:ext cx="1285719" cy="68131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8884" y="2687975"/>
            <a:ext cx="323116" cy="417002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1" y="-10494"/>
            <a:ext cx="310923" cy="3834716"/>
          </a:xfrm>
          <a:prstGeom prst="rect">
            <a:avLst/>
          </a:prstGeom>
        </p:spPr>
      </p:pic>
      <p:pic>
        <p:nvPicPr>
          <p:cNvPr id="8" name="Graphique 7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8119" t="29547" b="29279"/>
          <a:stretch>
            <a:fillRect/>
          </a:stretch>
        </p:blipFill>
        <p:spPr>
          <a:xfrm>
            <a:off x="9838178" y="51152"/>
            <a:ext cx="2246890" cy="117118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180080" y="1195705"/>
            <a:ext cx="60090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II.    </a:t>
            </a:r>
            <a:r>
              <a:rPr lang="zh-CN" altLang="en-US" sz="28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几内亚铝土矿供应</a:t>
            </a:r>
            <a:r>
              <a:rPr lang="en-US" sz="28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29285" y="2022475"/>
            <a:ext cx="1094232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几内亚的铝土矿开采始于</a:t>
            </a:r>
            <a:r>
              <a:rPr 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19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50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年代初</a:t>
            </a:r>
            <a:r>
              <a:rPr lang="zh-CN" altLang="en-US" sz="24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，最早在</a:t>
            </a:r>
            <a:r>
              <a:rPr lang="zh-CN" altLang="en-US" sz="24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卡萨岛（靠近首都科纳克里）</a:t>
            </a:r>
            <a:r>
              <a:rPr lang="zh-CN" altLang="en-US" sz="24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展开。</a:t>
            </a:r>
          </a:p>
          <a:p>
            <a:pPr algn="just"/>
            <a:endParaRPr lang="en-US" altLang="zh-CN" sz="24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just"/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1973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年，几内亚铝土矿公司（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CBG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，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Compagnie Bauxite de Guin</a:t>
            </a:r>
            <a:r>
              <a:rPr lang="en-US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é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e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  <a:r>
              <a:rPr lang="zh-CN" altLang="en-US" sz="24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投产，标志着大规模铝土矿开发的开始。随后，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金迪亚铝土矿局（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OBK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，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Office des Bauxites de Kindia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  <a:r>
              <a:rPr lang="zh-CN" altLang="en-US" sz="24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也相继投产，后更名为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金迪亚铝土矿公司（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CBK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  <a:r>
              <a:rPr lang="zh-CN" altLang="en-US" sz="24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，成为一家国有矿业企业。</a:t>
            </a:r>
          </a:p>
          <a:p>
            <a:pPr algn="just"/>
            <a:endParaRPr lang="en-US" altLang="zh-CN" sz="24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just"/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2015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年，博凯矿业公司（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SMB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，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Soci</a:t>
            </a:r>
            <a:r>
              <a:rPr lang="en-US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é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t</a:t>
            </a:r>
            <a:r>
              <a:rPr lang="en-US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é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Mini</a:t>
            </a:r>
            <a:r>
              <a:rPr lang="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è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re de Bok</a:t>
            </a:r>
            <a:r>
              <a:rPr lang="en-US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é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  <a:r>
              <a:rPr lang="zh-CN" altLang="en-US" sz="24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在博凯地区启动运营，显著提升了几内亚的铝土矿产量。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2024</a:t>
            </a:r>
            <a:r>
              <a:rPr lang="zh-CN" altLang="en-US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年</a:t>
            </a:r>
            <a:r>
              <a:rPr lang="zh-CN" altLang="en-US" sz="24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，</a:t>
            </a:r>
            <a:r>
              <a:rPr lang="en-US" altLang="zh-CN" sz="2400" b="1" dirty="0">
                <a:latin typeface="Times New Roman Bold" panose="02020503050405090304" charset="0"/>
                <a:cs typeface="Times New Roman Bold" panose="02020503050405090304" charset="0"/>
              </a:rPr>
              <a:t>SMB</a:t>
            </a:r>
            <a:r>
              <a:rPr lang="zh-CN" altLang="en-US" sz="24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的年产量已达到</a:t>
            </a:r>
            <a:r>
              <a:rPr lang="en-US" altLang="zh-CN" sz="24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5,500</a:t>
            </a:r>
            <a:r>
              <a:rPr lang="zh-CN" altLang="en-US" sz="24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万吨。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640081" y="56962"/>
            <a:ext cx="1178560" cy="1489468"/>
            <a:chOff x="202422" y="170330"/>
            <a:chExt cx="1285719" cy="1165410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-20000"/>
                      </a14:imgEffect>
                      <a14:imgEffect>
                        <a14:colorTemperature colorTemp="10205"/>
                      </a14:imgEffect>
                      <a14:imgEffect>
                        <a14:saturation sat="2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4" t="12465" r="9702" b="15611"/>
            <a:stretch>
              <a:fillRect/>
            </a:stretch>
          </p:blipFill>
          <p:spPr>
            <a:xfrm>
              <a:off x="202422" y="170330"/>
              <a:ext cx="1285719" cy="475129"/>
            </a:xfrm>
            <a:prstGeom prst="rect">
              <a:avLst/>
            </a:prstGeom>
          </p:spPr>
        </p:pic>
        <p:pic>
          <p:nvPicPr>
            <p:cNvPr id="12" name="Image 11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422" y="654423"/>
              <a:ext cx="1285719" cy="68131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2113" t="-1669" r="91959" b="1669"/>
          <a:stretch>
            <a:fillRect/>
          </a:stretch>
        </p:blipFill>
        <p:spPr>
          <a:xfrm>
            <a:off x="25595" y="-83478"/>
            <a:ext cx="66909" cy="44587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83617" y="0"/>
            <a:ext cx="231970" cy="3832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887199" y="2891281"/>
            <a:ext cx="57151" cy="39655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44350" y="2858799"/>
            <a:ext cx="247650" cy="399805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05790" y="2145665"/>
            <a:ext cx="559879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几内亚氧化铝公司（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GAC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; </a:t>
            </a:r>
            <a:endParaRPr 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中铝几内亚</a:t>
            </a: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;</a:t>
            </a:r>
            <a:endParaRPr 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电甸铝土矿公司（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COBAD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;</a:t>
            </a:r>
            <a:endParaRPr 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国家电投国际投资开发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（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几内亚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有限公司</a:t>
            </a: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;</a:t>
            </a:r>
            <a:endParaRPr 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几内亚铝土矿双铝联合公司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（AGB2A）</a:t>
            </a: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;</a:t>
            </a:r>
            <a:endParaRPr 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金迪亚铝土矿公司（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CBK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;</a:t>
            </a:r>
            <a:endParaRPr 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zh-CN" alt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俄铝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弗里几亚氧化铝厂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（Friguia RUSAL）</a:t>
            </a: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;</a:t>
            </a:r>
            <a:endParaRPr 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河南国际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（CDM CHINE）</a:t>
            </a: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;</a:t>
            </a:r>
            <a:endParaRPr 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阿沙普拉博法公司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（</a:t>
            </a: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ASHAPURA Boffa </a:t>
            </a:r>
            <a:r>
              <a:rPr lang="en-US" alt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GBT</a:t>
            </a:r>
            <a:r>
              <a:rPr lang="zh-CN" alt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公司</a:t>
            </a:r>
            <a:r>
              <a:rPr lang="fr-FR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;</a:t>
            </a:r>
            <a:endParaRPr 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2" name="Graphique 1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8119" t="29547" b="29279"/>
          <a:stretch>
            <a:fillRect/>
          </a:stretch>
        </p:blipFill>
        <p:spPr>
          <a:xfrm>
            <a:off x="9838178" y="72418"/>
            <a:ext cx="2246890" cy="117118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2307265" y="1404317"/>
            <a:ext cx="79175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III.    </a:t>
            </a:r>
            <a:r>
              <a:rPr lang="zh-CN" altLang="en-US" sz="28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几内亚其他铝土矿生产企业</a:t>
            </a:r>
            <a:r>
              <a:rPr lang="en-US" sz="28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640081" y="56962"/>
            <a:ext cx="1178560" cy="1489468"/>
            <a:chOff x="202422" y="170330"/>
            <a:chExt cx="1285719" cy="1165410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-20000"/>
                      </a14:imgEffect>
                      <a14:imgEffect>
                        <a14:colorTemperature colorTemp="10205"/>
                      </a14:imgEffect>
                      <a14:imgEffect>
                        <a14:saturation sat="2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4" t="12465" r="9702" b="15611"/>
            <a:stretch>
              <a:fillRect/>
            </a:stretch>
          </p:blipFill>
          <p:spPr>
            <a:xfrm>
              <a:off x="202422" y="170330"/>
              <a:ext cx="1285719" cy="475129"/>
            </a:xfrm>
            <a:prstGeom prst="rect">
              <a:avLst/>
            </a:prstGeom>
          </p:spPr>
        </p:pic>
        <p:pic>
          <p:nvPicPr>
            <p:cNvPr id="22" name="Image 21"/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422" y="654423"/>
              <a:ext cx="1285719" cy="681317"/>
            </a:xfrm>
            <a:prstGeom prst="rect">
              <a:avLst/>
            </a:prstGeom>
          </p:spPr>
        </p:pic>
      </p:grpSp>
      <p:pic>
        <p:nvPicPr>
          <p:cNvPr id="4" name="图片 3" descr="图片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8390" y="2858135"/>
            <a:ext cx="5676900" cy="389636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2113" t="-1669" r="91959" b="1669"/>
          <a:stretch>
            <a:fillRect/>
          </a:stretch>
        </p:blipFill>
        <p:spPr>
          <a:xfrm>
            <a:off x="0" y="-97710"/>
            <a:ext cx="66909" cy="44587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74749" y="0"/>
            <a:ext cx="231970" cy="3832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876566" y="2885920"/>
            <a:ext cx="57151" cy="39655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44350" y="2859079"/>
            <a:ext cx="247650" cy="3998057"/>
          </a:xfrm>
          <a:prstGeom prst="rect">
            <a:avLst/>
          </a:prstGeom>
        </p:spPr>
      </p:pic>
      <p:pic>
        <p:nvPicPr>
          <p:cNvPr id="2" name="Graphique 1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8119" t="29547" b="29279"/>
          <a:stretch>
            <a:fillRect/>
          </a:stretch>
        </p:blipFill>
        <p:spPr>
          <a:xfrm>
            <a:off x="9838178" y="40519"/>
            <a:ext cx="2246890" cy="1171182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2103502" y="1478806"/>
            <a:ext cx="79175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 defTabSz="685800" fontAlgn="base">
              <a:spcBef>
                <a:spcPct val="0"/>
              </a:spcBef>
              <a:spcAft>
                <a:spcPct val="0"/>
              </a:spcAft>
              <a:buFontTx/>
              <a:buAutoNum type="romanUcPeriod" startAt="4"/>
            </a:pPr>
            <a:r>
              <a:rPr lang="zh-CN" alt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几内亚铝土矿产量与全球铝土矿产量对比（</a:t>
            </a:r>
            <a:r>
              <a:rPr lang="en-US" altLang="zh-CN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2015–2024</a:t>
            </a:r>
            <a:r>
              <a:rPr lang="zh-CN" alt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年）</a:t>
            </a:r>
          </a:p>
          <a:p>
            <a:pPr marL="514350" indent="-514350" algn="ctr" defTabSz="685800" fontAlgn="base">
              <a:spcBef>
                <a:spcPct val="0"/>
              </a:spcBef>
              <a:spcAft>
                <a:spcPct val="0"/>
              </a:spcAft>
              <a:buFontTx/>
              <a:buAutoNum type="romanUcPeriod" startAt="4"/>
            </a:pPr>
            <a:endParaRPr lang="zh-CN" altLang="en-US" sz="2000" b="1" cap="all" dirty="0">
              <a:solidFill>
                <a:srgbClr val="C000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6381336"/>
              </p:ext>
            </p:extLst>
          </p:nvPr>
        </p:nvGraphicFramePr>
        <p:xfrm>
          <a:off x="751840" y="2265045"/>
          <a:ext cx="9516110" cy="2792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7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9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08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1056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987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dirty="0">
                          <a:effectLst/>
                        </a:rPr>
                        <a:t>年份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2015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2016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2017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2018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2019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2020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2021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2022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2023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2024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09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dirty="0">
                          <a:effectLst/>
                        </a:rPr>
                        <a:t>世界铝土矿产量</a:t>
                      </a:r>
                      <a:r>
                        <a:rPr lang="en-US" altLang="zh-CN" sz="1600" b="1" dirty="0">
                          <a:effectLst/>
                        </a:rPr>
                        <a:t>（</a:t>
                      </a:r>
                      <a:r>
                        <a:rPr lang="zh-CN" altLang="en-US" sz="1600" b="1" dirty="0">
                          <a:effectLst/>
                        </a:rPr>
                        <a:t>百万吨</a:t>
                      </a:r>
                      <a:r>
                        <a:rPr lang="en-US" altLang="zh-CN" sz="1600" b="1" dirty="0">
                          <a:effectLst/>
                        </a:rPr>
                        <a:t>）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270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280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300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328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355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359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368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383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400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450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09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>
                          <a:effectLst/>
                          <a:sym typeface="+mn-ea"/>
                        </a:rPr>
                        <a:t>几内亚铝土矿产量</a:t>
                      </a:r>
                      <a:r>
                        <a:rPr lang="en-US" altLang="zh-CN" sz="1600" dirty="0">
                          <a:effectLst/>
                          <a:sym typeface="+mn-ea"/>
                        </a:rPr>
                        <a:t>（</a:t>
                      </a:r>
                      <a:r>
                        <a:rPr lang="zh-CN" altLang="en-US" sz="1600" dirty="0">
                          <a:effectLst/>
                          <a:sym typeface="+mn-ea"/>
                        </a:rPr>
                        <a:t>百万吨</a:t>
                      </a:r>
                      <a:r>
                        <a:rPr lang="en-US" altLang="zh-CN" sz="1600" dirty="0">
                          <a:effectLst/>
                          <a:sym typeface="+mn-ea"/>
                        </a:rPr>
                        <a:t>）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21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32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52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60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70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88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86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102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127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146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6782357" y="4873547"/>
            <a:ext cx="461860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fr-FR" sz="16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数据来源</a:t>
            </a:r>
            <a:r>
              <a:rPr lang="fr-FR" sz="16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: BES/MMG, Dr Ashok N,</a:t>
            </a:r>
            <a:r>
              <a:rPr lang="zh-CN" altLang="fr-FR" sz="16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等</a:t>
            </a:r>
            <a:r>
              <a:rPr lang="en-US" altLang="zh-CN" sz="16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640081" y="56962"/>
            <a:ext cx="1178560" cy="1489468"/>
            <a:chOff x="202422" y="170330"/>
            <a:chExt cx="1285719" cy="1165410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-20000"/>
                      </a14:imgEffect>
                      <a14:imgEffect>
                        <a14:colorTemperature colorTemp="10205"/>
                      </a14:imgEffect>
                      <a14:imgEffect>
                        <a14:saturation sat="2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4" t="12465" r="9702" b="15611"/>
            <a:stretch>
              <a:fillRect/>
            </a:stretch>
          </p:blipFill>
          <p:spPr>
            <a:xfrm>
              <a:off x="202422" y="170330"/>
              <a:ext cx="1285719" cy="475129"/>
            </a:xfrm>
            <a:prstGeom prst="rect">
              <a:avLst/>
            </a:prstGeom>
          </p:spPr>
        </p:pic>
        <p:pic>
          <p:nvPicPr>
            <p:cNvPr id="20" name="Image 19"/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422" y="654423"/>
              <a:ext cx="1285719" cy="68131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2113" t="-1669" r="91959" b="1669"/>
          <a:stretch>
            <a:fillRect/>
          </a:stretch>
        </p:blipFill>
        <p:spPr>
          <a:xfrm>
            <a:off x="0" y="-111909"/>
            <a:ext cx="66909" cy="44587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74749" y="-23509"/>
            <a:ext cx="231970" cy="3832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887198" y="2892425"/>
            <a:ext cx="57151" cy="39655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44350" y="2859943"/>
            <a:ext cx="247650" cy="3998057"/>
          </a:xfrm>
          <a:prstGeom prst="rect">
            <a:avLst/>
          </a:prstGeom>
        </p:spPr>
      </p:pic>
      <p:pic>
        <p:nvPicPr>
          <p:cNvPr id="2" name="Graphique 1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8119" t="29547" b="29279"/>
          <a:stretch>
            <a:fillRect/>
          </a:stretch>
        </p:blipFill>
        <p:spPr>
          <a:xfrm>
            <a:off x="9838178" y="51152"/>
            <a:ext cx="2246890" cy="1171182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551540" y="977238"/>
            <a:ext cx="614604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几内亚铝土矿出口到世界各地。</a:t>
            </a:r>
            <a:r>
              <a:rPr 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endParaRPr 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5" y="76654"/>
            <a:ext cx="1299535" cy="112395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3036490" y="394520"/>
            <a:ext cx="583180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V.   </a:t>
            </a:r>
            <a:r>
              <a:rPr lang="zh-CN" alt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几内亚铝土矿出口</a:t>
            </a:r>
            <a:r>
              <a:rPr 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255000" y="2156460"/>
            <a:ext cx="2999105" cy="3246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→ </a:t>
            </a:r>
            <a:r>
              <a:rPr lang="zh-CN" altLang="en-US" b="1" dirty="0"/>
              <a:t>当前出口目的地国家：</a:t>
            </a:r>
            <a:r>
              <a:rPr lang="zh-CN" altLang="en-US" dirty="0"/>
              <a:t>中国、印度、阿联酋、加拿大、德国、法国。</a:t>
            </a:r>
          </a:p>
          <a:p>
            <a:endParaRPr lang="fr-FR" dirty="0"/>
          </a:p>
          <a:p>
            <a:r>
              <a:rPr lang="fr-FR" sz="2000" b="1" dirty="0">
                <a:solidFill>
                  <a:srgbClr val="FF0000"/>
                </a:solidFill>
              </a:rPr>
              <a:t>- - - -&gt; </a:t>
            </a:r>
            <a:r>
              <a:rPr lang="zh-CN" altLang="en-US" sz="1800" b="1" dirty="0">
                <a:effectLst/>
                <a:latin typeface="Times New Roman" panose="02020503050405090304" pitchFamily="18" charset="0"/>
                <a:ea typeface="Calibri" panose="020F0502020204030204" pitchFamily="34" charset="0"/>
              </a:rPr>
              <a:t>暂停出口目的地：</a:t>
            </a:r>
            <a:r>
              <a:rPr lang="zh-CN" altLang="en-US" sz="1800" dirty="0">
                <a:effectLst/>
                <a:latin typeface="Times New Roman" panose="02020503050405090304" pitchFamily="18" charset="0"/>
                <a:ea typeface="Calibri" panose="020F0502020204030204" pitchFamily="34" charset="0"/>
              </a:rPr>
              <a:t>美国、乌克兰。</a:t>
            </a:r>
            <a:r>
              <a:rPr lang="fr-FR" sz="1800" dirty="0">
                <a:effectLst/>
                <a:latin typeface="Times New Roman" panose="02020503050405090304" pitchFamily="18" charset="0"/>
                <a:ea typeface="Calibri" panose="020F0502020204030204" pitchFamily="34" charset="0"/>
              </a:rPr>
              <a:t> </a:t>
            </a: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CN" altLang="en-US" sz="1800" b="1" dirty="0">
                <a:effectLst/>
                <a:latin typeface="Times New Roman" panose="02020503050405090304" pitchFamily="18" charset="0"/>
                <a:ea typeface="Calibri" panose="020F0502020204030204" pitchFamily="34" charset="0"/>
                <a:cs typeface="Times New Roman" panose="02020503050405090304" pitchFamily="18" charset="0"/>
              </a:rPr>
              <a:t>注</a:t>
            </a:r>
            <a:r>
              <a:rPr lang="en-US" altLang="zh-CN" sz="1800" b="1" dirty="0">
                <a:effectLst/>
                <a:latin typeface="Times New Roman" panose="02020503050405090304" pitchFamily="18" charset="0"/>
                <a:ea typeface="Calibri" panose="020F0502020204030204" pitchFamily="34" charset="0"/>
                <a:cs typeface="Times New Roman" panose="02020503050405090304" pitchFamily="18" charset="0"/>
              </a:rPr>
              <a:t>：</a:t>
            </a:r>
            <a:r>
              <a:rPr lang="zh-CN" alt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由</a:t>
            </a:r>
            <a:r>
              <a:rPr lang="en-US" altLang="zh-CN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SOGUIPAMI</a:t>
            </a:r>
            <a:r>
              <a:rPr lang="zh-CN" alt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503050405090304" pitchFamily="18" charset="0"/>
              </a:rPr>
              <a:t>直接或间接销售的铝土矿产品几乎覆盖所有这些航线，主要面向中国。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90" y="1559272"/>
            <a:ext cx="7203970" cy="508514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2113" t="-1669" r="91959" b="1669"/>
          <a:stretch>
            <a:fillRect/>
          </a:stretch>
        </p:blipFill>
        <p:spPr>
          <a:xfrm>
            <a:off x="17128" y="-101270"/>
            <a:ext cx="66909" cy="44587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81528" y="0"/>
            <a:ext cx="231970" cy="3832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863795" y="2892425"/>
            <a:ext cx="57151" cy="39655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28415" y="2859943"/>
            <a:ext cx="247650" cy="3998057"/>
          </a:xfrm>
          <a:prstGeom prst="rect">
            <a:avLst/>
          </a:prstGeom>
        </p:spPr>
      </p:pic>
      <p:pic>
        <p:nvPicPr>
          <p:cNvPr id="2" name="Graphique 1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8119" t="29547" b="29279"/>
          <a:stretch>
            <a:fillRect/>
          </a:stretch>
        </p:blipFill>
        <p:spPr>
          <a:xfrm>
            <a:off x="9838178" y="60296"/>
            <a:ext cx="2246890" cy="117118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5" y="76654"/>
            <a:ext cx="1228415" cy="112395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2644624" y="1000549"/>
            <a:ext cx="673498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zh-CN" alt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几内亚铝土矿出口</a:t>
            </a:r>
            <a:r>
              <a:rPr lang="en-US" altLang="zh-CN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（</a:t>
            </a:r>
            <a:r>
              <a:rPr lang="zh-CN" altLang="en-US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续</a:t>
            </a:r>
            <a:r>
              <a:rPr lang="en-US" altLang="zh-CN" sz="20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941810"/>
              </p:ext>
            </p:extLst>
          </p:nvPr>
        </p:nvGraphicFramePr>
        <p:xfrm>
          <a:off x="1385437" y="3083443"/>
          <a:ext cx="8499014" cy="1928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2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0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7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69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77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9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77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69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77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946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fr-F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503050405090304" pitchFamily="18" charset="0"/>
                        </a:rPr>
                        <a:t>年份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2015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2016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2017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2018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2019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2020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2021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2022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2023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2024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8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dirty="0">
                          <a:effectLst/>
                        </a:rPr>
                        <a:t>总出口量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21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32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52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60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70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88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86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102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127</a:t>
                      </a:r>
                      <a:endParaRPr lang="fr-F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146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8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dirty="0">
                          <a:effectLst/>
                        </a:rPr>
                        <a:t>中国进口量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0,3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12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28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38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44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53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55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70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99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503050405090304" pitchFamily="18" charset="0"/>
                        </a:rPr>
                        <a:t>110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ZoneTexte 20"/>
          <p:cNvSpPr txBox="1"/>
          <p:nvPr/>
        </p:nvSpPr>
        <p:spPr>
          <a:xfrm>
            <a:off x="3514445" y="2070649"/>
            <a:ext cx="6242489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中国在几内亚铝土矿出口中的份额（百万吨）</a:t>
            </a:r>
            <a:endParaRPr lang="fr-FR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2113" t="-1669" r="91959" b="1669"/>
          <a:stretch>
            <a:fillRect/>
          </a:stretch>
        </p:blipFill>
        <p:spPr>
          <a:xfrm>
            <a:off x="9091" y="-85625"/>
            <a:ext cx="66909" cy="44587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88166" y="0"/>
            <a:ext cx="231970" cy="3832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887199" y="2881209"/>
            <a:ext cx="57151" cy="39655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44350" y="2859943"/>
            <a:ext cx="247650" cy="399805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35050" y="1250950"/>
            <a:ext cx="10643870" cy="524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为保障铝土矿的运输和航运，几内亚建设了大型基础设施：</a:t>
            </a:r>
          </a:p>
          <a:p>
            <a:endParaRPr lang="en-US" altLang="zh-CN" sz="1600" dirty="0"/>
          </a:p>
          <a:p>
            <a:pPr marL="285750" lvl="0" indent="-285750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zh-CN" altLang="en-US" dirty="0"/>
              <a:t>目前有</a:t>
            </a:r>
            <a:r>
              <a:rPr lang="zh-CN" altLang="en-US" b="1" dirty="0"/>
              <a:t>四条主要铁路</a:t>
            </a:r>
            <a:r>
              <a:rPr lang="zh-CN" altLang="en-US" dirty="0"/>
              <a:t>构成运输骨干，主要为多用户模式：</a:t>
            </a:r>
            <a:endParaRPr lang="zh-CN" altLang="en-US" sz="1600" dirty="0"/>
          </a:p>
          <a:p>
            <a:pPr marL="285750" lvl="0" indent="-285750" fontAlgn="auto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lang="zh-CN" altLang="en-US" sz="1600" dirty="0"/>
              <a:t>桑加雷迪</a:t>
            </a:r>
            <a:r>
              <a:rPr lang="en-US" altLang="zh-CN" sz="1600" dirty="0"/>
              <a:t> - </a:t>
            </a:r>
            <a:r>
              <a:rPr lang="zh-CN" altLang="en-US" sz="1600" dirty="0"/>
              <a:t>卡姆萨尔</a:t>
            </a:r>
            <a:r>
              <a:rPr lang="en-US" altLang="zh-CN" sz="1600" dirty="0"/>
              <a:t>（</a:t>
            </a:r>
            <a:r>
              <a:rPr lang="en-US" sz="1600" dirty="0">
                <a:sym typeface="+mn-ea"/>
              </a:rPr>
              <a:t>Sangaredi – Kamsar</a:t>
            </a:r>
            <a:r>
              <a:rPr lang="en-US" altLang="zh-CN" sz="1600" dirty="0"/>
              <a:t>）</a:t>
            </a:r>
            <a:r>
              <a:rPr lang="zh-CN" altLang="en-US" sz="1600" dirty="0"/>
              <a:t>铁路（</a:t>
            </a:r>
            <a:r>
              <a:rPr lang="en-US" altLang="zh-CN" sz="1600" dirty="0"/>
              <a:t>137</a:t>
            </a:r>
            <a:r>
              <a:rPr lang="zh-CN" altLang="en-US" sz="1600" dirty="0"/>
              <a:t>公里）：</a:t>
            </a:r>
            <a:r>
              <a:rPr lang="en-US" altLang="zh-CN" sz="1600" dirty="0"/>
              <a:t> </a:t>
            </a:r>
            <a:r>
              <a:rPr lang="zh-CN" altLang="en-US" sz="1600" dirty="0"/>
              <a:t>供</a:t>
            </a:r>
            <a:r>
              <a:rPr lang="en-US" altLang="zh-CN" sz="1600" dirty="0"/>
              <a:t>CBG</a:t>
            </a:r>
            <a:r>
              <a:rPr lang="zh-CN" altLang="en-US" sz="1600" dirty="0"/>
              <a:t>、</a:t>
            </a:r>
            <a:r>
              <a:rPr lang="en-US" altLang="zh-CN" sz="1600" dirty="0"/>
              <a:t>GAC</a:t>
            </a:r>
            <a:r>
              <a:rPr lang="zh-CN" altLang="en-US" sz="1600" dirty="0"/>
              <a:t>和</a:t>
            </a:r>
            <a:r>
              <a:rPr lang="en-US" altLang="zh-CN" sz="1600" dirty="0"/>
              <a:t>COBAD</a:t>
            </a:r>
            <a:r>
              <a:rPr lang="zh-CN" altLang="en-US" sz="1600" dirty="0"/>
              <a:t>使用。</a:t>
            </a:r>
            <a:endParaRPr lang="en-US" altLang="zh-CN" sz="1600" dirty="0"/>
          </a:p>
          <a:p>
            <a:pPr marL="285750" lvl="0" indent="-285750" fontAlgn="auto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lang="zh-CN" altLang="en-US" sz="1600" dirty="0"/>
              <a:t>桑图</a:t>
            </a:r>
            <a:r>
              <a:rPr lang="en-US" altLang="zh-CN" sz="1600" dirty="0"/>
              <a:t> - </a:t>
            </a:r>
            <a:r>
              <a:rPr lang="zh-CN" altLang="en-US" sz="1600" dirty="0"/>
              <a:t>达皮隆</a:t>
            </a:r>
            <a:r>
              <a:rPr lang="en-US" altLang="zh-CN" sz="1600" dirty="0"/>
              <a:t>（</a:t>
            </a:r>
            <a:r>
              <a:rPr lang="en-US" sz="1600" dirty="0">
                <a:sym typeface="+mn-ea"/>
              </a:rPr>
              <a:t>Santou – Dapillon）</a:t>
            </a:r>
            <a:r>
              <a:rPr lang="zh-CN" altLang="en-US" sz="1600" dirty="0"/>
              <a:t>铁路（</a:t>
            </a:r>
            <a:r>
              <a:rPr lang="en-US" altLang="zh-CN" sz="1600" dirty="0"/>
              <a:t>117</a:t>
            </a:r>
            <a:r>
              <a:rPr lang="zh-CN" altLang="en-US" sz="1600" dirty="0"/>
              <a:t>公里）：</a:t>
            </a:r>
            <a:r>
              <a:rPr lang="en-US" altLang="zh-CN" sz="1600" dirty="0"/>
              <a:t> </a:t>
            </a:r>
            <a:r>
              <a:rPr lang="zh-CN" altLang="en-US" sz="1600" dirty="0"/>
              <a:t>由</a:t>
            </a:r>
            <a:r>
              <a:rPr lang="en-US" altLang="zh-CN" sz="1600" dirty="0"/>
              <a:t>SMB</a:t>
            </a:r>
            <a:r>
              <a:rPr lang="zh-CN" altLang="en-US" sz="1600" dirty="0"/>
              <a:t>拥有，但为多用户模式。</a:t>
            </a:r>
          </a:p>
          <a:p>
            <a:pPr marL="285750" lvl="0" indent="-285750" fontAlgn="auto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lang="zh-CN" altLang="en-US" sz="1600" dirty="0"/>
              <a:t>弗里亚</a:t>
            </a:r>
            <a:r>
              <a:rPr lang="en-US" altLang="zh-CN" sz="1600" dirty="0"/>
              <a:t> - </a:t>
            </a:r>
            <a:r>
              <a:rPr lang="zh-CN" altLang="en-US" sz="1600" dirty="0"/>
              <a:t>科纳克里</a:t>
            </a:r>
            <a:r>
              <a:rPr lang="en-US" altLang="zh-CN" sz="1600" dirty="0"/>
              <a:t>（</a:t>
            </a:r>
            <a:r>
              <a:rPr lang="en-US" sz="1600" dirty="0">
                <a:sym typeface="+mn-ea"/>
              </a:rPr>
              <a:t>Fria – Conakry）</a:t>
            </a:r>
            <a:r>
              <a:rPr lang="zh-CN" altLang="en-US" sz="1600" dirty="0"/>
              <a:t>铁路：</a:t>
            </a:r>
            <a:r>
              <a:rPr lang="en-US" altLang="zh-CN" sz="1600" dirty="0"/>
              <a:t> </a:t>
            </a:r>
            <a:r>
              <a:rPr lang="zh-CN" altLang="en-US" sz="1600" dirty="0"/>
              <a:t>主要用于</a:t>
            </a:r>
            <a:r>
              <a:rPr lang="en-US" altLang="zh-CN" sz="1600" dirty="0"/>
              <a:t>FRIGUIA</a:t>
            </a:r>
            <a:r>
              <a:rPr lang="zh-CN" altLang="en-US" sz="1600" dirty="0"/>
              <a:t>的铝土矿和氧化铝运输。</a:t>
            </a:r>
            <a:endParaRPr lang="en-US" altLang="zh-CN" sz="1600" dirty="0"/>
          </a:p>
          <a:p>
            <a:pPr marL="285750" lvl="0" indent="-285750" fontAlgn="auto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lang="zh-CN" altLang="en-US" sz="1600" dirty="0"/>
              <a:t>德贝伦</a:t>
            </a:r>
            <a:r>
              <a:rPr lang="en-US" altLang="zh-CN" sz="1600" dirty="0"/>
              <a:t> - </a:t>
            </a:r>
            <a:r>
              <a:rPr lang="zh-CN" altLang="en-US" sz="1600" dirty="0"/>
              <a:t>科纳克里</a:t>
            </a:r>
            <a:r>
              <a:rPr lang="en-US" altLang="zh-CN" sz="1600" dirty="0"/>
              <a:t>（</a:t>
            </a:r>
            <a:r>
              <a:rPr lang="en-US" sz="1600" dirty="0">
                <a:sym typeface="+mn-ea"/>
              </a:rPr>
              <a:t>Debelen– Conakry）</a:t>
            </a:r>
            <a:r>
              <a:rPr lang="zh-CN" altLang="en-US" sz="1600" dirty="0"/>
              <a:t>铁路：</a:t>
            </a:r>
            <a:r>
              <a:rPr lang="en-US" altLang="zh-CN" sz="1600" dirty="0"/>
              <a:t> </a:t>
            </a:r>
            <a:r>
              <a:rPr lang="zh-CN" altLang="en-US" sz="1600" dirty="0"/>
              <a:t>国有铁路，由</a:t>
            </a:r>
            <a:r>
              <a:rPr lang="en-US" altLang="zh-CN" sz="1600" dirty="0"/>
              <a:t>RUSAL</a:t>
            </a:r>
            <a:r>
              <a:rPr lang="zh-CN" altLang="en-US" sz="1600" dirty="0"/>
              <a:t>使用，同时服务于科纳克里公共交通。</a:t>
            </a:r>
            <a:r>
              <a:rPr lang="en-US" sz="1600" dirty="0"/>
              <a:t> </a:t>
            </a:r>
          </a:p>
          <a:p>
            <a:pPr marL="285750" lvl="0" indent="-285750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zh-CN" altLang="en-US" b="1" dirty="0"/>
              <a:t>两座海港设施</a:t>
            </a:r>
            <a:endParaRPr lang="zh-CN" altLang="en-US" dirty="0"/>
          </a:p>
          <a:p>
            <a:pPr marL="285750" lvl="0" indent="-285750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lang="zh-CN" altLang="en-US" sz="1600" dirty="0"/>
              <a:t>卡姆萨尔港</a:t>
            </a:r>
            <a:r>
              <a:rPr lang="en-US" altLang="zh-CN" sz="1600" dirty="0"/>
              <a:t>（</a:t>
            </a:r>
            <a:r>
              <a:rPr lang="en-US" sz="1600" dirty="0">
                <a:sym typeface="+mn-ea"/>
              </a:rPr>
              <a:t>Port Kamsar</a:t>
            </a:r>
            <a:r>
              <a:rPr lang="en-US" altLang="zh-CN" sz="1600" dirty="0">
                <a:sym typeface="+mn-ea"/>
              </a:rPr>
              <a:t>）</a:t>
            </a:r>
            <a:r>
              <a:rPr lang="zh-CN" altLang="en-US" sz="1600" dirty="0"/>
              <a:t>：</a:t>
            </a:r>
            <a:r>
              <a:rPr lang="en-US" altLang="zh-CN" sz="1600" dirty="0"/>
              <a:t> </a:t>
            </a:r>
            <a:r>
              <a:rPr lang="zh-CN" altLang="en-US" sz="1600" dirty="0"/>
              <a:t>可停靠巴拿马型船舶。</a:t>
            </a:r>
            <a:endParaRPr lang="en-US" altLang="zh-CN" sz="1600" dirty="0"/>
          </a:p>
          <a:p>
            <a:pPr marL="285750" lvl="0" indent="-285750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lang="zh-CN" altLang="en-US" sz="1600" dirty="0"/>
              <a:t>科纳克里港</a:t>
            </a:r>
            <a:r>
              <a:rPr lang="en-US" altLang="zh-CN" sz="1600" dirty="0"/>
              <a:t>（</a:t>
            </a:r>
            <a:r>
              <a:rPr lang="en-US" sz="1600" dirty="0">
                <a:sym typeface="+mn-ea"/>
              </a:rPr>
              <a:t>Port Conakry</a:t>
            </a:r>
            <a:r>
              <a:rPr lang="en-US" altLang="zh-CN" sz="1600" dirty="0"/>
              <a:t>）</a:t>
            </a:r>
            <a:r>
              <a:rPr lang="zh-CN" altLang="en-US" sz="1600" dirty="0"/>
              <a:t>：</a:t>
            </a:r>
            <a:r>
              <a:rPr lang="en-US" altLang="zh-CN" sz="1600" dirty="0"/>
              <a:t> </a:t>
            </a:r>
            <a:r>
              <a:rPr lang="zh-CN" altLang="en-US" sz="1600" dirty="0"/>
              <a:t>可停靠巴拿马型船舶。</a:t>
            </a:r>
          </a:p>
          <a:p>
            <a:pPr marL="285750" lvl="0" indent="-285750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zh-CN" altLang="en-US" b="1" dirty="0"/>
              <a:t>多座内河港口：</a:t>
            </a:r>
            <a:r>
              <a:rPr lang="zh-CN" altLang="en-US" dirty="0"/>
              <a:t>主要用于中转运输</a:t>
            </a:r>
          </a:p>
          <a:p>
            <a:pPr marL="285750" lvl="0" indent="-285750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lang="zh-CN" altLang="en-US" sz="1600" dirty="0"/>
              <a:t>达皮隆和卡图古马</a:t>
            </a:r>
            <a:r>
              <a:rPr lang="en-US" altLang="zh-CN" sz="1600" dirty="0"/>
              <a:t>（</a:t>
            </a:r>
            <a:r>
              <a:rPr lang="en-US" sz="1600" dirty="0">
                <a:sym typeface="+mn-ea"/>
              </a:rPr>
              <a:t>Dapillon and Katougouma</a:t>
            </a:r>
            <a:r>
              <a:rPr lang="en-US" altLang="zh-CN" sz="1600" dirty="0"/>
              <a:t>）</a:t>
            </a:r>
            <a:r>
              <a:rPr lang="zh-CN" altLang="en-US" sz="1600" dirty="0"/>
              <a:t>：</a:t>
            </a:r>
            <a:r>
              <a:rPr lang="en-US" altLang="zh-CN" sz="1600" dirty="0"/>
              <a:t> SMB</a:t>
            </a:r>
            <a:r>
              <a:rPr lang="zh-CN" altLang="en-US" sz="1600" dirty="0"/>
              <a:t>、河南国际等企业使用。</a:t>
            </a:r>
          </a:p>
          <a:p>
            <a:pPr marL="285750" lvl="0" indent="-285750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lang="zh-CN" altLang="en-US" sz="1600" dirty="0"/>
              <a:t>卡蒂比尼</a:t>
            </a:r>
            <a:r>
              <a:rPr lang="en-US" altLang="zh-CN" sz="1600" dirty="0"/>
              <a:t>（</a:t>
            </a:r>
            <a:r>
              <a:rPr lang="en-US" sz="1600" dirty="0">
                <a:sym typeface="+mn-ea"/>
              </a:rPr>
              <a:t>KATIBINI</a:t>
            </a:r>
            <a:r>
              <a:rPr lang="en-US" altLang="zh-CN" sz="1600" dirty="0"/>
              <a:t>）</a:t>
            </a:r>
            <a:r>
              <a:rPr lang="zh-CN" altLang="en-US" sz="1600" dirty="0"/>
              <a:t>：</a:t>
            </a:r>
            <a:r>
              <a:rPr lang="en-US" altLang="zh-CN" sz="1600" dirty="0"/>
              <a:t> </a:t>
            </a:r>
            <a:r>
              <a:rPr lang="zh-CN" altLang="en-US" sz="1600" dirty="0"/>
              <a:t>由</a:t>
            </a:r>
            <a:r>
              <a:rPr lang="en-US" altLang="zh-CN" sz="1600" dirty="0"/>
              <a:t>Dynamic Mining</a:t>
            </a:r>
            <a:r>
              <a:rPr lang="zh-CN" altLang="en-US" sz="1600" dirty="0"/>
              <a:t>运营。</a:t>
            </a:r>
          </a:p>
          <a:p>
            <a:pPr marL="285750" lvl="0" indent="-285750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lang="zh-CN" altLang="en-US" sz="1600" dirty="0"/>
              <a:t>杜古拉</a:t>
            </a:r>
            <a:r>
              <a:rPr lang="en-US" altLang="zh-CN" sz="1600" dirty="0"/>
              <a:t>（</a:t>
            </a:r>
            <a:r>
              <a:rPr lang="en-US" sz="1600" dirty="0">
                <a:sym typeface="+mn-ea"/>
              </a:rPr>
              <a:t>Dougoula</a:t>
            </a:r>
            <a:r>
              <a:rPr lang="en-US" altLang="zh-CN" sz="1600" dirty="0"/>
              <a:t>）</a:t>
            </a:r>
            <a:r>
              <a:rPr lang="zh-CN" altLang="en-US" sz="1600" dirty="0"/>
              <a:t>：</a:t>
            </a:r>
            <a:r>
              <a:rPr lang="en-US" altLang="zh-CN" sz="1600" dirty="0"/>
              <a:t> </a:t>
            </a:r>
            <a:r>
              <a:rPr lang="zh-CN" altLang="en-US" sz="1600" dirty="0"/>
              <a:t>由</a:t>
            </a:r>
            <a:r>
              <a:rPr lang="en-US" altLang="zh-CN" sz="1600" dirty="0"/>
              <a:t>COBAD</a:t>
            </a:r>
            <a:r>
              <a:rPr lang="zh-CN" altLang="en-US" sz="1600" dirty="0"/>
              <a:t>使用。</a:t>
            </a:r>
          </a:p>
          <a:p>
            <a:pPr marL="285750" lvl="0" indent="-285750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lang="zh-CN" altLang="en-US" sz="1600" dirty="0"/>
              <a:t>贝尔埃尔</a:t>
            </a:r>
            <a:r>
              <a:rPr lang="en-US" altLang="zh-CN" sz="1600" dirty="0"/>
              <a:t>（</a:t>
            </a:r>
            <a:r>
              <a:rPr lang="en-US" sz="1600" dirty="0">
                <a:sym typeface="+mn-ea"/>
              </a:rPr>
              <a:t>Bel Air</a:t>
            </a:r>
            <a:r>
              <a:rPr lang="en-US" altLang="zh-CN" sz="1600" dirty="0"/>
              <a:t>）</a:t>
            </a:r>
            <a:r>
              <a:rPr lang="zh-CN" altLang="en-US" sz="1600" dirty="0"/>
              <a:t>：</a:t>
            </a:r>
            <a:r>
              <a:rPr lang="en-US" altLang="zh-CN" sz="1600" dirty="0"/>
              <a:t> </a:t>
            </a:r>
            <a:r>
              <a:rPr lang="zh-CN" altLang="en-US" sz="1600" dirty="0"/>
              <a:t>供</a:t>
            </a:r>
            <a:r>
              <a:rPr lang="en-US" altLang="zh-CN" sz="1600" dirty="0"/>
              <a:t>ALUFER</a:t>
            </a:r>
            <a:r>
              <a:rPr lang="zh-CN" altLang="en-US" sz="1600" dirty="0"/>
              <a:t>、</a:t>
            </a:r>
            <a:r>
              <a:rPr lang="en-US" altLang="zh-CN" sz="1600" dirty="0"/>
              <a:t>SPIC</a:t>
            </a:r>
            <a:r>
              <a:rPr lang="zh-CN" altLang="en-US" sz="1600" dirty="0"/>
              <a:t>使用。</a:t>
            </a:r>
          </a:p>
          <a:p>
            <a:pPr marL="285750" lvl="0" indent="-285750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lang="zh-CN" altLang="en-US" sz="1600" dirty="0"/>
              <a:t>博法</a:t>
            </a:r>
            <a:r>
              <a:rPr lang="en-US" altLang="zh-CN" sz="1600" dirty="0"/>
              <a:t>（</a:t>
            </a:r>
            <a:r>
              <a:rPr lang="en-US" sz="1600" dirty="0">
                <a:sym typeface="+mn-ea"/>
              </a:rPr>
              <a:t>Boffa</a:t>
            </a:r>
            <a:r>
              <a:rPr lang="en-US" altLang="zh-CN" sz="1600" dirty="0"/>
              <a:t>）</a:t>
            </a:r>
            <a:r>
              <a:rPr lang="zh-CN" altLang="en-US" sz="1600" dirty="0"/>
              <a:t>：</a:t>
            </a:r>
            <a:r>
              <a:rPr lang="en-US" altLang="zh-CN" sz="1600" dirty="0"/>
              <a:t> </a:t>
            </a:r>
            <a:r>
              <a:rPr lang="zh-CN" altLang="en-US" sz="1600" dirty="0"/>
              <a:t>设有不同泊位：</a:t>
            </a:r>
            <a:r>
              <a:rPr lang="en-US" altLang="zh-CN" sz="1600" dirty="0"/>
              <a:t>CHALCO</a:t>
            </a:r>
            <a:r>
              <a:rPr lang="zh-CN" altLang="en-US" sz="1600" dirty="0"/>
              <a:t>（科卡亚）</a:t>
            </a:r>
            <a:r>
              <a:rPr lang="en-US" altLang="zh-CN" sz="1600" dirty="0"/>
              <a:t>；AGB2A</a:t>
            </a:r>
            <a:r>
              <a:rPr lang="zh-CN" altLang="en-US" sz="1600" dirty="0"/>
              <a:t>和</a:t>
            </a:r>
            <a:r>
              <a:rPr lang="en-US" altLang="zh-CN" sz="1600" dirty="0"/>
              <a:t>KIMBO</a:t>
            </a:r>
            <a:r>
              <a:rPr lang="zh-CN" altLang="en-US" sz="1600" dirty="0"/>
              <a:t>（塔米塔）</a:t>
            </a:r>
            <a:r>
              <a:rPr lang="en-US" altLang="zh-CN" sz="1600" dirty="0"/>
              <a:t>；ASHAPURA</a:t>
            </a:r>
            <a:r>
              <a:rPr lang="zh-CN" altLang="en-US" sz="1600" dirty="0"/>
              <a:t>（盖梅耶雷）。</a:t>
            </a:r>
          </a:p>
          <a:p>
            <a:pPr marL="285750" lvl="0" indent="-285750">
              <a:buFont typeface="Arial" panose="020B0604020202090204" pitchFamily="34" charset="0"/>
              <a:buChar char="•"/>
            </a:pPr>
            <a:endParaRPr lang="en-US" altLang="zh-CN" sz="1600" dirty="0"/>
          </a:p>
          <a:p>
            <a:pPr marL="285750" lvl="0" indent="-285750">
              <a:buFont typeface="Arial" panose="020B0604020202090204" pitchFamily="34" charset="0"/>
              <a:buChar char="•"/>
            </a:pPr>
            <a:endParaRPr lang="en-US" sz="1600" b="1" dirty="0"/>
          </a:p>
          <a:p>
            <a:r>
              <a:rPr lang="zh-CN" altLang="en-US" sz="1600" b="1" dirty="0"/>
              <a:t>注</a:t>
            </a:r>
            <a:r>
              <a:rPr lang="en-US" sz="1600" b="1" dirty="0"/>
              <a:t> </a:t>
            </a:r>
            <a:r>
              <a:rPr lang="en-US" sz="1600" dirty="0"/>
              <a:t>: </a:t>
            </a:r>
            <a:r>
              <a:rPr lang="zh-CN" altLang="en-US" sz="1600" dirty="0"/>
              <a:t>几政府正在推动一个深水港项目，旨在降低转运成本并减少对环境的影响。</a:t>
            </a:r>
            <a:endParaRPr lang="en-US" sz="1600" dirty="0"/>
          </a:p>
        </p:txBody>
      </p:sp>
      <p:pic>
        <p:nvPicPr>
          <p:cNvPr id="2" name="Graphique 1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8119" t="29547" b="29279"/>
          <a:stretch>
            <a:fillRect/>
          </a:stretch>
        </p:blipFill>
        <p:spPr>
          <a:xfrm>
            <a:off x="9838178" y="61785"/>
            <a:ext cx="2246890" cy="117118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5" y="34123"/>
            <a:ext cx="1238575" cy="112395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013586" y="253322"/>
            <a:ext cx="775772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VI.   </a:t>
            </a:r>
            <a:r>
              <a:rPr lang="zh-CN" altLang="en-US" sz="28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运输和航运基础设施</a:t>
            </a:r>
          </a:p>
        </p:txBody>
      </p:sp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2113" t="-1669" r="91959" b="1669"/>
          <a:stretch>
            <a:fillRect/>
          </a:stretch>
        </p:blipFill>
        <p:spPr>
          <a:xfrm>
            <a:off x="9091" y="-85625"/>
            <a:ext cx="66909" cy="44587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88166" y="0"/>
            <a:ext cx="231970" cy="3832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887199" y="2881209"/>
            <a:ext cx="57151" cy="39655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44350" y="2859943"/>
            <a:ext cx="247650" cy="3998057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021781" y="1326799"/>
            <a:ext cx="10296143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为优化几内亚矿产（特别是铝土矿）的生产流程，几内亚政府成立了一家国有公司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——</a:t>
            </a:r>
            <a:r>
              <a:rPr lang="en-US" altLang="zh-CN" sz="2000" b="1" dirty="0">
                <a:solidFill>
                  <a:srgbClr val="C00000"/>
                </a:solidFill>
                <a:latin typeface="Times New Roman Bold" panose="02020503050405090304" charset="0"/>
                <a:cs typeface="Times New Roman Bold" panose="02020503050405090304" charset="0"/>
              </a:rPr>
              <a:t>SOGUIPAMI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。</a:t>
            </a:r>
          </a:p>
          <a:p>
            <a:pPr algn="just"/>
            <a:endParaRPr lang="en-US" altLang="zh-CN" sz="2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just"/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公司主要职能</a:t>
            </a:r>
            <a:r>
              <a:rPr 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: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管理政府在各矿业公司的权益：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如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CBG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、中铝（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Chalco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）、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SMB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等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。</a:t>
            </a:r>
            <a:endParaRPr lang="en-US" altLang="zh-CN" sz="2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参与矿产资源开发的合作：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包括与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阿沙普拉（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Ashapura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）、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GBT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等企业的合作。</a:t>
            </a:r>
            <a:endParaRPr lang="en-US" altLang="zh-CN" sz="2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代表政府推广矿产资源：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已推动中铝（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Chalco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）、特变电工（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TBEA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）等大型项目落地。</a:t>
            </a:r>
            <a:endParaRPr lang="en-US" altLang="zh-CN" sz="2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拥有国家在矿产生产中的贸易权：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涉及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CBG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、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SPIC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、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SMB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、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BAM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等公司。</a:t>
            </a:r>
            <a:endParaRPr lang="en-US" altLang="zh-CN" sz="2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享有矿产公司所产散装货物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50%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的运输权。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持有自有矿产资源。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支持政府参与矿业协议谈判。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在矿业公司董事会中代表政府：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可直接派驻董事或提名几内亚代表。</a:t>
            </a:r>
          </a:p>
          <a:p>
            <a:pPr algn="just"/>
            <a:endParaRPr lang="en-US" sz="2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just"/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由此可见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，</a:t>
            </a:r>
            <a:r>
              <a:rPr lang="en-US" altLang="zh-CN" sz="2000" b="1" dirty="0">
                <a:solidFill>
                  <a:srgbClr val="C00000"/>
                </a:solidFill>
                <a:latin typeface="Times New Roman Bold" panose="02020503050405090304" charset="0"/>
                <a:cs typeface="Times New Roman Bold" panose="02020503050405090304" charset="0"/>
              </a:rPr>
              <a:t>SOGUIPAMI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处于几内亚铝土矿产业的核心位置，计划在几内亚铝土矿资源的可持续发展中发挥更大作用。</a:t>
            </a:r>
          </a:p>
        </p:txBody>
      </p:sp>
      <p:pic>
        <p:nvPicPr>
          <p:cNvPr id="12" name="Graphique 11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8119" t="29547" b="29279"/>
          <a:stretch>
            <a:fillRect/>
          </a:stretch>
        </p:blipFill>
        <p:spPr>
          <a:xfrm>
            <a:off x="9838178" y="40519"/>
            <a:ext cx="2246890" cy="117118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2445385" y="382905"/>
            <a:ext cx="7300595" cy="486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VII. </a:t>
            </a:r>
            <a:r>
              <a:rPr lang="en-US" altLang="zh-CN" sz="24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SOGUIPAMI</a:t>
            </a:r>
            <a:r>
              <a:rPr lang="zh-CN" altLang="en-US" sz="24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：几内亚铝土矿供应链关键参与者</a:t>
            </a:r>
          </a:p>
        </p:txBody>
      </p:sp>
      <p:grpSp>
        <p:nvGrpSpPr>
          <p:cNvPr id="24" name="Groupe 23"/>
          <p:cNvGrpSpPr/>
          <p:nvPr/>
        </p:nvGrpSpPr>
        <p:grpSpPr>
          <a:xfrm>
            <a:off x="695751" y="56962"/>
            <a:ext cx="1021289" cy="1269837"/>
            <a:chOff x="202422" y="170330"/>
            <a:chExt cx="1285719" cy="1165410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-20000"/>
                      </a14:imgEffect>
                      <a14:imgEffect>
                        <a14:colorTemperature colorTemp="10205"/>
                      </a14:imgEffect>
                      <a14:imgEffect>
                        <a14:saturation sat="2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4" t="12465" r="9702" b="15611"/>
            <a:stretch>
              <a:fillRect/>
            </a:stretch>
          </p:blipFill>
          <p:spPr>
            <a:xfrm>
              <a:off x="202422" y="170330"/>
              <a:ext cx="1285719" cy="475129"/>
            </a:xfrm>
            <a:prstGeom prst="rect">
              <a:avLst/>
            </a:prstGeom>
          </p:spPr>
        </p:pic>
        <p:pic>
          <p:nvPicPr>
            <p:cNvPr id="26" name="Image 25"/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422" y="654423"/>
              <a:ext cx="1285719" cy="68131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2113" t="-1669" r="91959" b="1669"/>
          <a:stretch>
            <a:fillRect/>
          </a:stretch>
        </p:blipFill>
        <p:spPr>
          <a:xfrm>
            <a:off x="9091" y="-85625"/>
            <a:ext cx="66909" cy="44587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88166" y="0"/>
            <a:ext cx="231970" cy="3832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887199" y="2881209"/>
            <a:ext cx="57151" cy="39655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44350" y="2859943"/>
            <a:ext cx="247650" cy="3998057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086688" y="1989519"/>
            <a:ext cx="10296143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几内亚拥有丰富的铝土矿资源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；</a:t>
            </a:r>
            <a:endParaRPr lang="zh-CN" altLang="en-US" sz="2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过去十年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铝土矿产量快速增长</a:t>
            </a:r>
            <a:r>
              <a:rPr 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;</a:t>
            </a:r>
            <a:endParaRPr 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未来仍有增长空间</a:t>
            </a:r>
            <a:r>
              <a:rPr 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多家持有出口许可证的公司（如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AMC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、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SBG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、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GDM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等）可能在未来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2-3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年内投产</a:t>
            </a:r>
            <a:r>
              <a:rPr 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政府强调本地原材料转化</a:t>
            </a:r>
            <a:r>
              <a:rPr 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严格的环保法规</a:t>
            </a:r>
            <a:r>
              <a:rPr 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社区发展成为必需</a:t>
            </a:r>
            <a:r>
              <a:rPr 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全面提升人力资源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（</a:t>
            </a:r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政府和私营部门</a:t>
            </a:r>
            <a:r>
              <a:rPr lang="en-US" altLang="zh-CN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  <a:r>
              <a:rPr 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. </a:t>
            </a:r>
          </a:p>
          <a:p>
            <a:pPr lvl="0"/>
            <a:endParaRPr lang="en-US" sz="2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en-US" sz="20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预计几内亚铝土矿开发将继续增长，但原矿出口增长速度可能放缓，因为部分铝土矿将直接在本地转化为氧化铝。</a:t>
            </a:r>
          </a:p>
        </p:txBody>
      </p:sp>
      <p:pic>
        <p:nvPicPr>
          <p:cNvPr id="12" name="Graphique 11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8119" t="29547" b="29279"/>
          <a:stretch>
            <a:fillRect/>
          </a:stretch>
        </p:blipFill>
        <p:spPr>
          <a:xfrm>
            <a:off x="9838178" y="40519"/>
            <a:ext cx="2246890" cy="117118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2846206" y="1011998"/>
            <a:ext cx="6479397" cy="55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VIII. </a:t>
            </a:r>
            <a:r>
              <a:rPr lang="zh-CN" altLang="en-US" sz="28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几内亚铝土矿发展战略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640081" y="56962"/>
            <a:ext cx="1178560" cy="1489468"/>
            <a:chOff x="202422" y="170330"/>
            <a:chExt cx="1285719" cy="1165410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-20000"/>
                      </a14:imgEffect>
                      <a14:imgEffect>
                        <a14:colorTemperature colorTemp="10205"/>
                      </a14:imgEffect>
                      <a14:imgEffect>
                        <a14:saturation sat="2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4" t="12465" r="9702" b="15611"/>
            <a:stretch>
              <a:fillRect/>
            </a:stretch>
          </p:blipFill>
          <p:spPr>
            <a:xfrm>
              <a:off x="202422" y="170330"/>
              <a:ext cx="1285719" cy="475129"/>
            </a:xfrm>
            <a:prstGeom prst="rect">
              <a:avLst/>
            </a:prstGeom>
          </p:spPr>
        </p:pic>
        <p:pic>
          <p:nvPicPr>
            <p:cNvPr id="23" name="Image 22"/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422" y="654423"/>
              <a:ext cx="1285719" cy="68131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2113" t="-1669" r="91959" b="1669"/>
          <a:stretch>
            <a:fillRect/>
          </a:stretch>
        </p:blipFill>
        <p:spPr>
          <a:xfrm>
            <a:off x="9091" y="-85625"/>
            <a:ext cx="66909" cy="44587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88166" y="0"/>
            <a:ext cx="231970" cy="3832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887199" y="2881209"/>
            <a:ext cx="57151" cy="39655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44350" y="2859943"/>
            <a:ext cx="247650" cy="3998057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086688" y="1989519"/>
            <a:ext cx="10296143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zh-CN" alt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几内亚已成为全球重要的铝土矿供应国</a:t>
            </a:r>
            <a:r>
              <a:rPr lang="fr-FR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;</a:t>
            </a:r>
          </a:p>
          <a:p>
            <a:pPr lvl="0"/>
            <a:endParaRPr lang="fr-FR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zh-CN" alt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中国是几内亚铝土矿的主要进口国</a:t>
            </a:r>
            <a:r>
              <a:rPr lang="fr-FR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;</a:t>
            </a:r>
          </a:p>
          <a:p>
            <a:pPr lvl="0"/>
            <a:endParaRPr lang="fr-FR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zh-CN" alt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政府正在实施以本地转化为核心的增长战略</a:t>
            </a:r>
            <a:r>
              <a:rPr lang="fr-FR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;  </a:t>
            </a:r>
          </a:p>
          <a:p>
            <a:pPr lvl="0"/>
            <a:endParaRPr lang="fr-FR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fr-FR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  <a:latin typeface="Times New Roman Bold" panose="02020503050405090304" charset="0"/>
                <a:cs typeface="Times New Roman Bold" panose="02020503050405090304" charset="0"/>
              </a:rPr>
              <a:t>SOGUIPAMI</a:t>
            </a:r>
            <a:r>
              <a:rPr lang="zh-CN" alt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在政府优化铝土矿生产战略中发挥着关键作用。</a:t>
            </a:r>
          </a:p>
        </p:txBody>
      </p:sp>
      <p:pic>
        <p:nvPicPr>
          <p:cNvPr id="12" name="Graphique 11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8119" t="29547" b="29279"/>
          <a:stretch>
            <a:fillRect/>
          </a:stretch>
        </p:blipFill>
        <p:spPr>
          <a:xfrm>
            <a:off x="9838178" y="40519"/>
            <a:ext cx="2246890" cy="117118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4472981" y="928116"/>
            <a:ext cx="3622556" cy="617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zh-CN" altLang="fr-FR" sz="3200" b="1" cap="all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总结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640081" y="56962"/>
            <a:ext cx="1178560" cy="1489468"/>
            <a:chOff x="202422" y="170330"/>
            <a:chExt cx="1285719" cy="1165410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-20000"/>
                      </a14:imgEffect>
                      <a14:imgEffect>
                        <a14:colorTemperature colorTemp="10205"/>
                      </a14:imgEffect>
                      <a14:imgEffect>
                        <a14:saturation sat="2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4" t="12465" r="9702" b="15611"/>
            <a:stretch>
              <a:fillRect/>
            </a:stretch>
          </p:blipFill>
          <p:spPr>
            <a:xfrm>
              <a:off x="202422" y="170330"/>
              <a:ext cx="1285719" cy="475129"/>
            </a:xfrm>
            <a:prstGeom prst="rect">
              <a:avLst/>
            </a:prstGeom>
          </p:spPr>
        </p:pic>
        <p:pic>
          <p:nvPicPr>
            <p:cNvPr id="23" name="Image 22"/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422" y="654423"/>
              <a:ext cx="1285719" cy="68131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2113" t="-1669" r="91959" b="1669"/>
          <a:stretch>
            <a:fillRect/>
          </a:stretch>
        </p:blipFill>
        <p:spPr>
          <a:xfrm>
            <a:off x="9091" y="-85625"/>
            <a:ext cx="66909" cy="44587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" b="88392" l="3315" r="30387">
                        <a14:foregroundMark x1="5525" y1="1399" x2="15470" y2="82797"/>
                        <a14:foregroundMark x1="15470" y1="82797" x2="16575" y2="4755"/>
                        <a14:foregroundMark x1="22099" y1="54685" x2="22099" y2="54685"/>
                        <a14:foregroundMark x1="22652" y1="66713" x2="22652" y2="66713"/>
                        <a14:foregroundMark x1="30939" y1="75524" x2="30939" y2="75524"/>
                        <a14:foregroundMark x1="23204" y1="86434" x2="23204" y2="86434"/>
                        <a14:foregroundMark x1="3867" y1="80280" x2="3867" y2="80280"/>
                        <a14:foregroundMark x1="23204" y1="88252" x2="23204" y2="88252"/>
                        <a14:foregroundMark x1="4420" y1="839" x2="4420" y2="839"/>
                      </a14:backgroundRemoval>
                    </a14:imgEffect>
                  </a14:imgLayer>
                </a14:imgProps>
              </a:ext>
            </a:extLst>
          </a:blip>
          <a:srcRect l="9658" t="3721" r="69790" b="10332"/>
          <a:stretch>
            <a:fillRect/>
          </a:stretch>
        </p:blipFill>
        <p:spPr>
          <a:xfrm>
            <a:off x="88166" y="0"/>
            <a:ext cx="231970" cy="3832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091" b="98361" l="2759" r="10345">
                        <a14:foregroundMark x1="6897" y1="9091" x2="6207" y2="11028"/>
                        <a14:foregroundMark x1="5517" y1="28465" x2="3448" y2="31297"/>
                        <a14:foregroundMark x1="6897" y1="31446" x2="7586" y2="36662"/>
                        <a14:foregroundMark x1="6207" y1="37854" x2="2759" y2="50969"/>
                        <a14:foregroundMark x1="4828" y1="52012" x2="4828" y2="54098"/>
                        <a14:foregroundMark x1="6207" y1="54396" x2="5517" y2="57824"/>
                        <a14:foregroundMark x1="7586" y1="58569" x2="4828" y2="68703"/>
                        <a14:foregroundMark x1="6207" y1="69598" x2="6207" y2="98361"/>
                      </a14:backgroundRemoval>
                    </a14:imgEffect>
                  </a14:imgLayer>
                </a14:imgProps>
              </a:ext>
            </a:extLst>
          </a:blip>
          <a:srcRect l="3143" t="7765" r="90761" b="823"/>
          <a:stretch>
            <a:fillRect/>
          </a:stretch>
        </p:blipFill>
        <p:spPr>
          <a:xfrm>
            <a:off x="11887199" y="2881209"/>
            <a:ext cx="57151" cy="39655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70" b="96241" l="66332" r="94472">
                        <a14:foregroundMark x1="76884" y1="7970" x2="84925" y2="8120"/>
                        <a14:foregroundMark x1="68342" y1="17895" x2="67337" y2="26917"/>
                        <a14:foregroundMark x1="69347" y1="27970" x2="66834" y2="49023"/>
                        <a14:foregroundMark x1="67839" y1="48571" x2="66332" y2="64962"/>
                        <a14:foregroundMark x1="68342" y1="65564" x2="67337" y2="73534"/>
                        <a14:foregroundMark x1="76884" y1="88872" x2="89447" y2="91278"/>
                        <a14:foregroundMark x1="74372" y1="96241" x2="83417" y2="95940"/>
                        <a14:foregroundMark x1="93970" y1="89023" x2="94472" y2="83609"/>
                        <a14:foregroundMark x1="92462" y1="82707" x2="92965" y2="65113"/>
                      </a14:backgroundRemoval>
                    </a14:imgEffect>
                  </a14:imgLayer>
                </a14:imgProps>
              </a:ext>
            </a:extLst>
          </a:blip>
          <a:srcRect l="71643" t="6928" r="9395" b="1468"/>
          <a:stretch>
            <a:fillRect/>
          </a:stretch>
        </p:blipFill>
        <p:spPr>
          <a:xfrm>
            <a:off x="11944350" y="2859943"/>
            <a:ext cx="247650" cy="399805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964565" y="2914015"/>
            <a:ext cx="10396220" cy="9220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fr-FR" sz="5400" b="1" dirty="0">
                <a:solidFill>
                  <a:srgbClr val="C00000"/>
                </a:solidFill>
              </a:rPr>
              <a:t>谢谢观看</a:t>
            </a:r>
            <a:r>
              <a:rPr lang="en-US" altLang="zh-CN" sz="5400" b="1" dirty="0">
                <a:solidFill>
                  <a:srgbClr val="C00000"/>
                </a:solidFill>
              </a:rPr>
              <a:t>！</a:t>
            </a:r>
          </a:p>
        </p:txBody>
      </p:sp>
      <p:pic>
        <p:nvPicPr>
          <p:cNvPr id="7" name="Graphique 6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8119" t="29547" b="29279"/>
          <a:stretch>
            <a:fillRect/>
          </a:stretch>
        </p:blipFill>
        <p:spPr>
          <a:xfrm>
            <a:off x="9838178" y="8620"/>
            <a:ext cx="2246890" cy="1171182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985520" y="1804035"/>
            <a:ext cx="10396220" cy="4864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zh-CN" sz="2400" b="1" dirty="0">
                <a:solidFill>
                  <a:schemeClr val="tx1"/>
                </a:solidFill>
                <a:latin typeface="Aileron Heavy" panose="020B0604020202020204" charset="0"/>
                <a:cs typeface="Arial" panose="020B0604020202090204" pitchFamily="34" charset="0"/>
              </a:rPr>
              <a:t>SOGUIPAMI</a:t>
            </a:r>
            <a:r>
              <a:rPr lang="zh-CN" altLang="en-US" sz="2400" b="1" dirty="0">
                <a:solidFill>
                  <a:schemeClr val="tx1"/>
                </a:solidFill>
                <a:latin typeface="Aileron Heavy" panose="020B0604020202020204" charset="0"/>
                <a:cs typeface="Arial" panose="020B0604020202090204" pitchFamily="34" charset="0"/>
              </a:rPr>
              <a:t>：引领几内亚铝土矿资源开发的核心力量</a:t>
            </a:r>
            <a:r>
              <a:rPr lang="en-US" altLang="zh-CN" sz="2400" b="1" dirty="0">
                <a:solidFill>
                  <a:schemeClr val="tx1"/>
                </a:solidFill>
                <a:latin typeface="Aileron Heavy" panose="020B0604020202020204" charset="0"/>
                <a:cs typeface="Arial" panose="020B0604020202090204" pitchFamily="34" charset="0"/>
              </a:rPr>
              <a:t>，</a:t>
            </a:r>
            <a:r>
              <a:rPr lang="zh-CN" altLang="en-US" sz="2400" b="1" dirty="0">
                <a:solidFill>
                  <a:schemeClr val="tx1"/>
                </a:solidFill>
                <a:latin typeface="Aileron Heavy" panose="020B0604020202020204" charset="0"/>
                <a:cs typeface="Arial" panose="020B0604020202090204" pitchFamily="34" charset="0"/>
              </a:rPr>
              <a:t>投资者的首选门户</a:t>
            </a:r>
            <a:r>
              <a:rPr lang="en-US" altLang="zh-CN" sz="2400" b="1" dirty="0">
                <a:solidFill>
                  <a:schemeClr val="tx1"/>
                </a:solidFill>
                <a:latin typeface="Aileron Heavy" panose="020B0604020202020204" charset="0"/>
                <a:cs typeface="Arial" panose="020B0604020202090204" pitchFamily="34" charset="0"/>
              </a:rPr>
              <a:t>！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983615" y="4520565"/>
            <a:ext cx="1897380" cy="483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70"/>
              </a:lnSpc>
            </a:pPr>
            <a:r>
              <a:rPr lang="zh-CN" altLang="en-US" dirty="0">
                <a:solidFill>
                  <a:srgbClr val="2D801F"/>
                </a:solidFill>
                <a:latin typeface="HK Grotesk Bold"/>
              </a:rPr>
              <a:t>联系电话</a:t>
            </a:r>
            <a:r>
              <a:rPr lang="en-US" altLang="zh-CN" dirty="0">
                <a:solidFill>
                  <a:srgbClr val="2D801F"/>
                </a:solidFill>
                <a:latin typeface="HK Grotesk Bold"/>
              </a:rPr>
              <a:t>：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985520" y="4975225"/>
            <a:ext cx="2505075" cy="492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HK Grotesk Medium"/>
              </a:rPr>
              <a:t>+ 224 669 30 16 16</a:t>
            </a:r>
          </a:p>
          <a:p>
            <a:r>
              <a:rPr lang="fr-FR" altLang="en-US" sz="1600" dirty="0">
                <a:solidFill>
                  <a:srgbClr val="0070C0"/>
                </a:solidFill>
                <a:latin typeface="HK Grotesk Medium"/>
              </a:rPr>
              <a:t>+ 224 623 81 53 35</a:t>
            </a:r>
          </a:p>
        </p:txBody>
      </p:sp>
      <p:sp>
        <p:nvSpPr>
          <p:cNvPr id="15" name="TextBox 10"/>
          <p:cNvSpPr txBox="1"/>
          <p:nvPr/>
        </p:nvSpPr>
        <p:spPr>
          <a:xfrm>
            <a:off x="4873625" y="4521835"/>
            <a:ext cx="2505710" cy="533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zh-CN" altLang="en-US" dirty="0">
                <a:solidFill>
                  <a:srgbClr val="2D801F"/>
                </a:solidFill>
                <a:latin typeface="HK Grotesk Bold"/>
              </a:rPr>
              <a:t>邮箱</a:t>
            </a:r>
            <a:r>
              <a:rPr lang="en-US" altLang="zh-CN" dirty="0">
                <a:solidFill>
                  <a:srgbClr val="2D801F"/>
                </a:solidFill>
                <a:latin typeface="HK Grotesk Bold"/>
              </a:rPr>
              <a:t>：</a:t>
            </a:r>
          </a:p>
        </p:txBody>
      </p:sp>
      <p:sp>
        <p:nvSpPr>
          <p:cNvPr id="16" name="TextBox 12"/>
          <p:cNvSpPr txBox="1"/>
          <p:nvPr/>
        </p:nvSpPr>
        <p:spPr>
          <a:xfrm>
            <a:off x="8872698" y="4521549"/>
            <a:ext cx="965356" cy="533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0"/>
              </a:lnSpc>
            </a:pPr>
            <a:r>
              <a:rPr lang="zh-CN" altLang="en-US" dirty="0">
                <a:solidFill>
                  <a:srgbClr val="2D801F"/>
                </a:solidFill>
                <a:latin typeface="HK Grotesk Bold"/>
              </a:rPr>
              <a:t>官网</a:t>
            </a:r>
            <a:r>
              <a:rPr lang="en-US" altLang="zh-CN" dirty="0">
                <a:solidFill>
                  <a:srgbClr val="2D801F"/>
                </a:solidFill>
                <a:latin typeface="HK Grotesk Bold"/>
              </a:rPr>
              <a:t>：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13573" y="5741256"/>
            <a:ext cx="5981094" cy="614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rgbClr val="2D801F"/>
                </a:solidFill>
                <a:latin typeface="HK Grotesk Bold"/>
              </a:rPr>
              <a:t>公司地址</a:t>
            </a:r>
            <a:r>
              <a:rPr lang="en-US" altLang="zh-CN" dirty="0">
                <a:solidFill>
                  <a:srgbClr val="2D801F"/>
                </a:solidFill>
                <a:latin typeface="HK Grotesk Bold"/>
              </a:rPr>
              <a:t>：</a:t>
            </a:r>
            <a:r>
              <a:rPr lang="zh-CN" altLang="en-US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几内亚</a:t>
            </a:r>
            <a:r>
              <a:rPr lang="en-US" altLang="zh-CN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</a:t>
            </a:r>
            <a:r>
              <a:rPr lang="zh-CN" altLang="en-US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科纳克里</a:t>
            </a:r>
            <a:r>
              <a:rPr lang="en-US" altLang="zh-CN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</a:t>
            </a:r>
            <a:r>
              <a:rPr lang="zh-CN" altLang="en-US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卡卢姆</a:t>
            </a:r>
            <a:r>
              <a:rPr lang="en-US" altLang="zh-CN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</a:t>
            </a:r>
            <a:r>
              <a:rPr lang="zh-CN" altLang="en-US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弗里亚基地大楼</a:t>
            </a:r>
            <a:endParaRPr lang="zh-CN" altLang="en-US" sz="1600" dirty="0">
              <a:solidFill>
                <a:srgbClr val="B1510F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ctr">
              <a:defRPr/>
            </a:pPr>
            <a:r>
              <a:rPr lang="en-US" altLang="zh-CN" sz="1600" dirty="0">
                <a:solidFill>
                  <a:srgbClr val="B1510F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                         Building Fria base Kaloum Conakry - Guinea </a:t>
            </a:r>
            <a:endParaRPr lang="fr-FR" altLang="en-US" sz="1600" dirty="0">
              <a:solidFill>
                <a:srgbClr val="B1510F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1" name="TextBox 9"/>
          <p:cNvSpPr txBox="1"/>
          <p:nvPr/>
        </p:nvSpPr>
        <p:spPr>
          <a:xfrm>
            <a:off x="4875530" y="4994910"/>
            <a:ext cx="2726690" cy="345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5"/>
              </a:lnSpc>
            </a:pPr>
            <a:r>
              <a:rPr lang="en-US" dirty="0">
                <a:solidFill>
                  <a:srgbClr val="B1510F"/>
                </a:solidFill>
                <a:latin typeface="HK Grotesk Medium"/>
                <a:hlinkClick r:id="rId11"/>
              </a:rPr>
              <a:t>infos@soguipami.net</a:t>
            </a:r>
            <a:r>
              <a:rPr lang="en-US" dirty="0">
                <a:solidFill>
                  <a:srgbClr val="B1510F"/>
                </a:solidFill>
                <a:latin typeface="HK Grotesk Medium"/>
              </a:rPr>
              <a:t> 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8790940" y="4992370"/>
            <a:ext cx="25901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B1510F"/>
                </a:solidFill>
                <a:latin typeface="HK Grotesk Medium"/>
                <a:hlinkClick r:id="rId12"/>
              </a:rPr>
              <a:t>www.soguipami.net</a:t>
            </a:r>
            <a:r>
              <a:rPr lang="en-US" dirty="0">
                <a:solidFill>
                  <a:srgbClr val="B1510F"/>
                </a:solidFill>
                <a:latin typeface="HK Grotesk Medium"/>
              </a:rPr>
              <a:t> </a:t>
            </a:r>
          </a:p>
          <a:p>
            <a:endParaRPr lang="fr-FR" dirty="0"/>
          </a:p>
        </p:txBody>
      </p:sp>
      <p:grpSp>
        <p:nvGrpSpPr>
          <p:cNvPr id="22" name="Groupe 21"/>
          <p:cNvGrpSpPr/>
          <p:nvPr/>
        </p:nvGrpSpPr>
        <p:grpSpPr>
          <a:xfrm>
            <a:off x="670559" y="56962"/>
            <a:ext cx="1148081" cy="1375598"/>
            <a:chOff x="202422" y="170330"/>
            <a:chExt cx="1285719" cy="1165410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-20000"/>
                      </a14:imgEffect>
                      <a14:imgEffect>
                        <a14:colorTemperature colorTemp="10205"/>
                      </a14:imgEffect>
                      <a14:imgEffect>
                        <a14:saturation sat="2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4" t="12465" r="9702" b="15611"/>
            <a:stretch>
              <a:fillRect/>
            </a:stretch>
          </p:blipFill>
          <p:spPr>
            <a:xfrm>
              <a:off x="202422" y="170330"/>
              <a:ext cx="1285719" cy="475129"/>
            </a:xfrm>
            <a:prstGeom prst="rect">
              <a:avLst/>
            </a:prstGeom>
          </p:spPr>
        </p:pic>
        <p:pic>
          <p:nvPicPr>
            <p:cNvPr id="24" name="Image 23"/>
            <p:cNvPicPr/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422" y="654423"/>
              <a:ext cx="1285719" cy="68131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49*190"/>
  <p:tag name="TABLE_ENDDRAG_RECT" val="59*193*749*190"/>
</p:tagLst>
</file>

<file path=ppt/theme/theme1.xml><?xml version="1.0" encoding="utf-8"?>
<a:theme xmlns:a="http://schemas.openxmlformats.org/drawingml/2006/main" name="Ronds dans l’eau">
  <a:themeElements>
    <a:clrScheme name="Ronds dans l’eau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Ronds dans l’eau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onds dans l’eau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1270</Words>
  <Application>Microsoft Office PowerPoint</Application>
  <PresentationFormat>宽屏</PresentationFormat>
  <Paragraphs>221</Paragraphs>
  <Slides>13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Aileron Heavy</vt:lpstr>
      <vt:lpstr>HK Grotesk Bold</vt:lpstr>
      <vt:lpstr>HK Grotesk Medium</vt:lpstr>
      <vt:lpstr>Arial</vt:lpstr>
      <vt:lpstr>Arial Black</vt:lpstr>
      <vt:lpstr>Calibri</vt:lpstr>
      <vt:lpstr>Times New Roman</vt:lpstr>
      <vt:lpstr>Times New Roman Bold</vt:lpstr>
      <vt:lpstr>Tw Cen MT</vt:lpstr>
      <vt:lpstr>Wingdings</vt:lpstr>
      <vt:lpstr>Ronds dans l’eau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United Nations Development Programme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Ousmane Bocoum</dc:creator>
  <cp:lastModifiedBy>friday Gao</cp:lastModifiedBy>
  <cp:revision>609</cp:revision>
  <dcterms:created xsi:type="dcterms:W3CDTF">2025-05-14T06:25:58Z</dcterms:created>
  <dcterms:modified xsi:type="dcterms:W3CDTF">2025-05-14T06:29:37Z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227A945EB3AF1B0D21BD2368BC8B0D96_42</vt:lpwstr>
  </property>
  <property fmtid="{D5CDD505-2E9C-101B-9397-08002B2CF9AE}" pid="3" name="KSOProductBuildVer">
    <vt:lpwstr>2052-7.3.1.8967</vt:lpwstr>
  </property>
</Properties>
</file>